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406" r:id="rId2"/>
    <p:sldId id="411" r:id="rId3"/>
    <p:sldId id="434" r:id="rId4"/>
    <p:sldId id="435" r:id="rId5"/>
    <p:sldId id="409" r:id="rId6"/>
    <p:sldId id="410" r:id="rId7"/>
    <p:sldId id="422" r:id="rId8"/>
    <p:sldId id="430" r:id="rId9"/>
    <p:sldId id="431" r:id="rId10"/>
    <p:sldId id="432" r:id="rId11"/>
    <p:sldId id="417" r:id="rId12"/>
    <p:sldId id="433" r:id="rId13"/>
    <p:sldId id="325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WW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56565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58" autoAdjust="0"/>
  </p:normalViewPr>
  <p:slideViewPr>
    <p:cSldViewPr>
      <p:cViewPr varScale="1">
        <p:scale>
          <a:sx n="67" d="100"/>
          <a:sy n="6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6B1C3E-7003-4F5B-8BBA-9FD876625E53}" type="datetimeFigureOut">
              <a:rPr lang="de-DE"/>
              <a:pPr>
                <a:defRPr/>
              </a:pPr>
              <a:t>17.03.2016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2B6C503-C1DA-4F79-A9E4-4A1FBE1C9FB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281211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6F595-9165-4128-82A4-638F8614E211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9E4FB-47E9-42AC-BDD9-7B6B2CBB78C1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79300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9E4FB-47E9-42AC-BDD9-7B6B2CBB78C1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7930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6F595-9165-4128-82A4-638F8614E211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6F595-9165-4128-82A4-638F8614E211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9E4FB-47E9-42AC-BDD9-7B6B2CBB78C1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79300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9E4FB-47E9-42AC-BDD9-7B6B2CBB78C1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79300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9E4FB-47E9-42AC-BDD9-7B6B2CBB78C1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79300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9E4FB-47E9-42AC-BDD9-7B6B2CBB78C1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79300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9E4FB-47E9-42AC-BDD9-7B6B2CBB78C1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79300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9E4FB-47E9-42AC-BDD9-7B6B2CBB78C1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7930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001_CETaqua_Dessin_PortadaPPT_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0449-F731-42FD-A86D-122884F78847}" type="datetime1">
              <a:rPr lang="es-ES"/>
              <a:pPr>
                <a:defRPr/>
              </a:pPr>
              <a:t>17/03/2016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76F5F-6193-4977-9A2A-7D34E25CA9A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gray">
          <a:xfrm>
            <a:off x="442913" y="810419"/>
            <a:ext cx="8258175" cy="230188"/>
          </a:xfrm>
          <a:noFill/>
        </p:spPr>
        <p:txBody>
          <a:bodyPr lIns="0" tIns="0" rIns="0" bIns="0" anchor="t" anchorCtr="0"/>
          <a:lstStyle>
            <a:lvl1pPr>
              <a:defRPr sz="1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8" name="Datumsplatzhalter 8"/>
          <p:cNvSpPr>
            <a:spLocks noGrp="1"/>
          </p:cNvSpPr>
          <p:nvPr>
            <p:ph type="dt" sz="half" idx="2"/>
          </p:nvPr>
        </p:nvSpPr>
        <p:spPr bwMode="gray">
          <a:xfrm>
            <a:off x="7521518" y="6473823"/>
            <a:ext cx="741892" cy="260352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D4AAB3D-C7F9-42B2-BF58-360032CB5065}" type="datetime1">
              <a:rPr lang="de-DE" smtClean="0"/>
              <a:pPr/>
              <a:t>17.03.2016</a:t>
            </a:fld>
            <a:endParaRPr lang="de-DE" dirty="0"/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 bwMode="gray">
          <a:xfrm>
            <a:off x="442913" y="6473823"/>
            <a:ext cx="2895600" cy="260352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 smtClean="0"/>
          </a:p>
        </p:txBody>
      </p:sp>
      <p:sp>
        <p:nvSpPr>
          <p:cNvPr id="10" name="Foliennummernplatzhalter 13"/>
          <p:cNvSpPr>
            <a:spLocks noGrp="1"/>
          </p:cNvSpPr>
          <p:nvPr>
            <p:ph type="sldNum" sz="quarter" idx="4"/>
          </p:nvPr>
        </p:nvSpPr>
        <p:spPr bwMode="gray">
          <a:xfrm>
            <a:off x="8335432" y="6467473"/>
            <a:ext cx="364067" cy="260352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C44C8F-2E2C-4826-917D-1392BE546337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525683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8E2-2B8D-46A9-B7A3-18104B7304C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E488-ED89-41AE-B823-F1E75F15B4A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5724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001_CETaqua_Dessin_ContraPP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71326-B646-4A92-B8EE-B9A369E8D5E1}" type="datetime1">
              <a:rPr lang="es-ES"/>
              <a:pPr>
                <a:defRPr/>
              </a:pPr>
              <a:t>17/03/2016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38B74-1D67-4910-BC09-6E06C71B32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65CB2-BE3A-4A12-B1BB-CDE44411025E}" type="datetime1">
              <a:rPr lang="es-ES"/>
              <a:pPr>
                <a:defRPr/>
              </a:pPr>
              <a:t>17/03/2016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C24B-920A-48F8-95D5-6D56E3C496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5AA17-4A60-4957-B588-25CD94884CC2}" type="datetime1">
              <a:rPr lang="es-ES"/>
              <a:pPr>
                <a:defRPr/>
              </a:pPr>
              <a:t>17/03/2016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AC39-589B-466B-A8AA-CE87DA9723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5C417-CBEB-4E73-BA49-4368F2E8F51A}" type="datetime1">
              <a:rPr lang="es-ES"/>
              <a:pPr>
                <a:defRPr/>
              </a:pPr>
              <a:t>17/03/2016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8025E-0EEE-4796-93C7-22A0CDB399A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D03E0-E345-4BEC-B49C-A4668C13C09C}" type="datetime1">
              <a:rPr lang="es-ES"/>
              <a:pPr>
                <a:defRPr/>
              </a:pPr>
              <a:t>17/03/2016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2D8E6-77FD-4936-879B-1C34DE5E930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A2C49-577B-4FE1-AB35-56563BD896C0}" type="datetime1">
              <a:rPr lang="es-ES"/>
              <a:pPr>
                <a:defRPr/>
              </a:pPr>
              <a:t>17/03/2016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C9D6-00B5-46BB-9865-21DA15CC87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E5B25-FF1B-4F53-8A52-AB406E296233}" type="datetime1">
              <a:rPr lang="es-ES"/>
              <a:pPr>
                <a:defRPr/>
              </a:pPr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1ABA6-622B-468D-84D0-193B93EC23D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0D7A0-5958-4341-8176-112C3EEEDB15}" type="datetime1">
              <a:rPr lang="es-ES"/>
              <a:pPr>
                <a:defRPr/>
              </a:pPr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DADBE-1100-4C4B-99E9-E4047D7CAC6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531A0-C6E5-4EFD-B87E-14BFDCE88609}" type="datetime1">
              <a:rPr lang="es-ES"/>
              <a:pPr>
                <a:defRPr/>
              </a:pPr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98180-0FCB-4BCA-A3AC-F8CF58D1A2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pic>
        <p:nvPicPr>
          <p:cNvPr id="1031" name="6 Imagen" descr="001_CETaqua_Dessin_PagPPT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62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hrnachrichten.de/storage/pic/mdhl/artikelbilder/lokales/rn/crlo/castrop/4709034_1_0531cr-emscher1.jpg?version=140228248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hrnachrichten.de/storage/pic/mdhl/artikelbilder/lokales/rn/crlo/castrop/4709034_1_0531cr-emscher1.jpg?version=140228248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hrnachrichten.de/storage/pic/mdhl/artikelbilder/lokales/rn/crlo/castrop/4709034_1_0531cr-emscher1.jpg?version=140228248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2008" y="4437063"/>
            <a:ext cx="59401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The DESSIN ESS Evaluation Framework</a:t>
            </a: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7 CuadroTexto"/>
          <p:cNvSpPr txBox="1"/>
          <p:nvPr/>
        </p:nvSpPr>
        <p:spPr>
          <a:xfrm>
            <a:off x="77142" y="5229200"/>
            <a:ext cx="52149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Gerardo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Anzaldúa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(Ecologic Institute)</a:t>
            </a: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7 CuadroTexto"/>
          <p:cNvSpPr txBox="1"/>
          <p:nvPr/>
        </p:nvSpPr>
        <p:spPr>
          <a:xfrm>
            <a:off x="1" y="3861048"/>
            <a:ext cx="5537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chemeClr val="bg1"/>
                </a:solidFill>
              </a:rPr>
              <a:t>WA2-WA3 Coordination Meeting 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err="1" smtClean="0">
                <a:solidFill>
                  <a:schemeClr val="bg1"/>
                </a:solidFill>
              </a:rPr>
              <a:t>Nieuwegein</a:t>
            </a:r>
            <a:r>
              <a:rPr lang="en-GB" sz="1600" b="1" dirty="0" smtClean="0">
                <a:solidFill>
                  <a:schemeClr val="bg1"/>
                </a:solidFill>
              </a:rPr>
              <a:t>, The Netherlands, 17 March 2016</a:t>
            </a:r>
            <a:endParaRPr lang="es-E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Practical steps for the application of the DESSIN ESS Evaluation Framework.png"/>
          <p:cNvPicPr>
            <a:picLocks noChangeAspect="1"/>
          </p:cNvPicPr>
          <p:nvPr/>
        </p:nvPicPr>
        <p:blipFill>
          <a:blip r:embed="rId3" cstate="print">
            <a:lum bright="77000" contrast="-80000"/>
          </a:blip>
          <a:srcRect l="975" r="17712" b="2817"/>
          <a:stretch>
            <a:fillRect/>
          </a:stretch>
        </p:blipFill>
        <p:spPr>
          <a:xfrm>
            <a:off x="86954" y="1268760"/>
            <a:ext cx="8970093" cy="4968552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41" name="40 CuadroTexto"/>
          <p:cNvSpPr txBox="1"/>
          <p:nvPr/>
        </p:nvSpPr>
        <p:spPr>
          <a:xfrm>
            <a:off x="571472" y="365755"/>
            <a:ext cx="6952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Practical steps for the application of the DESSIN ESS Evaluation Framework – Part III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93758" y="1412776"/>
            <a:ext cx="4356484" cy="1512168"/>
          </a:xfrm>
          <a:prstGeom prst="rect">
            <a:avLst/>
          </a:prstGeom>
          <a:solidFill>
            <a:srgbClr val="00B8ED"/>
          </a:solidFill>
          <a:ln>
            <a:solidFill>
              <a:srgbClr val="00B8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 smtClean="0"/>
              <a:t>PART III: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 smtClean="0"/>
              <a:t>Response capabilities and potential beneficiaries</a:t>
            </a:r>
            <a:endParaRPr lang="en-US" sz="2000" b="1" i="1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425327" y="3140968"/>
            <a:ext cx="4293347" cy="3096344"/>
          </a:xfrm>
          <a:prstGeom prst="flowChartOffpageConnector">
            <a:avLst/>
          </a:prstGeom>
          <a:solidFill>
            <a:srgbClr val="FFFFFF"/>
          </a:solidFill>
          <a:ln w="31750">
            <a:solidFill>
              <a:srgbClr val="A5A5A5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sz="1000" b="1" dirty="0" smtClean="0">
                <a:latin typeface="Calibri" pitchFamily="34" charset="0"/>
              </a:rPr>
              <a:t/>
            </a:r>
            <a:br>
              <a:rPr lang="en-GB" sz="1000" b="1" dirty="0" smtClean="0">
                <a:latin typeface="Calibri" pitchFamily="34" charset="0"/>
              </a:rPr>
            </a:br>
            <a:r>
              <a:rPr lang="en-GB" sz="1600" b="1" dirty="0" smtClean="0">
                <a:latin typeface="Calibri" pitchFamily="34" charset="0"/>
              </a:rPr>
              <a:t>RESPONSES &amp; BENEFICIARIES</a:t>
            </a:r>
            <a:endParaRPr lang="en-GB" sz="1600" b="1" i="1" dirty="0">
              <a:latin typeface="Calibri" pitchFamily="34" charset="0"/>
            </a:endParaRPr>
          </a:p>
          <a:p>
            <a:r>
              <a:rPr lang="en-GB" sz="1600" dirty="0">
                <a:latin typeface="Calibri" pitchFamily="34" charset="0"/>
              </a:rPr>
              <a:t>STEP 3.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Describe the proposed measure (PM) and its capabilities</a:t>
            </a:r>
          </a:p>
          <a:p>
            <a:endParaRPr lang="en-GB" sz="1600" dirty="0">
              <a:latin typeface="Calibri" pitchFamily="34" charset="0"/>
            </a:endParaRPr>
          </a:p>
          <a:p>
            <a:r>
              <a:rPr lang="en-GB" sz="1600" dirty="0">
                <a:latin typeface="Calibri" pitchFamily="34" charset="0"/>
              </a:rPr>
              <a:t>STEP 4. </a:t>
            </a:r>
          </a:p>
          <a:p>
            <a:r>
              <a:rPr lang="en-GB" sz="1600" dirty="0">
                <a:latin typeface="Calibri" pitchFamily="34" charset="0"/>
              </a:rPr>
              <a:t>Identify the expected beneficiaries of the hypothetical changes induced by the PM</a:t>
            </a:r>
          </a:p>
        </p:txBody>
      </p:sp>
    </p:spTree>
    <p:extLst>
      <p:ext uri="{BB962C8B-B14F-4D97-AF65-F5344CB8AC3E}">
        <p14:creationId xmlns="" xmlns:p14="http://schemas.microsoft.com/office/powerpoint/2010/main" val="38777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40 CuadroTexto"/>
          <p:cNvSpPr txBox="1"/>
          <p:nvPr/>
        </p:nvSpPr>
        <p:spPr>
          <a:xfrm>
            <a:off x="571472" y="365755"/>
            <a:ext cx="7096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Relating the capabilities of the measures to beneficiaries…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5" name="Picture 4" descr="DESSIN_ESSEvaluationFramework_PartIII_Filtering_cookbookv0.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39652" y="1268760"/>
            <a:ext cx="6264696" cy="49168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77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Practical steps for the application of the DESSIN ESS Evaluation Framework.png"/>
          <p:cNvPicPr>
            <a:picLocks noChangeAspect="1"/>
          </p:cNvPicPr>
          <p:nvPr/>
        </p:nvPicPr>
        <p:blipFill>
          <a:blip r:embed="rId3" cstate="print">
            <a:lum bright="77000" contrast="-80000"/>
          </a:blip>
          <a:srcRect l="975" r="17712" b="2817"/>
          <a:stretch>
            <a:fillRect/>
          </a:stretch>
        </p:blipFill>
        <p:spPr>
          <a:xfrm>
            <a:off x="86954" y="1268760"/>
            <a:ext cx="8970093" cy="4968552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41" name="40 CuadroTexto"/>
          <p:cNvSpPr txBox="1"/>
          <p:nvPr/>
        </p:nvSpPr>
        <p:spPr>
          <a:xfrm>
            <a:off x="571472" y="365755"/>
            <a:ext cx="6952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Practical steps for the application of the DESSIN ESS Evaluation Framework – Part IV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520" y="1268760"/>
            <a:ext cx="8640960" cy="936104"/>
          </a:xfrm>
          <a:prstGeom prst="rect">
            <a:avLst/>
          </a:prstGeom>
          <a:solidFill>
            <a:srgbClr val="00B8ED"/>
          </a:solidFill>
          <a:ln>
            <a:solidFill>
              <a:srgbClr val="00B8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000" b="1" i="1" dirty="0" smtClean="0">
                <a:solidFill>
                  <a:srgbClr val="FFFFFF"/>
                </a:solidFill>
              </a:rPr>
              <a:t>PART IV: </a:t>
            </a:r>
          </a:p>
          <a:p>
            <a:pPr algn="ctr"/>
            <a:r>
              <a:rPr lang="en-GB" sz="2000" b="1" i="1" dirty="0" smtClean="0">
                <a:solidFill>
                  <a:srgbClr val="FFFFFF"/>
                </a:solidFill>
              </a:rPr>
              <a:t>Impact evaluation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47564" y="4221088"/>
            <a:ext cx="7848872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575756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400" dirty="0">
                <a:latin typeface="Calibri" pitchFamily="34" charset="0"/>
              </a:rPr>
              <a:t>STEP 8</a:t>
            </a:r>
            <a:r>
              <a:rPr lang="en-GB" sz="1400" dirty="0">
                <a:latin typeface="Times New Roman" pitchFamily="18" charset="0"/>
              </a:rPr>
              <a:t>.</a:t>
            </a:r>
            <a:br>
              <a:rPr lang="en-GB" sz="1400" dirty="0">
                <a:latin typeface="Times New Roman" pitchFamily="18" charset="0"/>
              </a:rPr>
            </a:br>
            <a:r>
              <a:rPr lang="en-GB" sz="1400" dirty="0">
                <a:latin typeface="Calibri" pitchFamily="34" charset="0"/>
              </a:rPr>
              <a:t>Quantify expected changes in state, impact I and Impact II indicators (before and after the intervention)</a:t>
            </a:r>
            <a:endParaRPr lang="en-GB" sz="1400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79512" y="2299828"/>
            <a:ext cx="2880000" cy="180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9BBB59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sz="1400" b="1" dirty="0">
                <a:latin typeface="Calibri" pitchFamily="34" charset="0"/>
              </a:rPr>
              <a:t>STATE</a:t>
            </a:r>
          </a:p>
          <a:p>
            <a:pPr>
              <a:spcAft>
                <a:spcPts val="1000"/>
              </a:spcAft>
            </a:pPr>
            <a:r>
              <a:rPr lang="en-GB" sz="1400" dirty="0">
                <a:latin typeface="Calibri" pitchFamily="34" charset="0"/>
              </a:rPr>
              <a:t>STEP 5</a:t>
            </a:r>
            <a:r>
              <a:rPr lang="en-GB" sz="1400" dirty="0">
                <a:latin typeface="Times New Roman" pitchFamily="18" charset="0"/>
              </a:rPr>
              <a:t>.</a:t>
            </a:r>
            <a:br>
              <a:rPr lang="en-GB" sz="1400" dirty="0">
                <a:latin typeface="Times New Roman" pitchFamily="18" charset="0"/>
              </a:rPr>
            </a:br>
            <a:r>
              <a:rPr lang="en-GB" sz="1400" dirty="0">
                <a:latin typeface="Calibri" pitchFamily="34" charset="0"/>
              </a:rPr>
              <a:t>Identify the parameters which dictate the </a:t>
            </a:r>
            <a:r>
              <a:rPr lang="en-GB" sz="1400" i="1" dirty="0">
                <a:latin typeface="Calibri" pitchFamily="34" charset="0"/>
              </a:rPr>
              <a:t>condition of the system </a:t>
            </a:r>
            <a:r>
              <a:rPr lang="en-GB" sz="1400" dirty="0">
                <a:latin typeface="Calibri" pitchFamily="34" charset="0"/>
              </a:rPr>
              <a:t>under study and which would be hypothetically affected by the PM. </a:t>
            </a:r>
          </a:p>
          <a:p>
            <a:endParaRPr lang="en-GB" sz="1400" dirty="0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131520" y="2299828"/>
            <a:ext cx="2880000" cy="180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4BACC6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sz="1400" b="1" dirty="0">
                <a:latin typeface="Calibri" pitchFamily="34" charset="0"/>
              </a:rPr>
              <a:t>IMPACT </a:t>
            </a:r>
            <a:r>
              <a:rPr lang="en-GB" sz="1400" b="1" dirty="0" smtClean="0">
                <a:latin typeface="Calibri" pitchFamily="34" charset="0"/>
              </a:rPr>
              <a:t>I (ESS Provision)</a:t>
            </a:r>
            <a:endParaRPr lang="en-GB" sz="1400" b="1" dirty="0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400" dirty="0">
                <a:latin typeface="Calibri" pitchFamily="34" charset="0"/>
              </a:rPr>
              <a:t>STEP 6</a:t>
            </a:r>
            <a:r>
              <a:rPr lang="en-GB" sz="1400" dirty="0">
                <a:latin typeface="Times New Roman" pitchFamily="18" charset="0"/>
              </a:rPr>
              <a:t>.</a:t>
            </a:r>
            <a:br>
              <a:rPr lang="en-GB" sz="1400" dirty="0">
                <a:latin typeface="Times New Roman" pitchFamily="18" charset="0"/>
              </a:rPr>
            </a:br>
            <a:r>
              <a:rPr lang="en-US" sz="1400" dirty="0">
                <a:latin typeface="Calibri" pitchFamily="34" charset="0"/>
              </a:rPr>
              <a:t>Select indicators/proxies for relating biophysical parameters (State) to the relevant ESS.</a:t>
            </a:r>
            <a:endParaRPr lang="en-GB" sz="1400" dirty="0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6083848" y="2299828"/>
            <a:ext cx="2880000" cy="180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4F81BD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sz="1400" b="1" dirty="0">
                <a:latin typeface="Calibri" pitchFamily="34" charset="0"/>
              </a:rPr>
              <a:t>IMPACT </a:t>
            </a:r>
            <a:r>
              <a:rPr lang="en-GB" sz="1400" b="1" dirty="0" smtClean="0">
                <a:latin typeface="Calibri" pitchFamily="34" charset="0"/>
              </a:rPr>
              <a:t>II (ESS Use and resulting benefits)</a:t>
            </a:r>
            <a:endParaRPr lang="en-GB" sz="1400" b="1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1400" dirty="0">
                <a:latin typeface="Calibri" pitchFamily="34" charset="0"/>
              </a:rPr>
              <a:t>STEP 7</a:t>
            </a:r>
            <a:r>
              <a:rPr lang="en-GB" sz="1400" dirty="0">
                <a:latin typeface="Times New Roman" pitchFamily="18" charset="0"/>
              </a:rPr>
              <a:t>.</a:t>
            </a:r>
            <a:br>
              <a:rPr lang="en-GB" sz="1400" dirty="0">
                <a:latin typeface="Times New Roman" pitchFamily="18" charset="0"/>
              </a:rPr>
            </a:br>
            <a:r>
              <a:rPr lang="en-GB" sz="1400" dirty="0">
                <a:latin typeface="Calibri" pitchFamily="34" charset="0"/>
              </a:rPr>
              <a:t>Select the indicators/proxies to measure human wellbeing parameters related to the relevant ESS.</a:t>
            </a:r>
            <a:endParaRPr lang="en-GB" sz="1400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339752" y="4914243"/>
            <a:ext cx="1296541" cy="57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9BBB59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400" b="1" dirty="0">
                <a:latin typeface="Calibri" pitchFamily="34" charset="0"/>
              </a:rPr>
              <a:t>STATE </a:t>
            </a:r>
            <a:r>
              <a:rPr lang="en-GB" sz="1400" b="1" dirty="0" smtClean="0">
                <a:latin typeface="Calibri" pitchFamily="34" charset="0"/>
              </a:rPr>
              <a:t/>
            </a:r>
            <a:br>
              <a:rPr lang="en-GB" sz="1400" b="1" dirty="0" smtClean="0">
                <a:latin typeface="Calibri" pitchFamily="34" charset="0"/>
              </a:rPr>
            </a:br>
            <a:r>
              <a:rPr lang="en-GB" sz="1400" b="1" dirty="0" smtClean="0">
                <a:latin typeface="Calibri" pitchFamily="34" charset="0"/>
              </a:rPr>
              <a:t>(</a:t>
            </a:r>
            <a:r>
              <a:rPr lang="en-GB" sz="1400" b="1" dirty="0">
                <a:latin typeface="Calibri" pitchFamily="34" charset="0"/>
              </a:rPr>
              <a:t>before)</a:t>
            </a:r>
            <a:r>
              <a:rPr lang="en-GB" sz="1400" dirty="0"/>
              <a:t> </a:t>
            </a:r>
            <a:endParaRPr lang="en-GB" sz="1400" b="1" dirty="0">
              <a:latin typeface="Calibri" pitchFamily="34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3995936" y="4896083"/>
            <a:ext cx="1296000" cy="57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4BACC6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400" b="1" dirty="0">
                <a:latin typeface="Calibri" pitchFamily="34" charset="0"/>
              </a:rPr>
              <a:t>IMPACT I (before)</a:t>
            </a:r>
            <a:r>
              <a:rPr lang="en-GB" sz="1400" dirty="0"/>
              <a:t> </a:t>
            </a:r>
            <a:endParaRPr lang="en-GB" sz="1400" b="1" dirty="0">
              <a:latin typeface="Times New Roman" pitchFamily="18" charset="0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2411759" y="6021351"/>
            <a:ext cx="1296000" cy="57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9BBB59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400" b="1" dirty="0" smtClean="0">
                <a:latin typeface="Calibri" pitchFamily="34" charset="0"/>
              </a:rPr>
              <a:t>STATE</a:t>
            </a:r>
            <a:br>
              <a:rPr lang="en-GB" sz="1400" b="1" dirty="0" smtClean="0">
                <a:latin typeface="Calibri" pitchFamily="34" charset="0"/>
              </a:rPr>
            </a:br>
            <a:r>
              <a:rPr lang="en-GB" sz="1400" b="1" dirty="0" smtClean="0">
                <a:latin typeface="Calibri" pitchFamily="34" charset="0"/>
              </a:rPr>
              <a:t>(after</a:t>
            </a:r>
            <a:r>
              <a:rPr lang="en-GB" sz="1400" b="1" dirty="0">
                <a:latin typeface="Calibri" pitchFamily="34" charset="0"/>
              </a:rPr>
              <a:t>) 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3995936" y="5976203"/>
            <a:ext cx="1296000" cy="57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4BACC6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400" b="1" dirty="0">
                <a:latin typeface="Calibri" pitchFamily="34" charset="0"/>
              </a:rPr>
              <a:t>IMPACT I (after)</a:t>
            </a:r>
            <a:endParaRPr lang="en-GB" sz="1400" b="1" dirty="0">
              <a:latin typeface="Times New Roman" pitchFamily="18" charset="0"/>
            </a:endParaRPr>
          </a:p>
        </p:txBody>
      </p:sp>
      <p:cxnSp>
        <p:nvCxnSpPr>
          <p:cNvPr id="20" name="Elbow Connector 19"/>
          <p:cNvCxnSpPr>
            <a:stCxn id="11" idx="2"/>
          </p:cNvCxnSpPr>
          <p:nvPr/>
        </p:nvCxnSpPr>
        <p:spPr>
          <a:xfrm rot="16200000" flipH="1">
            <a:off x="2754122" y="5740396"/>
            <a:ext cx="468000" cy="19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6200000" flipH="1">
            <a:off x="4410008" y="5696935"/>
            <a:ext cx="468000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5652120" y="4896083"/>
            <a:ext cx="1296000" cy="57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4F81BD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400" b="1" dirty="0">
                <a:latin typeface="Calibri" pitchFamily="34" charset="0"/>
              </a:rPr>
              <a:t>IMPACT I (before)</a:t>
            </a:r>
            <a:r>
              <a:rPr lang="en-GB" sz="1400" dirty="0"/>
              <a:t> </a:t>
            </a:r>
            <a:endParaRPr lang="en-GB" sz="1400" b="1" dirty="0">
              <a:latin typeface="Times New Roman" pitchFamily="18" charset="0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652120" y="5976203"/>
            <a:ext cx="1296000" cy="57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4F81BD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400" b="1" dirty="0">
                <a:latin typeface="Calibri" pitchFamily="34" charset="0"/>
              </a:rPr>
              <a:t>IMPACT I (after)</a:t>
            </a:r>
            <a:endParaRPr lang="en-GB" sz="1400" b="1" dirty="0">
              <a:latin typeface="Times New Roman" pitchFamily="18" charset="0"/>
            </a:endParaRPr>
          </a:p>
        </p:txBody>
      </p:sp>
      <p:cxnSp>
        <p:nvCxnSpPr>
          <p:cNvPr id="29" name="Elbow Connector 28"/>
          <p:cNvCxnSpPr/>
          <p:nvPr/>
        </p:nvCxnSpPr>
        <p:spPr>
          <a:xfrm rot="16200000" flipH="1">
            <a:off x="6066192" y="5696935"/>
            <a:ext cx="468000" cy="0"/>
          </a:xfrm>
          <a:prstGeom prst="bentConnector3">
            <a:avLst>
              <a:gd name="adj1" fmla="val 50000"/>
            </a:avLst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777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7"/>
          <p:cNvSpPr txBox="1">
            <a:spLocks/>
          </p:cNvSpPr>
          <p:nvPr/>
        </p:nvSpPr>
        <p:spPr bwMode="gray">
          <a:xfrm>
            <a:off x="442800" y="188941"/>
            <a:ext cx="6110287" cy="633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ts val="2300"/>
              </a:lnSpc>
              <a:spcBef>
                <a:spcPct val="0"/>
              </a:spcBef>
              <a:buNone/>
              <a:defRPr sz="2200" b="1" kern="1200">
                <a:solidFill>
                  <a:srgbClr val="1A171B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44C8F-2E2C-4826-917D-1392BE546337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8196" name="Picture 4" descr="Viel Natur rund um die Emscher: So sieht das Hochwasserrückhaltebecken in Ickern von oben aus.">
            <a:hlinkClick r:id="rId3" tooltip="Viel Natur rund um die Emscher: So sieht das Hochwasserrückhaltebecken in Ickern von oben aus.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4538" y="-26008013"/>
            <a:ext cx="5943600" cy="396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7 CuadroTexto"/>
          <p:cNvSpPr txBox="1"/>
          <p:nvPr/>
        </p:nvSpPr>
        <p:spPr>
          <a:xfrm>
            <a:off x="555512" y="1196752"/>
            <a:ext cx="803297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 The development of </a:t>
            </a:r>
            <a:r>
              <a:rPr lang="en-US" sz="2400" i="1" dirty="0" smtClean="0"/>
              <a:t>a “new decision making framework</a:t>
            </a:r>
            <a:r>
              <a:rPr lang="en-US" sz="2400" dirty="0" smtClean="0"/>
              <a:t>”: ESS concept at the forefront.</a:t>
            </a:r>
          </a:p>
          <a:p>
            <a:pPr lvl="1">
              <a:spcAft>
                <a:spcPts val="600"/>
              </a:spcAft>
            </a:pPr>
            <a:endParaRPr lang="de-DE" sz="2400" dirty="0" smtClean="0"/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 Concrete guidance for business, practitioners and policy makers in enabling change to happen: linking good practice and lessons-learnt for innovation-friendly governance regimes and financing options.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endParaRPr lang="de-DE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Practical application and fine-tuning of the “</a:t>
            </a:r>
            <a:r>
              <a:rPr lang="en-US" sz="2400" i="1" dirty="0" smtClean="0"/>
              <a:t>new framework</a:t>
            </a:r>
            <a:r>
              <a:rPr lang="en-US" sz="2400" dirty="0" smtClean="0"/>
              <a:t>” after testing in three mature sites: Aarhus (DK), </a:t>
            </a:r>
            <a:r>
              <a:rPr lang="en-US" sz="2400" dirty="0" err="1" smtClean="0"/>
              <a:t>Emscher</a:t>
            </a:r>
            <a:r>
              <a:rPr lang="en-US" sz="2400" dirty="0" smtClean="0"/>
              <a:t> (DE) and Ebro (ES). </a:t>
            </a:r>
            <a:endParaRPr lang="de-DE" sz="2400" dirty="0" smtClean="0"/>
          </a:p>
        </p:txBody>
      </p:sp>
      <p:sp>
        <p:nvSpPr>
          <p:cNvPr id="7" name="1 CuadroTexto"/>
          <p:cNvSpPr txBox="1"/>
          <p:nvPr/>
        </p:nvSpPr>
        <p:spPr>
          <a:xfrm>
            <a:off x="733873" y="313492"/>
            <a:ext cx="8302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Introduction of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WA1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33864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7"/>
          <p:cNvSpPr txBox="1">
            <a:spLocks/>
          </p:cNvSpPr>
          <p:nvPr/>
        </p:nvSpPr>
        <p:spPr bwMode="gray">
          <a:xfrm>
            <a:off x="442800" y="188941"/>
            <a:ext cx="6110287" cy="633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ts val="2300"/>
              </a:lnSpc>
              <a:spcBef>
                <a:spcPct val="0"/>
              </a:spcBef>
              <a:buNone/>
              <a:defRPr sz="2200" b="1" kern="1200">
                <a:solidFill>
                  <a:srgbClr val="1A171B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44C8F-2E2C-4826-917D-1392BE546337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8196" name="Picture 4" descr="Viel Natur rund um die Emscher: So sieht das Hochwasserrückhaltebecken in Ickern von oben aus.">
            <a:hlinkClick r:id="rId3" tooltip="Viel Natur rund um die Emscher: So sieht das Hochwasserrückhaltebecken in Ickern von oben aus.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4538" y="-26008013"/>
            <a:ext cx="5943600" cy="396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7 CuadroTexto"/>
          <p:cNvSpPr txBox="1"/>
          <p:nvPr/>
        </p:nvSpPr>
        <p:spPr>
          <a:xfrm>
            <a:off x="395536" y="980728"/>
            <a:ext cx="8192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700" dirty="0" smtClean="0">
                <a:solidFill>
                  <a:srgbClr val="000000"/>
                </a:solidFill>
              </a:rPr>
              <a:t>Consolidation of </a:t>
            </a:r>
            <a:r>
              <a:rPr lang="en-US" sz="1700" b="1" dirty="0" smtClean="0">
                <a:solidFill>
                  <a:srgbClr val="000000"/>
                </a:solidFill>
              </a:rPr>
              <a:t>ESS terminology</a:t>
            </a:r>
            <a:r>
              <a:rPr lang="en-US" sz="1700" dirty="0" smtClean="0">
                <a:solidFill>
                  <a:srgbClr val="000000"/>
                </a:solidFill>
              </a:rPr>
              <a:t> to be used within the project 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</a:rPr>
              <a:t> Selection of a common classification of ESS to be used as a practical basis for our framework: </a:t>
            </a:r>
            <a:r>
              <a:rPr lang="en-US" sz="1700" b="1" dirty="0" smtClean="0">
                <a:solidFill>
                  <a:srgbClr val="000000"/>
                </a:solidFill>
              </a:rPr>
              <a:t>CICES Typology</a:t>
            </a:r>
            <a:r>
              <a:rPr lang="en-US" sz="1700" dirty="0" smtClean="0">
                <a:solidFill>
                  <a:srgbClr val="00000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</a:rPr>
              <a:t> Agreement on a conceptual approach upon which the ESS Evaluation Framework has been built (and its adaptation to fit the needs of DESSIN): </a:t>
            </a:r>
            <a:r>
              <a:rPr lang="en-US" sz="1700" b="1" dirty="0" err="1" smtClean="0">
                <a:solidFill>
                  <a:srgbClr val="000000"/>
                </a:solidFill>
              </a:rPr>
              <a:t>customised</a:t>
            </a:r>
            <a:r>
              <a:rPr lang="en-US" sz="1700" b="1" dirty="0" smtClean="0">
                <a:solidFill>
                  <a:srgbClr val="000000"/>
                </a:solidFill>
              </a:rPr>
              <a:t> DPSIR Framework with a distinct focus on beneficiaries of ESS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</a:rPr>
              <a:t> Completion of </a:t>
            </a:r>
            <a:r>
              <a:rPr lang="en-US" sz="1700" b="1" dirty="0" smtClean="0">
                <a:solidFill>
                  <a:srgbClr val="000000"/>
                </a:solidFill>
              </a:rPr>
              <a:t>D11.1</a:t>
            </a:r>
            <a:r>
              <a:rPr lang="en-US" sz="1700" dirty="0" smtClean="0">
                <a:solidFill>
                  <a:srgbClr val="000000"/>
                </a:solidFill>
              </a:rPr>
              <a:t> (state of the art on ESS assessment and valuation) and </a:t>
            </a:r>
            <a:r>
              <a:rPr lang="en-US" sz="1700" b="1" dirty="0" smtClean="0">
                <a:solidFill>
                  <a:srgbClr val="000000"/>
                </a:solidFill>
              </a:rPr>
              <a:t>MS12</a:t>
            </a:r>
            <a:r>
              <a:rPr lang="en-US" sz="1700" dirty="0" smtClean="0">
                <a:solidFill>
                  <a:srgbClr val="000000"/>
                </a:solidFill>
              </a:rPr>
              <a:t> (progress report on development of the DESSIN ESS Evaluation Framework)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</a:rPr>
              <a:t> Database of </a:t>
            </a:r>
            <a:r>
              <a:rPr lang="en-US" sz="1700" b="1" dirty="0" smtClean="0">
                <a:solidFill>
                  <a:srgbClr val="000000"/>
                </a:solidFill>
              </a:rPr>
              <a:t>economic valuation studies</a:t>
            </a:r>
            <a:r>
              <a:rPr lang="en-US" sz="1700" dirty="0" smtClean="0">
                <a:solidFill>
                  <a:srgbClr val="000000"/>
                </a:solidFill>
              </a:rPr>
              <a:t> (holding +70 entries)</a:t>
            </a: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700" b="1" dirty="0" smtClean="0">
                <a:solidFill>
                  <a:srgbClr val="000000"/>
                </a:solidFill>
              </a:rPr>
              <a:t> The various elements of the evaluation methodology</a:t>
            </a:r>
            <a:r>
              <a:rPr lang="en-US" sz="1700" dirty="0" smtClean="0">
                <a:solidFill>
                  <a:srgbClr val="000000"/>
                </a:solidFill>
              </a:rPr>
              <a:t> </a:t>
            </a:r>
            <a:r>
              <a:rPr lang="en-US" sz="1700" dirty="0" smtClean="0">
                <a:solidFill>
                  <a:srgbClr val="000000"/>
                </a:solidFill>
              </a:rPr>
              <a:t>are </a:t>
            </a:r>
            <a:r>
              <a:rPr lang="en-US" sz="1700" dirty="0" smtClean="0">
                <a:solidFill>
                  <a:srgbClr val="000000"/>
                </a:solidFill>
              </a:rPr>
              <a:t>tested at the mature sites, the results of this are feeding into </a:t>
            </a:r>
            <a:r>
              <a:rPr lang="en-US" sz="1700" b="1" dirty="0" smtClean="0">
                <a:solidFill>
                  <a:srgbClr val="000000"/>
                </a:solidFill>
              </a:rPr>
              <a:t>D13.1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</a:rPr>
              <a:t> First draft of the </a:t>
            </a:r>
            <a:r>
              <a:rPr lang="en-US" sz="1700" b="1" dirty="0" smtClean="0">
                <a:solidFill>
                  <a:srgbClr val="000000"/>
                </a:solidFill>
              </a:rPr>
              <a:t>DESSIN cookbook </a:t>
            </a:r>
            <a:r>
              <a:rPr lang="en-US" sz="1700" dirty="0" smtClean="0">
                <a:solidFill>
                  <a:srgbClr val="000000"/>
                </a:solidFill>
              </a:rPr>
              <a:t>has been reviewed by the consortium, the </a:t>
            </a:r>
            <a:r>
              <a:rPr lang="en-US" sz="1700" b="1" dirty="0" smtClean="0">
                <a:solidFill>
                  <a:srgbClr val="000000"/>
                </a:solidFill>
              </a:rPr>
              <a:t>final draft of the full framework </a:t>
            </a:r>
            <a:r>
              <a:rPr lang="en-US" sz="1700" dirty="0" smtClean="0">
                <a:solidFill>
                  <a:srgbClr val="000000"/>
                </a:solidFill>
              </a:rPr>
              <a:t>is currently under external review </a:t>
            </a:r>
          </a:p>
        </p:txBody>
      </p:sp>
      <p:sp>
        <p:nvSpPr>
          <p:cNvPr id="7" name="1 CuadroTexto"/>
          <p:cNvSpPr txBox="1"/>
          <p:nvPr/>
        </p:nvSpPr>
        <p:spPr>
          <a:xfrm>
            <a:off x="661865" y="313492"/>
            <a:ext cx="8302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WA1 achievements so far…WP11-13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33864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7"/>
          <p:cNvSpPr txBox="1">
            <a:spLocks/>
          </p:cNvSpPr>
          <p:nvPr/>
        </p:nvSpPr>
        <p:spPr bwMode="gray">
          <a:xfrm>
            <a:off x="442800" y="188941"/>
            <a:ext cx="6110287" cy="633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ts val="2300"/>
              </a:lnSpc>
              <a:spcBef>
                <a:spcPct val="0"/>
              </a:spcBef>
              <a:buNone/>
              <a:defRPr sz="2200" b="1" kern="1200">
                <a:solidFill>
                  <a:srgbClr val="1A171B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44C8F-2E2C-4826-917D-1392BE546337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8196" name="Picture 4" descr="Viel Natur rund um die Emscher: So sieht das Hochwasserrückhaltebecken in Ickern von oben aus.">
            <a:hlinkClick r:id="rId3" tooltip="Viel Natur rund um die Emscher: So sieht das Hochwasserrückhaltebecken in Ickern von oben aus.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4538" y="-26008013"/>
            <a:ext cx="5943600" cy="396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7 CuadroTexto"/>
          <p:cNvSpPr txBox="1"/>
          <p:nvPr/>
        </p:nvSpPr>
        <p:spPr>
          <a:xfrm>
            <a:off x="555512" y="1196752"/>
            <a:ext cx="4520544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700" dirty="0" smtClean="0">
                <a:solidFill>
                  <a:srgbClr val="000000"/>
                </a:solidFill>
              </a:rPr>
              <a:t>A framework has been developed  for </a:t>
            </a:r>
            <a:r>
              <a:rPr lang="en-US" sz="1700" b="1" dirty="0" smtClean="0">
                <a:solidFill>
                  <a:srgbClr val="000000"/>
                </a:solidFill>
              </a:rPr>
              <a:t>governance analysis for innovation uptake  </a:t>
            </a:r>
            <a:r>
              <a:rPr lang="en-US" sz="1700" dirty="0" smtClean="0">
                <a:solidFill>
                  <a:srgbClr val="000000"/>
                </a:solidFill>
              </a:rPr>
              <a:t>and applied in three mature case studies </a:t>
            </a:r>
            <a:r>
              <a:rPr lang="de-DE" sz="1700" dirty="0" smtClean="0">
                <a:solidFill>
                  <a:srgbClr val="000000"/>
                </a:solidFill>
              </a:rPr>
              <a:t>(Ebro, Emscher, </a:t>
            </a:r>
            <a:r>
              <a:rPr lang="de-DE" sz="1700" dirty="0" err="1" smtClean="0">
                <a:solidFill>
                  <a:srgbClr val="000000"/>
                </a:solidFill>
              </a:rPr>
              <a:t>Aarhus</a:t>
            </a:r>
            <a:r>
              <a:rPr lang="de-DE" sz="1700" dirty="0" smtClean="0">
                <a:solidFill>
                  <a:srgbClr val="000000"/>
                </a:solidFill>
              </a:rPr>
              <a:t>)</a:t>
            </a:r>
            <a:r>
              <a:rPr lang="en-US" sz="1700" dirty="0" smtClean="0">
                <a:solidFill>
                  <a:srgbClr val="0000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</a:rPr>
              <a:t> Two </a:t>
            </a:r>
            <a:r>
              <a:rPr lang="en-US" sz="1700" b="1" dirty="0" smtClean="0">
                <a:solidFill>
                  <a:srgbClr val="000000"/>
                </a:solidFill>
              </a:rPr>
              <a:t>specialized policy briefs </a:t>
            </a:r>
            <a:r>
              <a:rPr lang="en-US" sz="1700" dirty="0" smtClean="0">
                <a:solidFill>
                  <a:srgbClr val="000000"/>
                </a:solidFill>
              </a:rPr>
              <a:t>submitted in summer 2015: </a:t>
            </a:r>
          </a:p>
          <a:p>
            <a:pPr lvl="1"/>
            <a:r>
              <a:rPr lang="en-US" sz="1700" dirty="0" smtClean="0">
                <a:solidFill>
                  <a:srgbClr val="000000"/>
                </a:solidFill>
              </a:rPr>
              <a:t>- Designing governance and financing regimes to encourage innovation uptake (for policy and decision-makers)</a:t>
            </a:r>
          </a:p>
          <a:p>
            <a:pPr lvl="1">
              <a:buFontTx/>
              <a:buChar char="-"/>
            </a:pPr>
            <a:r>
              <a:rPr lang="en-US" sz="1700" dirty="0" smtClean="0">
                <a:solidFill>
                  <a:srgbClr val="000000"/>
                </a:solidFill>
              </a:rPr>
              <a:t>Increasing chances of innovation uptake through governance </a:t>
            </a:r>
          </a:p>
          <a:p>
            <a:pPr lvl="1"/>
            <a:r>
              <a:rPr lang="en-US" sz="1700" dirty="0" smtClean="0">
                <a:solidFill>
                  <a:srgbClr val="000000"/>
                </a:solidFill>
              </a:rPr>
              <a:t>(for tech companies and water utilities)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</a:rPr>
              <a:t> Deliverable on </a:t>
            </a:r>
            <a:r>
              <a:rPr lang="en-US" sz="1700" b="1" dirty="0" smtClean="0">
                <a:solidFill>
                  <a:srgbClr val="000000"/>
                </a:solidFill>
              </a:rPr>
              <a:t>financing mechanisms </a:t>
            </a:r>
            <a:r>
              <a:rPr lang="en-US" sz="1700" dirty="0" smtClean="0">
                <a:solidFill>
                  <a:srgbClr val="000000"/>
                </a:solidFill>
              </a:rPr>
              <a:t>conducive to water sector innovations submitted in summer 2015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908720"/>
            <a:ext cx="28765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67450" y="2204864"/>
            <a:ext cx="28765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CuadroTexto"/>
          <p:cNvSpPr txBox="1"/>
          <p:nvPr/>
        </p:nvSpPr>
        <p:spPr>
          <a:xfrm>
            <a:off x="611560" y="241484"/>
            <a:ext cx="8302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WA1 achievements so far…WP12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33864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40 CuadroTexto"/>
          <p:cNvSpPr txBox="1"/>
          <p:nvPr/>
        </p:nvSpPr>
        <p:spPr>
          <a:xfrm>
            <a:off x="571472" y="404664"/>
            <a:ext cx="7096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Components and foundations of the DESSIN ESS Evaluation Framework 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1409839"/>
            <a:ext cx="7560840" cy="4251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777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40 CuadroTexto"/>
          <p:cNvSpPr txBox="1"/>
          <p:nvPr/>
        </p:nvSpPr>
        <p:spPr>
          <a:xfrm>
            <a:off x="571472" y="365755"/>
            <a:ext cx="7024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Conceptual approach of the DESSIN ESS Evaluation Framework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04256" y="573325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 smtClean="0"/>
              <a:t>(based on </a:t>
            </a:r>
            <a:r>
              <a:rPr lang="en-US" sz="1200" dirty="0" err="1" smtClean="0"/>
              <a:t>Müller</a:t>
            </a:r>
            <a:r>
              <a:rPr lang="en-US" sz="1200" dirty="0" smtClean="0"/>
              <a:t> and </a:t>
            </a:r>
            <a:r>
              <a:rPr lang="en-US" sz="1200" dirty="0" err="1" smtClean="0"/>
              <a:t>Burkhard</a:t>
            </a:r>
            <a:r>
              <a:rPr lang="en-US" sz="1200" dirty="0" smtClean="0"/>
              <a:t>, 2012, Van </a:t>
            </a:r>
            <a:r>
              <a:rPr lang="en-US" sz="1200" dirty="0" err="1" smtClean="0"/>
              <a:t>Oudenhoven</a:t>
            </a:r>
            <a:r>
              <a:rPr lang="en-US" sz="1200" dirty="0" smtClean="0"/>
              <a:t> et al., 2012 and Haines-Young and </a:t>
            </a:r>
            <a:r>
              <a:rPr lang="en-US" sz="1200" dirty="0" err="1" smtClean="0"/>
              <a:t>Potschin</a:t>
            </a:r>
            <a:r>
              <a:rPr lang="en-US" sz="1200" dirty="0" smtClean="0"/>
              <a:t>, 2010; 2013).</a:t>
            </a:r>
            <a:endParaRPr lang="en-US" sz="1200" dirty="0" err="1" smtClean="0"/>
          </a:p>
        </p:txBody>
      </p:sp>
      <p:pic>
        <p:nvPicPr>
          <p:cNvPr id="6" name="Picture 5" descr="Conceptual approach of the DESSIN ESS Evaluation Framework_cookbookv0.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1116352"/>
            <a:ext cx="5040561" cy="44968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77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40 CuadroTexto"/>
          <p:cNvSpPr txBox="1"/>
          <p:nvPr/>
        </p:nvSpPr>
        <p:spPr>
          <a:xfrm>
            <a:off x="571472" y="365755"/>
            <a:ext cx="6952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Practical steps for the application of the DESSIN ESS Evaluation Framework – Full Overview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4" name="Picture 3" descr="Practical steps for the application of the DESSIN ESS Evaluation Framework_cookbookv0.3.png"/>
          <p:cNvPicPr>
            <a:picLocks noChangeAspect="1"/>
          </p:cNvPicPr>
          <p:nvPr/>
        </p:nvPicPr>
        <p:blipFill>
          <a:blip r:embed="rId3" cstate="print"/>
          <a:srcRect l="766" t="2422" r="1963" b="2422"/>
          <a:stretch>
            <a:fillRect/>
          </a:stretch>
        </p:blipFill>
        <p:spPr>
          <a:xfrm>
            <a:off x="0" y="1556792"/>
            <a:ext cx="9144000" cy="414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77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ractical steps for the application of the DESSIN ESS Evaluation Framework.png"/>
          <p:cNvPicPr>
            <a:picLocks noChangeAspect="1"/>
          </p:cNvPicPr>
          <p:nvPr/>
        </p:nvPicPr>
        <p:blipFill>
          <a:blip r:embed="rId3" cstate="print">
            <a:lum bright="77000" contrast="-80000"/>
          </a:blip>
          <a:srcRect l="975" r="17712" b="2817"/>
          <a:stretch>
            <a:fillRect/>
          </a:stretch>
        </p:blipFill>
        <p:spPr>
          <a:xfrm>
            <a:off x="86954" y="1268760"/>
            <a:ext cx="8970093" cy="4968552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41" name="40 CuadroTexto"/>
          <p:cNvSpPr txBox="1"/>
          <p:nvPr/>
        </p:nvSpPr>
        <p:spPr>
          <a:xfrm>
            <a:off x="571472" y="365755"/>
            <a:ext cx="6952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Practical steps for the application of the DESSIN ESS Evaluation Framework – Part I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3848" y="1340768"/>
            <a:ext cx="2736304" cy="1152129"/>
          </a:xfrm>
          <a:prstGeom prst="rect">
            <a:avLst/>
          </a:prstGeom>
          <a:solidFill>
            <a:srgbClr val="00B8ED"/>
          </a:solidFill>
          <a:ln>
            <a:solidFill>
              <a:srgbClr val="00B8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/>
              <a:t>PART I: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/>
              <a:t>Study description </a:t>
            </a: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3203848" y="2636912"/>
            <a:ext cx="2736304" cy="352839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565656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sz="1600" b="1" dirty="0" smtClean="0">
                <a:latin typeface="Calibri" pitchFamily="34" charset="0"/>
              </a:rPr>
              <a:t>SETTING THE SCENE</a:t>
            </a:r>
            <a:endParaRPr lang="en-GB" sz="1600" b="1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1600" dirty="0">
                <a:latin typeface="Calibri" pitchFamily="34" charset="0"/>
              </a:rPr>
              <a:t>STEP </a:t>
            </a:r>
            <a:r>
              <a:rPr lang="en-GB" sz="1600" dirty="0" smtClean="0">
                <a:latin typeface="Calibri" pitchFamily="34" charset="0"/>
              </a:rPr>
              <a:t>0. </a:t>
            </a:r>
            <a:r>
              <a:rPr lang="en-GB" sz="1600" dirty="0">
                <a:latin typeface="Calibri" pitchFamily="34" charset="0"/>
              </a:rPr>
              <a:t/>
            </a:r>
            <a:br>
              <a:rPr lang="en-GB" sz="1600" dirty="0">
                <a:latin typeface="Calibri" pitchFamily="34" charset="0"/>
              </a:rPr>
            </a:br>
            <a:endParaRPr lang="en-GB" sz="1600" dirty="0" smtClean="0">
              <a:latin typeface="Calibri" pitchFamily="34" charset="0"/>
            </a:endParaRPr>
          </a:p>
          <a:p>
            <a:pPr>
              <a:spcAft>
                <a:spcPts val="10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</a:rPr>
              <a:t> Administrative details</a:t>
            </a:r>
          </a:p>
          <a:p>
            <a:pPr>
              <a:spcAft>
                <a:spcPts val="10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</a:rPr>
              <a:t> Objectives of the assessment</a:t>
            </a:r>
          </a:p>
          <a:p>
            <a:pPr>
              <a:spcAft>
                <a:spcPts val="10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</a:rPr>
              <a:t> Overview of the study area</a:t>
            </a:r>
          </a:p>
          <a:p>
            <a:pPr>
              <a:spcAft>
                <a:spcPts val="10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</a:rPr>
              <a:t> Stakeholder </a:t>
            </a:r>
            <a:r>
              <a:rPr lang="en-GB" sz="1600" dirty="0" smtClean="0">
                <a:latin typeface="Calibri" pitchFamily="34" charset="0"/>
              </a:rPr>
              <a:t>list</a:t>
            </a:r>
            <a:endParaRPr lang="en-GB" sz="1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77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Practical steps for the application of the DESSIN ESS Evaluation Framework.png"/>
          <p:cNvPicPr>
            <a:picLocks noChangeAspect="1"/>
          </p:cNvPicPr>
          <p:nvPr/>
        </p:nvPicPr>
        <p:blipFill>
          <a:blip r:embed="rId3" cstate="print">
            <a:lum bright="77000" contrast="-80000"/>
          </a:blip>
          <a:srcRect l="975" r="17712" b="2817"/>
          <a:stretch>
            <a:fillRect/>
          </a:stretch>
        </p:blipFill>
        <p:spPr>
          <a:xfrm>
            <a:off x="86954" y="1268760"/>
            <a:ext cx="8970093" cy="4968552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41" name="40 CuadroTexto"/>
          <p:cNvSpPr txBox="1"/>
          <p:nvPr/>
        </p:nvSpPr>
        <p:spPr>
          <a:xfrm>
            <a:off x="571472" y="365755"/>
            <a:ext cx="6952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Practical steps for the application of the DESSIN ESS Evaluation Framework – Part II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2123727" y="3114973"/>
            <a:ext cx="2448000" cy="305033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C0504D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sz="1600" b="1" dirty="0">
                <a:latin typeface="Calibri" pitchFamily="34" charset="0"/>
              </a:rPr>
              <a:t>DRIVERS</a:t>
            </a:r>
          </a:p>
          <a:p>
            <a:pPr>
              <a:spcAft>
                <a:spcPts val="1000"/>
              </a:spcAft>
            </a:pPr>
            <a:r>
              <a:rPr lang="en-GB" sz="1600" dirty="0">
                <a:latin typeface="Calibri" pitchFamily="34" charset="0"/>
              </a:rPr>
              <a:t>STEP 1. 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Gather an overview of “</a:t>
            </a:r>
            <a:r>
              <a:rPr lang="en-GB" sz="1600" i="1" dirty="0">
                <a:latin typeface="Calibri" pitchFamily="34" charset="0"/>
              </a:rPr>
              <a:t>the anthropogenic activities that may have environmental effects</a:t>
            </a:r>
            <a:r>
              <a:rPr lang="en-GB" sz="1600" dirty="0">
                <a:latin typeface="Calibri" pitchFamily="34" charset="0"/>
              </a:rPr>
              <a:t>” taking place in the defined environmental system of interest (e.g. mature site).</a:t>
            </a:r>
            <a:endParaRPr lang="en-GB" sz="1600" dirty="0"/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4644306" y="3114973"/>
            <a:ext cx="2447974" cy="305033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F79646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sz="1600" b="1">
                <a:latin typeface="Calibri" pitchFamily="34" charset="0"/>
              </a:rPr>
              <a:t>PRESSURES</a:t>
            </a:r>
            <a:endParaRPr lang="en-GB" sz="1600" b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600">
                <a:latin typeface="Calibri" pitchFamily="34" charset="0"/>
              </a:rPr>
              <a:t>STEP 2.</a:t>
            </a:r>
            <a:br>
              <a:rPr lang="en-GB" sz="1600">
                <a:latin typeface="Calibri" pitchFamily="34" charset="0"/>
              </a:rPr>
            </a:br>
            <a:r>
              <a:rPr lang="en-GB" sz="1600">
                <a:latin typeface="Calibri" pitchFamily="34" charset="0"/>
              </a:rPr>
              <a:t>Identify what are “</a:t>
            </a:r>
            <a:r>
              <a:rPr lang="en-GB" sz="1600" i="1">
                <a:latin typeface="Calibri" pitchFamily="34" charset="0"/>
              </a:rPr>
              <a:t>the direct environmental effects of the drivers</a:t>
            </a:r>
            <a:r>
              <a:rPr lang="en-GB" sz="1600">
                <a:latin typeface="Calibri" pitchFamily="34" charset="0"/>
              </a:rPr>
              <a:t>” recognized in step 1.</a:t>
            </a:r>
          </a:p>
          <a:p>
            <a:pPr>
              <a:spcAft>
                <a:spcPts val="1000"/>
              </a:spcAft>
            </a:pPr>
            <a:endParaRPr lang="en-GB" sz="1600"/>
          </a:p>
        </p:txBody>
      </p:sp>
      <p:sp>
        <p:nvSpPr>
          <p:cNvPr id="17" name="Rectangle 16"/>
          <p:cNvSpPr/>
          <p:nvPr/>
        </p:nvSpPr>
        <p:spPr>
          <a:xfrm>
            <a:off x="2087724" y="1412776"/>
            <a:ext cx="4968552" cy="1512168"/>
          </a:xfrm>
          <a:prstGeom prst="rect">
            <a:avLst/>
          </a:prstGeom>
          <a:solidFill>
            <a:srgbClr val="00B8ED"/>
          </a:solidFill>
          <a:ln>
            <a:solidFill>
              <a:srgbClr val="00B8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/>
              <a:t>PART II: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/>
              <a:t>Problem characterisation </a:t>
            </a:r>
          </a:p>
        </p:txBody>
      </p:sp>
    </p:spTree>
    <p:extLst>
      <p:ext uri="{BB962C8B-B14F-4D97-AF65-F5344CB8AC3E}">
        <p14:creationId xmlns="" xmlns:p14="http://schemas.microsoft.com/office/powerpoint/2010/main" val="38777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Office PowerPoint</Application>
  <PresentationFormat>On-screen Show (4:3)</PresentationFormat>
  <Paragraphs>96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LiftingPC37</dc:creator>
  <cp:lastModifiedBy>gerardo.anzaldua</cp:lastModifiedBy>
  <cp:revision>260</cp:revision>
  <dcterms:created xsi:type="dcterms:W3CDTF">2014-01-20T15:25:56Z</dcterms:created>
  <dcterms:modified xsi:type="dcterms:W3CDTF">2016-03-17T12:32:49Z</dcterms:modified>
</cp:coreProperties>
</file>