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76" r:id="rId3"/>
    <p:sldId id="384" r:id="rId4"/>
    <p:sldId id="375" r:id="rId5"/>
    <p:sldId id="362" r:id="rId6"/>
    <p:sldId id="385" r:id="rId7"/>
    <p:sldId id="372" r:id="rId8"/>
    <p:sldId id="386" r:id="rId9"/>
    <p:sldId id="377" r:id="rId10"/>
    <p:sldId id="382" r:id="rId11"/>
    <p:sldId id="389" r:id="rId12"/>
    <p:sldId id="387" r:id="rId13"/>
    <p:sldId id="390" r:id="rId14"/>
    <p:sldId id="378" r:id="rId15"/>
    <p:sldId id="373" r:id="rId16"/>
    <p:sldId id="388" r:id="rId17"/>
    <p:sldId id="391" r:id="rId18"/>
    <p:sldId id="392" r:id="rId19"/>
    <p:sldId id="393" r:id="rId20"/>
    <p:sldId id="379" r:id="rId21"/>
    <p:sldId id="396" r:id="rId22"/>
    <p:sldId id="380" r:id="rId23"/>
    <p:sldId id="394" r:id="rId24"/>
    <p:sldId id="395" r:id="rId25"/>
    <p:sldId id="325" r:id="rId2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WW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558" autoAdjust="0"/>
  </p:normalViewPr>
  <p:slideViewPr>
    <p:cSldViewPr>
      <p:cViewPr>
        <p:scale>
          <a:sx n="100" d="100"/>
          <a:sy n="10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46B1C3E-7003-4F5B-8BBA-9FD876625E53}" type="datetimeFigureOut">
              <a:rPr lang="de-DE"/>
              <a:pPr>
                <a:defRPr/>
              </a:pPr>
              <a:t>16.03.2016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2B6C503-C1DA-4F79-A9E4-4A1FBE1C9FB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12112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B6C503-C1DA-4F79-A9E4-4A1FBE1C9FB4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12808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6F595-9165-4128-82A4-638F8614E211}" type="slidenum">
              <a:rPr lang="de-DE" smtClean="0"/>
              <a:pPr/>
              <a:t>10</a:t>
            </a:fld>
            <a:endParaRPr lang="de-DE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6F595-9165-4128-82A4-638F8614E211}" type="slidenum">
              <a:rPr lang="de-DE" smtClean="0"/>
              <a:pPr/>
              <a:t>11</a:t>
            </a:fld>
            <a:endParaRPr lang="de-DE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6F595-9165-4128-82A4-638F8614E211}" type="slidenum">
              <a:rPr lang="de-DE" smtClean="0"/>
              <a:pPr/>
              <a:t>12</a:t>
            </a:fld>
            <a:endParaRPr lang="de-DE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7800" indent="-177800">
              <a:spcBef>
                <a:spcPct val="0"/>
              </a:spcBef>
            </a:pPr>
            <a:endParaRPr lang="de-DE" dirty="0" smtClean="0"/>
          </a:p>
        </p:txBody>
      </p:sp>
      <p:sp>
        <p:nvSpPr>
          <p:cNvPr id="21507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10D8DB-87C8-41BD-8B3E-E23E2324D698}" type="slidenum">
              <a:rPr lang="de-D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de-DE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6F595-9165-4128-82A4-638F8614E211}" type="slidenum">
              <a:rPr lang="de-DE" smtClean="0"/>
              <a:pPr/>
              <a:t>15</a:t>
            </a:fld>
            <a:endParaRPr lang="de-DE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6F595-9165-4128-82A4-638F8614E211}" type="slidenum">
              <a:rPr lang="de-DE" smtClean="0"/>
              <a:pPr/>
              <a:t>16</a:t>
            </a:fld>
            <a:endParaRPr lang="de-DE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6F595-9165-4128-82A4-638F8614E211}" type="slidenum">
              <a:rPr lang="de-DE" smtClean="0"/>
              <a:pPr/>
              <a:t>17</a:t>
            </a:fld>
            <a:endParaRPr lang="de-DE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6F595-9165-4128-82A4-638F8614E211}" type="slidenum">
              <a:rPr lang="de-DE" smtClean="0"/>
              <a:pPr/>
              <a:t>18</a:t>
            </a:fld>
            <a:endParaRPr lang="de-DE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6F595-9165-4128-82A4-638F8614E211}" type="slidenum">
              <a:rPr lang="de-DE" smtClean="0"/>
              <a:pPr/>
              <a:t>19</a:t>
            </a:fld>
            <a:endParaRPr lang="de-DE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7800" indent="-177800">
              <a:spcBef>
                <a:spcPct val="0"/>
              </a:spcBef>
            </a:pPr>
            <a:endParaRPr lang="de-DE" dirty="0" smtClean="0"/>
          </a:p>
        </p:txBody>
      </p:sp>
      <p:sp>
        <p:nvSpPr>
          <p:cNvPr id="21507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10D8DB-87C8-41BD-8B3E-E23E2324D698}" type="slidenum">
              <a:rPr lang="de-D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de-DE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7800" indent="-177800">
              <a:spcBef>
                <a:spcPct val="0"/>
              </a:spcBef>
            </a:pPr>
            <a:endParaRPr lang="de-DE" dirty="0" smtClean="0"/>
          </a:p>
        </p:txBody>
      </p:sp>
      <p:sp>
        <p:nvSpPr>
          <p:cNvPr id="21507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10D8DB-87C8-41BD-8B3E-E23E2324D698}" type="slidenum">
              <a:rPr lang="de-D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de-DE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6F595-9165-4128-82A4-638F8614E211}" type="slidenum">
              <a:rPr lang="de-DE" smtClean="0"/>
              <a:pPr/>
              <a:t>21</a:t>
            </a:fld>
            <a:endParaRPr lang="de-DE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6F595-9165-4128-82A4-638F8614E211}" type="slidenum">
              <a:rPr lang="de-DE" smtClean="0"/>
              <a:pPr/>
              <a:t>22</a:t>
            </a:fld>
            <a:endParaRPr lang="de-D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B6C503-C1DA-4F79-A9E4-4A1FBE1C9FB4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4551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7800" indent="-177800">
              <a:spcBef>
                <a:spcPct val="0"/>
              </a:spcBef>
            </a:pPr>
            <a:endParaRPr lang="de-DE" dirty="0" smtClean="0"/>
          </a:p>
        </p:txBody>
      </p:sp>
      <p:sp>
        <p:nvSpPr>
          <p:cNvPr id="21507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10D8DB-87C8-41BD-8B3E-E23E2324D698}" type="slidenum">
              <a:rPr lang="de-D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de-DE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de-DE" smtClean="0"/>
              <a:t>- Advantage in Emscher region: many datasets available – several studies – planning phase – monitoring phase – recovery monitoring</a:t>
            </a:r>
          </a:p>
        </p:txBody>
      </p:sp>
      <p:sp>
        <p:nvSpPr>
          <p:cNvPr id="25603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2AAADD-DD91-4DF5-A857-EED7BBD9C8AE}" type="slidenum">
              <a:rPr lang="de-D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de-DE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7800" indent="-177800">
              <a:spcBef>
                <a:spcPct val="0"/>
              </a:spcBef>
            </a:pPr>
            <a:endParaRPr lang="de-DE" dirty="0" smtClean="0"/>
          </a:p>
        </p:txBody>
      </p:sp>
      <p:sp>
        <p:nvSpPr>
          <p:cNvPr id="21507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10D8DB-87C8-41BD-8B3E-E23E2324D698}" type="slidenum">
              <a:rPr lang="de-D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de-DE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9DAFD-198B-4F97-BFB2-8F907AC57068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041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9DAFD-198B-4F97-BFB2-8F907AC57068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041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7800" indent="-177800">
              <a:spcBef>
                <a:spcPct val="0"/>
              </a:spcBef>
            </a:pPr>
            <a:endParaRPr lang="de-DE" dirty="0" smtClean="0"/>
          </a:p>
        </p:txBody>
      </p:sp>
      <p:sp>
        <p:nvSpPr>
          <p:cNvPr id="21507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10D8DB-87C8-41BD-8B3E-E23E2324D698}" type="slidenum">
              <a:rPr lang="de-D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de-DE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001_CETaqua_Dessin_PortadaPPT_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17D0A-FA22-4F24-A2E6-3AB8AA0909D3}" type="datetime1">
              <a:rPr lang="de-DE" smtClean="0"/>
              <a:t>16.03.2016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76F5F-6193-4977-9A2A-7D34E25CA9AD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7898E-E1CD-4A98-A758-323F10071180}" type="datetime1">
              <a:rPr lang="de-DE" smtClean="0"/>
              <a:t>16.03.2016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F39B3-5F78-4F0C-B714-1C1F31A27499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8466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 bwMode="gray">
          <a:xfrm>
            <a:off x="442913" y="810419"/>
            <a:ext cx="8258175" cy="230188"/>
          </a:xfrm>
          <a:noFill/>
        </p:spPr>
        <p:txBody>
          <a:bodyPr lIns="0" tIns="0" rIns="0" bIns="0" anchor="t" anchorCtr="0"/>
          <a:lstStyle>
            <a:lvl1pPr>
              <a:defRPr sz="18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8" name="Datumsplatzhalter 8"/>
          <p:cNvSpPr>
            <a:spLocks noGrp="1"/>
          </p:cNvSpPr>
          <p:nvPr>
            <p:ph type="dt" sz="half" idx="2"/>
          </p:nvPr>
        </p:nvSpPr>
        <p:spPr bwMode="gray">
          <a:xfrm>
            <a:off x="7521518" y="6473823"/>
            <a:ext cx="741892" cy="26035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173BAFA-CD4E-4E72-BA4C-F081B82B41A3}" type="datetime1">
              <a:rPr lang="de-DE" smtClean="0"/>
              <a:t>16.03.2016</a:t>
            </a:fld>
            <a:endParaRPr lang="de-DE" dirty="0"/>
          </a:p>
        </p:txBody>
      </p:sp>
      <p:sp>
        <p:nvSpPr>
          <p:cNvPr id="9" name="Fußzeilenplatzhalter 12"/>
          <p:cNvSpPr>
            <a:spLocks noGrp="1"/>
          </p:cNvSpPr>
          <p:nvPr>
            <p:ph type="ftr" sz="quarter" idx="3"/>
          </p:nvPr>
        </p:nvSpPr>
        <p:spPr bwMode="gray">
          <a:xfrm>
            <a:off x="442913" y="6473823"/>
            <a:ext cx="2895600" cy="26035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 smtClean="0"/>
          </a:p>
        </p:txBody>
      </p:sp>
      <p:sp>
        <p:nvSpPr>
          <p:cNvPr id="10" name="Foliennummernplatzhalter 13"/>
          <p:cNvSpPr>
            <a:spLocks noGrp="1"/>
          </p:cNvSpPr>
          <p:nvPr>
            <p:ph type="sldNum" sz="quarter" idx="4"/>
          </p:nvPr>
        </p:nvSpPr>
        <p:spPr bwMode="gray">
          <a:xfrm>
            <a:off x="8335432" y="6467473"/>
            <a:ext cx="364067" cy="26035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4C44C8F-2E2C-4826-917D-1392BE54633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56836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001_CETaqua_Dessin_ContraPPT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D0B92-80E3-4E46-AF9B-2A22FBB3FFEE}" type="datetime1">
              <a:rPr lang="de-DE" smtClean="0"/>
              <a:t>16.03.2016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38B74-1D67-4910-BC09-6E06C71B3216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CCEE0-7C2A-4151-8224-92E60F5CE118}" type="datetime1">
              <a:rPr lang="de-DE" smtClean="0"/>
              <a:t>16.03.2016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0C24B-920A-48F8-95D5-6D56E3C496CE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56719-F4D8-4401-9F2E-71FC5A26719D}" type="datetime1">
              <a:rPr lang="de-DE" smtClean="0"/>
              <a:t>16.03.2016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1AC39-589B-466B-A8AA-CE87DA972304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4A913-FDA6-4D1A-8F39-5987A5E7A240}" type="datetime1">
              <a:rPr lang="de-DE" smtClean="0"/>
              <a:t>16.03.2016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8025E-0EEE-4796-93C7-22A0CDB399A8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73F86-9DD7-4BAC-9382-52B406E4424B}" type="datetime1">
              <a:rPr lang="de-DE" smtClean="0"/>
              <a:t>16.03.2016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2D8E6-77FD-4936-879B-1C34DE5E930C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6520B-656A-410B-89EA-3F381B99377E}" type="datetime1">
              <a:rPr lang="de-DE" smtClean="0"/>
              <a:t>16.03.2016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6C9D6-00B5-46BB-9865-21DA15CC8795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6BDAE-A128-4E07-B027-90DE90BDABD0}" type="datetime1">
              <a:rPr lang="de-DE" smtClean="0"/>
              <a:t>16.03.2016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1ABA6-622B-468D-84D0-193B93EC23DC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ACA97-42D1-42C7-A7DB-70DFC142D00B}" type="datetime1">
              <a:rPr lang="de-DE" smtClean="0"/>
              <a:t>16.03.2016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DADBE-1100-4C4B-99E9-E4047D7CAC69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287740-1723-44DE-B9AF-FF5D4F54FA11}" type="datetime1">
              <a:rPr lang="de-DE" smtClean="0"/>
              <a:t>16.03.2016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de-D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C98180-0FCB-4BCA-A3AC-F8CF58D1A284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  <p:pic>
        <p:nvPicPr>
          <p:cNvPr id="1031" name="6 Imagen" descr="001_CETaqua_Dessin_PagPPT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61" r:id="rId10"/>
    <p:sldLayoutId id="2147483662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hrnachrichten.de/storage/pic/mdhl/artikelbilder/lokales/rn/crlo/castrop/4709034_1_0531cr-emscher1.jpg?version=1402282482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hrnachrichten.de/storage/pic/mdhl/artikelbilder/lokales/rn/crlo/castrop/4709034_1_0531cr-emscher1.jpg?version=1402282482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hrnachrichten.de/storage/pic/mdhl/artikelbilder/lokales/rn/crlo/castrop/4709034_1_0531cr-emscher1.jpg?version=1402282482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hyperlink" Target="http://www.ruhrnachrichten.de/storage/pic/mdhl/artikelbilder/lokales/rn/crlo/castrop/4709034_1_0531cr-emscher1.jpg?version=1402282482" TargetMode="External"/><Relationship Id="rId18" Type="http://schemas.microsoft.com/office/2007/relationships/hdphoto" Target="../media/hdphoto6.wdp"/><Relationship Id="rId3" Type="http://schemas.openxmlformats.org/officeDocument/2006/relationships/image" Target="../media/image17.jpeg"/><Relationship Id="rId7" Type="http://schemas.openxmlformats.org/officeDocument/2006/relationships/image" Target="../media/image19.png"/><Relationship Id="rId12" Type="http://schemas.openxmlformats.org/officeDocument/2006/relationships/image" Target="../media/image22.png"/><Relationship Id="rId17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6" Type="http://schemas.microsoft.com/office/2007/relationships/hdphoto" Target="../media/hdphoto5.wdp"/><Relationship Id="rId1" Type="http://schemas.openxmlformats.org/officeDocument/2006/relationships/slideLayout" Target="../slideLayouts/slideLayout1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18.jpeg"/><Relationship Id="rId15" Type="http://schemas.openxmlformats.org/officeDocument/2006/relationships/image" Target="../media/image23.jpeg"/><Relationship Id="rId10" Type="http://schemas.openxmlformats.org/officeDocument/2006/relationships/image" Target="../media/image21.jpeg"/><Relationship Id="rId4" Type="http://schemas.microsoft.com/office/2007/relationships/hdphoto" Target="../media/hdphoto1.wdp"/><Relationship Id="rId9" Type="http://schemas.openxmlformats.org/officeDocument/2006/relationships/image" Target="../media/image20.jpeg"/><Relationship Id="rId1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hrnachrichten.de/storage/pic/mdhl/artikelbilder/lokales/rn/crlo/castrop/4709034_1_0531cr-emscher1.jpg?version=1402282482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5.pn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hrnachrichten.de/storage/pic/mdhl/artikelbilder/lokales/rn/crlo/castrop/4709034_1_0531cr-emscher1.jpg?version=1402282482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6.pn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hrnachrichten.de/storage/pic/mdhl/artikelbilder/lokales/rn/crlo/castrop/4709034_1_0531cr-emscher1.jpg?version=1402282482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hrnachrichten.de/storage/pic/mdhl/artikelbilder/lokales/rn/crlo/castrop/4709034_1_0531cr-emscher1.jpg?version=1402282482" TargetMode="External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hrnachrichten.de/storage/pic/mdhl/artikelbilder/lokales/rn/crlo/castrop/4709034_1_0531cr-emscher1.jpg?version=1402282482" TargetMode="External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hyperlink" Target="http://www.ruhrnachrichten.de/storage/pic/mdhl/artikelbilder/lokales/rn/crlo/castrop/4709034_1_0531cr-emscher1.jpg?version=1402282482" TargetMode="External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 CuadroTexto"/>
          <p:cNvSpPr txBox="1"/>
          <p:nvPr/>
        </p:nvSpPr>
        <p:spPr>
          <a:xfrm>
            <a:off x="0" y="4437063"/>
            <a:ext cx="57961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WP13 </a:t>
            </a:r>
            <a:r>
              <a:rPr lang="es-ES_tradnl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– 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Emscher  mature case</a:t>
            </a:r>
            <a:endParaRPr lang="es-ES" sz="32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07504" y="5085184"/>
            <a:ext cx="56166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Nadine Gerner (EG)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7 CuadroTexto"/>
          <p:cNvSpPr txBox="1"/>
          <p:nvPr/>
        </p:nvSpPr>
        <p:spPr>
          <a:xfrm>
            <a:off x="1" y="4022725"/>
            <a:ext cx="5537200" cy="338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>
                <a:solidFill>
                  <a:schemeClr val="bg1"/>
                </a:solidFill>
                <a:latin typeface="+mn-lt"/>
                <a:cs typeface="+mn-cs"/>
              </a:rPr>
              <a:t>DESSIN WA2/3 Meeting – </a:t>
            </a:r>
            <a:r>
              <a:rPr lang="en-GB" sz="1600" b="1" dirty="0" err="1" smtClean="0">
                <a:solidFill>
                  <a:schemeClr val="bg1"/>
                </a:solidFill>
                <a:latin typeface="+mn-lt"/>
                <a:cs typeface="+mn-cs"/>
              </a:rPr>
              <a:t>Nieuwegein</a:t>
            </a:r>
            <a:r>
              <a:rPr lang="en-GB" sz="1600" b="1" dirty="0" smtClean="0">
                <a:solidFill>
                  <a:schemeClr val="bg1"/>
                </a:solidFill>
                <a:latin typeface="+mn-lt"/>
                <a:cs typeface="+mn-cs"/>
              </a:rPr>
              <a:t> – 16-17 Mar 2016</a:t>
            </a:r>
            <a:endParaRPr lang="es-ES" sz="16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676F5F-6193-4977-9A2A-7D34E25CA9AD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el 7"/>
          <p:cNvSpPr txBox="1">
            <a:spLocks/>
          </p:cNvSpPr>
          <p:nvPr/>
        </p:nvSpPr>
        <p:spPr bwMode="gray">
          <a:xfrm>
            <a:off x="442800" y="188941"/>
            <a:ext cx="6110287" cy="6336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ts val="2300"/>
              </a:lnSpc>
              <a:spcBef>
                <a:spcPct val="0"/>
              </a:spcBef>
              <a:buNone/>
              <a:defRPr sz="2200" b="1" kern="1200">
                <a:solidFill>
                  <a:srgbClr val="1A171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	</a:t>
            </a:r>
          </a:p>
        </p:txBody>
      </p:sp>
      <p:pic>
        <p:nvPicPr>
          <p:cNvPr id="8196" name="Picture 4" descr="Viel Natur rund um die Emscher: So sieht das Hochwasserrückhaltebecken in Ickern von oben aus.">
            <a:hlinkClick r:id="rId3" tooltip="Viel Natur rund um die Emscher: So sieht das Hochwasserrückhaltebecken in Ickern von oben aus.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4538" y="-26008013"/>
            <a:ext cx="59436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1 CuadroTexto"/>
          <p:cNvSpPr txBox="1"/>
          <p:nvPr/>
        </p:nvSpPr>
        <p:spPr>
          <a:xfrm>
            <a:off x="571500" y="323850"/>
            <a:ext cx="62763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RESPONSE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  <a:sym typeface="Wingdings" panose="05000000000000000000" pitchFamily="2" charset="2"/>
              </a:rPr>
              <a:t> STATE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C44C8F-2E2C-4826-917D-1392BE546337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" y="908720"/>
            <a:ext cx="9144000" cy="573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66724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el 7"/>
          <p:cNvSpPr txBox="1">
            <a:spLocks/>
          </p:cNvSpPr>
          <p:nvPr/>
        </p:nvSpPr>
        <p:spPr bwMode="gray">
          <a:xfrm>
            <a:off x="442800" y="188941"/>
            <a:ext cx="6110287" cy="6336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ts val="2300"/>
              </a:lnSpc>
              <a:spcBef>
                <a:spcPct val="0"/>
              </a:spcBef>
              <a:buNone/>
              <a:defRPr sz="2200" b="1" kern="1200">
                <a:solidFill>
                  <a:srgbClr val="1A171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	</a:t>
            </a:r>
          </a:p>
        </p:txBody>
      </p:sp>
      <p:pic>
        <p:nvPicPr>
          <p:cNvPr id="8196" name="Picture 4" descr="Viel Natur rund um die Emscher: So sieht das Hochwasserrückhaltebecken in Ickern von oben aus.">
            <a:hlinkClick r:id="rId3" tooltip="Viel Natur rund um die Emscher: So sieht das Hochwasserrückhaltebecken in Ickern von oben aus.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4538" y="-26008013"/>
            <a:ext cx="59436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1 CuadroTexto"/>
          <p:cNvSpPr txBox="1"/>
          <p:nvPr/>
        </p:nvSpPr>
        <p:spPr>
          <a:xfrm>
            <a:off x="571500" y="323850"/>
            <a:ext cx="62763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STATE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  <a:sym typeface="Wingdings" panose="05000000000000000000" pitchFamily="2" charset="2"/>
              </a:rPr>
              <a:t> ESS (CICES)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C44C8F-2E2C-4826-917D-1392BE546337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3" y="1077888"/>
            <a:ext cx="9132007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42549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el 7"/>
          <p:cNvSpPr txBox="1">
            <a:spLocks/>
          </p:cNvSpPr>
          <p:nvPr/>
        </p:nvSpPr>
        <p:spPr bwMode="gray">
          <a:xfrm>
            <a:off x="442800" y="188941"/>
            <a:ext cx="6110287" cy="6336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ts val="2300"/>
              </a:lnSpc>
              <a:spcBef>
                <a:spcPct val="0"/>
              </a:spcBef>
              <a:buNone/>
              <a:defRPr sz="2200" b="1" kern="1200">
                <a:solidFill>
                  <a:srgbClr val="1A171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	</a:t>
            </a:r>
          </a:p>
        </p:txBody>
      </p:sp>
      <p:pic>
        <p:nvPicPr>
          <p:cNvPr id="8196" name="Picture 4" descr="Viel Natur rund um die Emscher: So sieht das Hochwasserrückhaltebecken in Ickern von oben aus.">
            <a:hlinkClick r:id="rId3" tooltip="Viel Natur rund um die Emscher: So sieht das Hochwasserrückhaltebecken in Ickern von oben aus.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4538" y="-26008013"/>
            <a:ext cx="59436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1 CuadroTexto"/>
          <p:cNvSpPr txBox="1"/>
          <p:nvPr/>
        </p:nvSpPr>
        <p:spPr>
          <a:xfrm>
            <a:off x="571500" y="323850"/>
            <a:ext cx="62763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ESS (CICES)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  <a:sym typeface="Wingdings" panose="05000000000000000000" pitchFamily="2" charset="2"/>
              </a:rPr>
              <a:t> Beneficiaries  FESS (US EPA)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C44C8F-2E2C-4826-917D-1392BE546337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2" y="1268760"/>
            <a:ext cx="9115538" cy="438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51563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C44C8F-2E2C-4826-917D-1392BE546337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036496" cy="408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CuadroTexto"/>
          <p:cNvSpPr txBox="1"/>
          <p:nvPr/>
        </p:nvSpPr>
        <p:spPr>
          <a:xfrm>
            <a:off x="571500" y="323850"/>
            <a:ext cx="62763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  <a:sym typeface="Wingdings" panose="05000000000000000000" pitchFamily="2" charset="2"/>
              </a:rPr>
              <a:t>Beneficiaries &amp; Stakeholders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85516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ractical steps for the application of the DESSIN ESS Evaluation Framework_cookbookv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" t="3468" r="1967" b="3468"/>
          <a:stretch>
            <a:fillRect/>
          </a:stretch>
        </p:blipFill>
        <p:spPr bwMode="auto">
          <a:xfrm>
            <a:off x="65534" y="1443137"/>
            <a:ext cx="8990012" cy="400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1187624" y="5517232"/>
            <a:ext cx="75608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Figure 3: 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Practical steps for the application of the DESSIN ESS Evaluation Framework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5517629" y="1315830"/>
            <a:ext cx="1013168" cy="42484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2F39B3-5F78-4F0C-B714-1C1F31A27499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250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/>
        </p:nvSpPr>
        <p:spPr>
          <a:xfrm>
            <a:off x="467544" y="1052736"/>
            <a:ext cx="86764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Titel 7"/>
          <p:cNvSpPr txBox="1">
            <a:spLocks/>
          </p:cNvSpPr>
          <p:nvPr/>
        </p:nvSpPr>
        <p:spPr bwMode="gray">
          <a:xfrm>
            <a:off x="442800" y="188941"/>
            <a:ext cx="6110287" cy="6336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ts val="2300"/>
              </a:lnSpc>
              <a:spcBef>
                <a:spcPct val="0"/>
              </a:spcBef>
              <a:buNone/>
              <a:defRPr sz="2200" b="1" kern="1200">
                <a:solidFill>
                  <a:srgbClr val="1A171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C44C8F-2E2C-4826-917D-1392BE546337}" type="slidenum">
              <a:rPr lang="de-DE" smtClean="0"/>
              <a:pPr/>
              <a:t>15</a:t>
            </a:fld>
            <a:endParaRPr lang="de-DE" dirty="0"/>
          </a:p>
        </p:txBody>
      </p:sp>
      <p:pic>
        <p:nvPicPr>
          <p:cNvPr id="15" name="Bild 1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66" t="23844" r="32759" b="22982"/>
          <a:stretch/>
        </p:blipFill>
        <p:spPr>
          <a:xfrm>
            <a:off x="4213133" y="3208479"/>
            <a:ext cx="1903228" cy="12546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4" descr="N:\bereich\10+\13-kv+\13-kv-20\Schmidt\Informationen Präsentationen etc\Bilder\Läppkes Mühlenbach\CD 47 2385 64 La¦êppkes M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230" y="2339617"/>
            <a:ext cx="1970466" cy="12955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\\NAS\INSCALE_aktuelle_Projekte\Emscher Genossenschaft\11-1115 VV Wasserverbandstag\neue Dateien\Bild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8929" t="6369" r="10294" b="7812"/>
          <a:stretch>
            <a:fillRect/>
          </a:stretch>
        </p:blipFill>
        <p:spPr bwMode="auto">
          <a:xfrm>
            <a:off x="6847858" y="3977729"/>
            <a:ext cx="1348771" cy="18466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2" descr="N:\bereich\10+\13-kv+\13-kv-20\Schmidt\Informationen Präsentationen etc\Bilder\Phoenix See\PhoÌˆnixSee_MG_0763.JPG"/>
          <p:cNvPicPr>
            <a:picLocks noChangeAspect="1" noChangeArrowheads="1"/>
          </p:cNvPicPr>
          <p:nvPr/>
        </p:nvPicPr>
        <p:blipFill rotWithShape="1">
          <a:blip r:embed="rId9" cstate="screen"/>
          <a:srcRect l="28678" r="5441" b="39651"/>
          <a:stretch/>
        </p:blipFill>
        <p:spPr bwMode="auto">
          <a:xfrm>
            <a:off x="531495" y="4336239"/>
            <a:ext cx="2150581" cy="12519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Bild 60" descr="CD 851_MG_8718.jpg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92" t="25497" r="15120" b="8400"/>
          <a:stretch/>
        </p:blipFill>
        <p:spPr>
          <a:xfrm>
            <a:off x="5425439" y="1353347"/>
            <a:ext cx="2011681" cy="13233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943" y="4725839"/>
            <a:ext cx="2013585" cy="12629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6" name="Picture 4" descr="Viel Natur rund um die Emscher: So sieht das Hochwasserrückhaltebecken in Ickern von oben aus.">
            <a:hlinkClick r:id="rId13" tooltip="Viel Natur rund um die Emscher: So sieht das Hochwasserrückhaltebecken in Ickern von oben aus.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4538" y="-26008013"/>
            <a:ext cx="59436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78655"/>
            <a:ext cx="2021764" cy="13478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" name="Bildplatzhalter 30"/>
          <p:cNvPicPr>
            <a:picLocks noChangeAspect="1"/>
          </p:cNvPicPr>
          <p:nvPr/>
        </p:nvPicPr>
        <p:blipFill rotWithShape="1">
          <a:blip r:embed="rId17" cstate="screen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8386" r="16470"/>
          <a:stretch/>
        </p:blipFill>
        <p:spPr bwMode="gray">
          <a:xfrm>
            <a:off x="1371600" y="2560779"/>
            <a:ext cx="2021764" cy="129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feld 7"/>
          <p:cNvSpPr txBox="1"/>
          <p:nvPr/>
        </p:nvSpPr>
        <p:spPr>
          <a:xfrm>
            <a:off x="2382482" y="1874615"/>
            <a:ext cx="1524000" cy="282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</a:pPr>
            <a:r>
              <a:rPr lang="de-DE" sz="1400" b="1" i="1" dirty="0" err="1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Flood</a:t>
            </a:r>
            <a:r>
              <a:rPr lang="de-DE" sz="1400" b="1" i="1" dirty="0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de-DE" sz="1400" b="1" i="1" dirty="0" err="1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protection</a:t>
            </a:r>
            <a:endParaRPr lang="de-DE" sz="1400" b="1" i="1" dirty="0" smtClean="0">
              <a:solidFill>
                <a:schemeClr val="accent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4402747" y="2873108"/>
            <a:ext cx="152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</a:pPr>
            <a:r>
              <a:rPr lang="de-DE" sz="1400" b="1" i="1" dirty="0" err="1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Recreation</a:t>
            </a:r>
            <a:endParaRPr lang="de-DE" sz="1400" b="1" i="1" dirty="0" smtClean="0">
              <a:solidFill>
                <a:schemeClr val="accent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7570983" y="1592587"/>
            <a:ext cx="1251293" cy="56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110000"/>
              </a:lnSpc>
            </a:pPr>
            <a:r>
              <a:rPr lang="de-DE" sz="1400" b="1" i="1" dirty="0" err="1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Purification</a:t>
            </a:r>
            <a:endParaRPr lang="de-DE" sz="1400" b="1" i="1" dirty="0" smtClean="0">
              <a:solidFill>
                <a:schemeClr val="accent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5592275" y="4740802"/>
            <a:ext cx="1190956" cy="616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</a:pPr>
            <a:r>
              <a:rPr lang="de-DE" sz="1400" b="1" i="1" dirty="0" err="1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Biodiversity</a:t>
            </a:r>
            <a:r>
              <a:rPr lang="de-DE" sz="1400" b="1" i="1" dirty="0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/</a:t>
            </a:r>
          </a:p>
          <a:p>
            <a:pPr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</a:pPr>
            <a:r>
              <a:rPr lang="de-DE" sz="1400" b="1" i="1" dirty="0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Habitats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513234" y="5691165"/>
            <a:ext cx="2257957" cy="504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</a:pPr>
            <a:r>
              <a:rPr lang="de-DE" sz="1400" b="1" i="1" dirty="0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Life </a:t>
            </a:r>
            <a:r>
              <a:rPr lang="de-DE" sz="1400" b="1" i="1" dirty="0" err="1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quality</a:t>
            </a:r>
            <a:endParaRPr lang="de-DE" sz="1400" b="1" i="1" dirty="0" smtClean="0">
              <a:solidFill>
                <a:schemeClr val="accent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8329597" y="4165668"/>
            <a:ext cx="778907" cy="735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</a:pPr>
            <a:r>
              <a:rPr lang="de-DE" sz="1400" b="1" i="1" dirty="0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Urban</a:t>
            </a:r>
          </a:p>
          <a:p>
            <a:pPr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</a:pPr>
            <a:r>
              <a:rPr lang="de-DE" sz="1400" b="1" i="1" dirty="0" err="1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c</a:t>
            </a:r>
            <a:r>
              <a:rPr lang="de-DE" sz="1400" b="1" i="1" dirty="0" err="1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limate</a:t>
            </a:r>
            <a:endParaRPr lang="de-DE" sz="1400" b="1" i="1" dirty="0" smtClean="0">
              <a:solidFill>
                <a:schemeClr val="accent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31" name="1 CuadroTexto"/>
          <p:cNvSpPr txBox="1"/>
          <p:nvPr/>
        </p:nvSpPr>
        <p:spPr>
          <a:xfrm>
            <a:off x="571500" y="323850"/>
            <a:ext cx="62763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Impact I Provision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81530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el 7"/>
          <p:cNvSpPr txBox="1">
            <a:spLocks/>
          </p:cNvSpPr>
          <p:nvPr/>
        </p:nvSpPr>
        <p:spPr bwMode="gray">
          <a:xfrm>
            <a:off x="442800" y="188941"/>
            <a:ext cx="6110287" cy="6336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ts val="2300"/>
              </a:lnSpc>
              <a:spcBef>
                <a:spcPct val="0"/>
              </a:spcBef>
              <a:buNone/>
              <a:defRPr sz="2200" b="1" kern="1200">
                <a:solidFill>
                  <a:srgbClr val="1A171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C44C8F-2E2C-4826-917D-1392BE546337}" type="slidenum">
              <a:rPr lang="de-DE" smtClean="0"/>
              <a:pPr/>
              <a:t>16</a:t>
            </a:fld>
            <a:endParaRPr lang="de-DE" dirty="0"/>
          </a:p>
        </p:txBody>
      </p:sp>
      <p:pic>
        <p:nvPicPr>
          <p:cNvPr id="8196" name="Picture 4" descr="Viel Natur rund um die Emscher: So sieht das Hochwasserrückhaltebecken in Ickern von oben aus.">
            <a:hlinkClick r:id="rId3" tooltip="Viel Natur rund um die Emscher: So sieht das Hochwasserrückhaltebecken in Ickern von oben aus.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4538" y="-26008013"/>
            <a:ext cx="59436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0793"/>
            <a:ext cx="9164822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2843808" y="1110793"/>
            <a:ext cx="720080" cy="229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62050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el 7"/>
          <p:cNvSpPr txBox="1">
            <a:spLocks/>
          </p:cNvSpPr>
          <p:nvPr/>
        </p:nvSpPr>
        <p:spPr bwMode="gray">
          <a:xfrm>
            <a:off x="442800" y="188941"/>
            <a:ext cx="6110287" cy="6336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ts val="2300"/>
              </a:lnSpc>
              <a:spcBef>
                <a:spcPct val="0"/>
              </a:spcBef>
              <a:buNone/>
              <a:defRPr sz="2200" b="1" kern="1200">
                <a:solidFill>
                  <a:srgbClr val="1A171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C44C8F-2E2C-4826-917D-1392BE546337}" type="slidenum">
              <a:rPr lang="de-DE" smtClean="0"/>
              <a:pPr/>
              <a:t>17</a:t>
            </a:fld>
            <a:endParaRPr lang="de-DE" dirty="0"/>
          </a:p>
        </p:txBody>
      </p:sp>
      <p:pic>
        <p:nvPicPr>
          <p:cNvPr id="8196" name="Picture 4" descr="Viel Natur rund um die Emscher: So sieht das Hochwasserrückhaltebecken in Ickern von oben aus.">
            <a:hlinkClick r:id="rId3" tooltip="Viel Natur rund um die Emscher: So sieht das Hochwasserrückhaltebecken in Ickern von oben aus.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4538" y="-26008013"/>
            <a:ext cx="59436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0907"/>
            <a:ext cx="9144000" cy="5747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9436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el 7"/>
          <p:cNvSpPr txBox="1">
            <a:spLocks/>
          </p:cNvSpPr>
          <p:nvPr/>
        </p:nvSpPr>
        <p:spPr bwMode="gray">
          <a:xfrm>
            <a:off x="442800" y="188941"/>
            <a:ext cx="6110287" cy="6336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ts val="2300"/>
              </a:lnSpc>
              <a:spcBef>
                <a:spcPct val="0"/>
              </a:spcBef>
              <a:buNone/>
              <a:defRPr sz="2200" b="1" kern="1200">
                <a:solidFill>
                  <a:srgbClr val="1A171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C44C8F-2E2C-4826-917D-1392BE546337}" type="slidenum">
              <a:rPr lang="de-DE" smtClean="0"/>
              <a:pPr/>
              <a:t>18</a:t>
            </a:fld>
            <a:endParaRPr lang="de-DE" dirty="0"/>
          </a:p>
        </p:txBody>
      </p:sp>
      <p:pic>
        <p:nvPicPr>
          <p:cNvPr id="8196" name="Picture 4" descr="Viel Natur rund um die Emscher: So sieht das Hochwasserrückhaltebecken in Ickern von oben aus.">
            <a:hlinkClick r:id="rId3" tooltip="Viel Natur rund um die Emscher: So sieht das Hochwasserrückhaltebecken in Ickern von oben aus.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4538" y="-26008013"/>
            <a:ext cx="59436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Grafik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6" t="11276" r="8426" b="24252"/>
          <a:stretch>
            <a:fillRect/>
          </a:stretch>
        </p:blipFill>
        <p:spPr bwMode="auto">
          <a:xfrm>
            <a:off x="-19585" y="1844824"/>
            <a:ext cx="9139921" cy="4437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6228184" y="1660999"/>
            <a:ext cx="2892152" cy="42162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5940152" y="3068961"/>
            <a:ext cx="2892152" cy="9945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Ellipse 4"/>
          <p:cNvSpPr/>
          <p:nvPr/>
        </p:nvSpPr>
        <p:spPr>
          <a:xfrm>
            <a:off x="1403648" y="3645024"/>
            <a:ext cx="2592288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3851920" y="3916273"/>
            <a:ext cx="1942441" cy="7610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3825470" y="4581128"/>
            <a:ext cx="1942441" cy="7610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6840760" cy="60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 CuadroTexto"/>
          <p:cNvSpPr txBox="1"/>
          <p:nvPr/>
        </p:nvSpPr>
        <p:spPr>
          <a:xfrm>
            <a:off x="571500" y="323850"/>
            <a:ext cx="62763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STATE &amp; IMPACT I Provision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29977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el 7"/>
          <p:cNvSpPr txBox="1">
            <a:spLocks/>
          </p:cNvSpPr>
          <p:nvPr/>
        </p:nvSpPr>
        <p:spPr bwMode="gray">
          <a:xfrm>
            <a:off x="442800" y="188941"/>
            <a:ext cx="6110287" cy="6336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ts val="2300"/>
              </a:lnSpc>
              <a:spcBef>
                <a:spcPct val="0"/>
              </a:spcBef>
              <a:buNone/>
              <a:defRPr sz="2200" b="1" kern="1200">
                <a:solidFill>
                  <a:srgbClr val="1A171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	</a:t>
            </a:r>
          </a:p>
        </p:txBody>
      </p:sp>
      <p:pic>
        <p:nvPicPr>
          <p:cNvPr id="8196" name="Picture 4" descr="Viel Natur rund um die Emscher: So sieht das Hochwasserrückhaltebecken in Ickern von oben aus.">
            <a:hlinkClick r:id="rId3" tooltip="Viel Natur rund um die Emscher: So sieht das Hochwasserrückhaltebecken in Ickern von oben aus.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4538" y="-26008013"/>
            <a:ext cx="59436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6840760" cy="60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 CuadroTexto"/>
          <p:cNvSpPr txBox="1"/>
          <p:nvPr/>
        </p:nvSpPr>
        <p:spPr>
          <a:xfrm>
            <a:off x="571500" y="323850"/>
            <a:ext cx="62763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IMPACT I Provision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70" y="1957965"/>
            <a:ext cx="3882828" cy="49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000" y="1957965"/>
            <a:ext cx="5113627" cy="4900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12081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ractical steps for the application of the DESSIN ESS Evaluation Framework_cookbookv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" t="3468" r="1967" b="3468"/>
          <a:stretch>
            <a:fillRect/>
          </a:stretch>
        </p:blipFill>
        <p:spPr bwMode="auto">
          <a:xfrm>
            <a:off x="65534" y="1484784"/>
            <a:ext cx="8990012" cy="400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733873" y="188640"/>
            <a:ext cx="83026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	    ESS Evaluation Framework: Cookbook 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187624" y="5517232"/>
            <a:ext cx="75608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Figure 3: 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Practical steps for the application of the DESSIN ESS Evaluation Framework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-1" y="1292814"/>
            <a:ext cx="1475657" cy="42484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4" y="44625"/>
            <a:ext cx="1820380" cy="102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2F39B3-5F78-4F0C-B714-1C1F31A27499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16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ractical steps for the application of the DESSIN ESS Evaluation Framewo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" t="3297" r="2066" b="3482"/>
          <a:stretch>
            <a:fillRect/>
          </a:stretch>
        </p:blipFill>
        <p:spPr bwMode="auto">
          <a:xfrm>
            <a:off x="82996" y="1412776"/>
            <a:ext cx="8953500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1187624" y="5517232"/>
            <a:ext cx="75608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Figure 3: 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Practical steps for the application of the DESSIN ESS Evaluation Framework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6501635" y="1298690"/>
            <a:ext cx="1013168" cy="42484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2F39B3-5F78-4F0C-B714-1C1F31A27499}" type="slidenum">
              <a:rPr lang="es-ES" smtClean="0"/>
              <a:pPr>
                <a:defRPr/>
              </a:pPr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250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el 7"/>
          <p:cNvSpPr txBox="1">
            <a:spLocks/>
          </p:cNvSpPr>
          <p:nvPr/>
        </p:nvSpPr>
        <p:spPr bwMode="gray">
          <a:xfrm>
            <a:off x="442800" y="188941"/>
            <a:ext cx="6110287" cy="6336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ts val="2300"/>
              </a:lnSpc>
              <a:spcBef>
                <a:spcPct val="0"/>
              </a:spcBef>
              <a:buNone/>
              <a:defRPr sz="2200" b="1" kern="1200">
                <a:solidFill>
                  <a:srgbClr val="1A171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	</a:t>
            </a:r>
          </a:p>
        </p:txBody>
      </p:sp>
      <p:pic>
        <p:nvPicPr>
          <p:cNvPr id="8196" name="Picture 4" descr="Viel Natur rund um die Emscher: So sieht das Hochwasserrückhaltebecken in Ickern von oben aus.">
            <a:hlinkClick r:id="rId3" tooltip="Viel Natur rund um die Emscher: So sieht das Hochwasserrückhaltebecken in Ickern von oben aus.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4538" y="-26008013"/>
            <a:ext cx="59436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1 CuadroTexto"/>
          <p:cNvSpPr txBox="1"/>
          <p:nvPr/>
        </p:nvSpPr>
        <p:spPr>
          <a:xfrm>
            <a:off x="571500" y="323850"/>
            <a:ext cx="62763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IMPACT II Use &amp; Benefit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C44C8F-2E2C-4826-917D-1392BE546337}" type="slidenum">
              <a:rPr lang="de-DE" smtClean="0"/>
              <a:pPr/>
              <a:t>21</a:t>
            </a:fld>
            <a:endParaRPr lang="de-DE" dirty="0"/>
          </a:p>
        </p:txBody>
      </p:sp>
      <p:pic>
        <p:nvPicPr>
          <p:cNvPr id="6" name="Grafik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6" t="11276" r="8426" b="24252"/>
          <a:stretch>
            <a:fillRect/>
          </a:stretch>
        </p:blipFill>
        <p:spPr bwMode="auto">
          <a:xfrm>
            <a:off x="-19585" y="1844824"/>
            <a:ext cx="9139921" cy="4437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6840760" cy="60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45" y="844699"/>
            <a:ext cx="89535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4103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el 7"/>
          <p:cNvSpPr txBox="1">
            <a:spLocks/>
          </p:cNvSpPr>
          <p:nvPr/>
        </p:nvSpPr>
        <p:spPr bwMode="gray">
          <a:xfrm>
            <a:off x="442800" y="188941"/>
            <a:ext cx="6110287" cy="6336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ts val="2300"/>
              </a:lnSpc>
              <a:spcBef>
                <a:spcPct val="0"/>
              </a:spcBef>
              <a:buNone/>
              <a:defRPr sz="2200" b="1" kern="1200">
                <a:solidFill>
                  <a:srgbClr val="1A171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	</a:t>
            </a:r>
          </a:p>
        </p:txBody>
      </p:sp>
      <p:pic>
        <p:nvPicPr>
          <p:cNvPr id="8196" name="Picture 4" descr="Viel Natur rund um die Emscher: So sieht das Hochwasserrückhaltebecken in Ickern von oben aus.">
            <a:hlinkClick r:id="rId3" tooltip="Viel Natur rund um die Emscher: So sieht das Hochwasserrückhaltebecken in Ickern von oben aus.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4538" y="-26008013"/>
            <a:ext cx="59436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1 CuadroTexto"/>
          <p:cNvSpPr txBox="1"/>
          <p:nvPr/>
        </p:nvSpPr>
        <p:spPr>
          <a:xfrm>
            <a:off x="571500" y="323850"/>
            <a:ext cx="62763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IMPACT II Use &amp; Benefit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C44C8F-2E2C-4826-917D-1392BE546337}" type="slidenum">
              <a:rPr lang="de-DE" smtClean="0"/>
              <a:pPr/>
              <a:t>22</a:t>
            </a:fld>
            <a:endParaRPr lang="de-DE" dirty="0"/>
          </a:p>
        </p:txBody>
      </p:sp>
      <p:pic>
        <p:nvPicPr>
          <p:cNvPr id="6" name="Grafik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6" t="11276" r="8426" b="24252"/>
          <a:stretch>
            <a:fillRect/>
          </a:stretch>
        </p:blipFill>
        <p:spPr bwMode="auto">
          <a:xfrm>
            <a:off x="-19585" y="1844824"/>
            <a:ext cx="9139921" cy="4437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6840760" cy="60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45" y="844699"/>
            <a:ext cx="89535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9235">
            <a:off x="110515" y="2373661"/>
            <a:ext cx="9091915" cy="26237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602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CuadroTexto"/>
          <p:cNvSpPr txBox="1"/>
          <p:nvPr/>
        </p:nvSpPr>
        <p:spPr>
          <a:xfrm>
            <a:off x="642910" y="991697"/>
            <a:ext cx="79615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595959"/>
                </a:solidFill>
                <a:latin typeface="+mj-lt"/>
              </a:rPr>
              <a:t>s</a:t>
            </a:r>
            <a:r>
              <a:rPr lang="en-US" sz="2400" b="1" dirty="0" smtClean="0">
                <a:solidFill>
                  <a:srgbClr val="595959"/>
                </a:solidFill>
                <a:latin typeface="+mj-lt"/>
              </a:rPr>
              <a:t>cope and goal: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	evaluate effects of a single 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595959"/>
                </a:solidFill>
                <a:latin typeface="+mj-lt"/>
              </a:rPr>
              <a:t>timeframe:		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lifetime of the 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595959"/>
                </a:solidFill>
                <a:latin typeface="+mj-lt"/>
              </a:rPr>
              <a:t>s</a:t>
            </a:r>
            <a:r>
              <a:rPr lang="en-US" sz="2400" b="1" dirty="0" smtClean="0">
                <a:solidFill>
                  <a:srgbClr val="595959"/>
                </a:solidFill>
                <a:latin typeface="+mj-lt"/>
              </a:rPr>
              <a:t>patial scale:	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Emscher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catchment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r>
              <a:rPr lang="en-US" sz="2400" b="1" dirty="0">
                <a:solidFill>
                  <a:srgbClr val="595959"/>
                </a:solidFill>
                <a:latin typeface="+mj-lt"/>
              </a:rPr>
              <a:t>Data from ESS </a:t>
            </a:r>
            <a:r>
              <a:rPr lang="en-US" sz="2400" b="1" dirty="0" smtClean="0">
                <a:solidFill>
                  <a:srgbClr val="595959"/>
                </a:solidFill>
                <a:latin typeface="+mj-lt"/>
              </a:rPr>
              <a:t>evaluation</a:t>
            </a:r>
            <a:r>
              <a:rPr lang="en-US" sz="2400" b="1" dirty="0">
                <a:solidFill>
                  <a:srgbClr val="595959"/>
                </a:solidFill>
                <a:latin typeface="+mj-lt"/>
              </a:rPr>
              <a:t>:</a:t>
            </a:r>
          </a:p>
          <a:p>
            <a:r>
              <a:rPr lang="en-US" sz="2400" b="1" dirty="0" smtClean="0">
                <a:latin typeface="+mj-lt"/>
              </a:rPr>
              <a:t>		</a:t>
            </a:r>
            <a:endParaRPr lang="en-US" sz="2400" b="1" dirty="0">
              <a:latin typeface="+mj-lt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23</a:t>
            </a:fld>
            <a:endParaRPr lang="es-ES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738904"/>
              </p:ext>
            </p:extLst>
          </p:nvPr>
        </p:nvGraphicFramePr>
        <p:xfrm>
          <a:off x="642911" y="3322672"/>
          <a:ext cx="7961539" cy="2194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9874"/>
                <a:gridCol w="4243311"/>
                <a:gridCol w="579465"/>
                <a:gridCol w="788687"/>
                <a:gridCol w="965563"/>
                <a:gridCol w="834639"/>
              </a:tblGrid>
              <a:tr h="109728">
                <a:tc>
                  <a:txBody>
                    <a:bodyPr/>
                    <a:lstStyle/>
                    <a:p>
                      <a:pPr algn="l" fontAlgn="t"/>
                      <a:endParaRPr lang="en-US" sz="1600" b="1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 smtClean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 DESSIN</a:t>
                      </a:r>
                      <a:r>
                        <a:rPr lang="en-US" sz="1600" b="1" i="0" u="none" strike="noStrike" baseline="0" dirty="0" smtClean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 ESS</a:t>
                      </a:r>
                      <a:endParaRPr lang="en-US" sz="1600" b="1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 err="1" smtClean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unit</a:t>
                      </a:r>
                      <a:endParaRPr lang="de-DE" sz="1600" b="1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 err="1" smtClean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before</a:t>
                      </a:r>
                      <a:endParaRPr lang="de-DE" sz="1600" b="1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 smtClean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after</a:t>
                      </a:r>
                      <a:endParaRPr lang="de-DE" sz="1600" b="1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600" b="1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9728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 smtClean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Imp II</a:t>
                      </a:r>
                      <a:endParaRPr lang="en-US" sz="16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 smtClean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 Economic </a:t>
                      </a:r>
                      <a:r>
                        <a:rPr lang="en-US" sz="1600" u="none" strike="noStrike" dirty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impact of hedonic </a:t>
                      </a:r>
                      <a:r>
                        <a:rPr lang="en-US" sz="1600" u="none" strike="noStrike" dirty="0" smtClean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pricing</a:t>
                      </a:r>
                      <a:endParaRPr lang="en-US" sz="16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de-DE" sz="1600" u="none" strike="noStrike" kern="1200" dirty="0" smtClean="0">
                          <a:solidFill>
                            <a:srgbClr val="59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[€/a]</a:t>
                      </a:r>
                      <a:endParaRPr lang="de-DE" sz="1600" u="none" strike="noStrike" kern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 dirty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n/a</a:t>
                      </a:r>
                      <a:endParaRPr lang="de-DE" sz="16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 dirty="0" smtClean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16,599,840</a:t>
                      </a:r>
                      <a:endParaRPr lang="de-DE" sz="16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endParaRPr lang="de-DE" sz="1600" b="0" i="0" u="none" strike="noStrike" dirty="0" smtClean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  <a:p>
                      <a:pPr algn="ctr" fontAlgn="t"/>
                      <a:r>
                        <a:rPr lang="de-DE" sz="16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de-DE" sz="16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S151</a:t>
                      </a:r>
                      <a:endParaRPr lang="de-DE" sz="16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09728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Imp II</a:t>
                      </a:r>
                    </a:p>
                  </a:txBody>
                  <a:tcPr marL="0" marR="0" marT="0" marB="0"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600" u="none" strike="noStrike" dirty="0" smtClean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 Economic </a:t>
                      </a:r>
                      <a:r>
                        <a:rPr lang="de-DE" sz="1600" u="none" strike="noStrike" dirty="0" err="1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impact</a:t>
                      </a:r>
                      <a:r>
                        <a:rPr lang="de-DE" sz="1600" u="none" strike="noStrike" dirty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600" u="none" strike="noStrike" dirty="0" err="1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of</a:t>
                      </a:r>
                      <a:r>
                        <a:rPr lang="de-DE" sz="1600" u="none" strike="noStrike" dirty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600" u="none" strike="noStrike" dirty="0" err="1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biking</a:t>
                      </a:r>
                      <a:endParaRPr lang="de-DE" sz="16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u="none" strike="noStrike" kern="1200" dirty="0" smtClean="0">
                          <a:solidFill>
                            <a:srgbClr val="59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[€/a]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 dirty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de-DE" sz="16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 dirty="0" smtClean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1,330,000</a:t>
                      </a:r>
                      <a:endParaRPr lang="de-DE" sz="16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de-DE" sz="16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9728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Imp</a:t>
                      </a:r>
                      <a:r>
                        <a:rPr lang="en-US" sz="1600" b="0" i="0" u="none" strike="noStrike" baseline="0" dirty="0" smtClean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II</a:t>
                      </a:r>
                    </a:p>
                  </a:txBody>
                  <a:tcPr marL="0" marR="0" marT="0" marB="0"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600" u="none" strike="noStrike" dirty="0" smtClean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 Economic </a:t>
                      </a:r>
                      <a:r>
                        <a:rPr lang="de-DE" sz="1600" u="none" strike="noStrike" dirty="0" err="1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impact</a:t>
                      </a:r>
                      <a:r>
                        <a:rPr lang="de-DE" sz="1600" u="none" strike="noStrike" dirty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600" u="none" strike="noStrike" dirty="0" err="1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of</a:t>
                      </a:r>
                      <a:r>
                        <a:rPr lang="de-DE" sz="1600" u="none" strike="noStrike" dirty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600" u="none" strike="noStrike" dirty="0" err="1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boating</a:t>
                      </a:r>
                      <a:endParaRPr lang="de-DE" sz="16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u="none" strike="noStrike" kern="1200" dirty="0" smtClean="0">
                          <a:solidFill>
                            <a:srgbClr val="59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[€/a]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de-DE" sz="1600" b="0" i="0" u="none" strike="noStrike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 dirty="0" smtClean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53,600</a:t>
                      </a:r>
                      <a:endParaRPr lang="de-DE" sz="16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de-DE" sz="16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Imp II</a:t>
                      </a:r>
                    </a:p>
                  </a:txBody>
                  <a:tcPr marL="0" marR="0" marT="0" marB="0"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 smtClean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 Economic </a:t>
                      </a:r>
                      <a:r>
                        <a:rPr lang="en-US" sz="1600" u="none" strike="noStrike" dirty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impact of educational excursions</a:t>
                      </a:r>
                      <a:endParaRPr lang="en-US" sz="16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de-DE" sz="1600" u="none" strike="noStrike" kern="1200" dirty="0" smtClean="0">
                          <a:solidFill>
                            <a:srgbClr val="59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[€/a]</a:t>
                      </a:r>
                      <a:endParaRPr lang="de-DE" sz="1600" u="none" strike="noStrike" kern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 dirty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de-DE" sz="16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 dirty="0" smtClean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25,400</a:t>
                      </a:r>
                      <a:endParaRPr lang="de-DE" sz="16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de-DE" sz="16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S152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Imp II</a:t>
                      </a:r>
                    </a:p>
                  </a:txBody>
                  <a:tcPr marL="0" marR="0" marT="0" marB="0"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 smtClean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 Avoided costs from flooding</a:t>
                      </a:r>
                      <a:endParaRPr lang="en-US" sz="16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u="none" strike="noStrike" kern="1200" dirty="0" smtClean="0">
                          <a:solidFill>
                            <a:srgbClr val="59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[€/a]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0" i="0" u="none" strike="noStrike" dirty="0" err="1" smtClean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tbc</a:t>
                      </a:r>
                      <a:endParaRPr lang="de-DE" sz="16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0" i="0" u="none" strike="noStrike" dirty="0" err="1" smtClean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tbc</a:t>
                      </a:r>
                      <a:endParaRPr lang="de-DE" sz="16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sym typeface="Wingdings" panose="05000000000000000000" pitchFamily="2" charset="2"/>
                        </a:rPr>
                        <a:t> F113</a:t>
                      </a:r>
                      <a:endParaRPr lang="de-DE" sz="16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Imp I</a:t>
                      </a:r>
                    </a:p>
                  </a:txBody>
                  <a:tcPr marL="0" marR="0" marT="0" marB="0"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600" b="0" i="0" u="none" strike="noStrike" kern="1200" dirty="0" smtClean="0">
                          <a:solidFill>
                            <a:srgbClr val="59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Potential denitrification rate in total </a:t>
                      </a:r>
                      <a:r>
                        <a:rPr lang="en-US" sz="1600" b="0" i="0" u="none" strike="noStrike" kern="1200" dirty="0" err="1" smtClean="0">
                          <a:solidFill>
                            <a:srgbClr val="59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Emscher</a:t>
                      </a:r>
                      <a:r>
                        <a:rPr lang="en-US" sz="1600" b="0" i="0" u="none" strike="noStrike" kern="1200" dirty="0" smtClean="0">
                          <a:solidFill>
                            <a:srgbClr val="59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basin</a:t>
                      </a:r>
                      <a:endParaRPr lang="en-US" sz="1600" b="0" i="0" u="none" strike="noStrike" kern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6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0" i="0" u="none" strike="noStrike" dirty="0" err="1" smtClean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tbc</a:t>
                      </a:r>
                      <a:endParaRPr lang="de-DE" sz="16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0" i="0" u="none" strike="noStrike" dirty="0" err="1" smtClean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tbc</a:t>
                      </a:r>
                      <a:endParaRPr lang="de-DE" sz="16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endParaRPr lang="de-DE" sz="1600" b="0" i="0" u="none" strike="noStrike" dirty="0" smtClean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ctr" fontAlgn="t"/>
                      <a:r>
                        <a:rPr lang="de-DE" sz="160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sym typeface="Wingdings" panose="05000000000000000000" pitchFamily="2" charset="2"/>
                        </a:rPr>
                        <a:t> A151</a:t>
                      </a:r>
                      <a:endParaRPr lang="de-DE" sz="16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Imp I</a:t>
                      </a:r>
                    </a:p>
                  </a:txBody>
                  <a:tcPr marL="0" marR="0" marT="0" marB="0"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600" b="0" i="0" u="none" strike="noStrike" kern="1200" dirty="0" smtClean="0">
                          <a:solidFill>
                            <a:srgbClr val="59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Potential P-retention rate in total </a:t>
                      </a:r>
                      <a:r>
                        <a:rPr lang="en-US" sz="1600" b="0" i="0" u="none" strike="noStrike" kern="1200" dirty="0" err="1" smtClean="0">
                          <a:solidFill>
                            <a:srgbClr val="59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Emscher</a:t>
                      </a:r>
                      <a:r>
                        <a:rPr lang="en-US" sz="1600" b="0" i="0" u="none" strike="noStrike" kern="1200" dirty="0" smtClean="0">
                          <a:solidFill>
                            <a:srgbClr val="59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basin</a:t>
                      </a:r>
                      <a:endParaRPr lang="en-US" sz="1600" b="0" i="0" u="none" strike="noStrike" kern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b="0" i="0" u="none" strike="noStrike" dirty="0" smtClean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0" i="0" u="none" strike="noStrike" dirty="0" err="1" smtClean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tbc</a:t>
                      </a:r>
                      <a:endParaRPr lang="de-DE" sz="16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0" i="0" u="none" strike="noStrike" dirty="0" err="1" smtClean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tbc</a:t>
                      </a:r>
                      <a:endParaRPr lang="de-DE" sz="16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de-DE" sz="16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Imp I</a:t>
                      </a:r>
                    </a:p>
                  </a:txBody>
                  <a:tcPr marL="0" marR="0" marT="0" marB="0"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kern="1200" dirty="0" smtClean="0">
                          <a:solidFill>
                            <a:srgbClr val="59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Potential C-retention rate in total </a:t>
                      </a:r>
                      <a:r>
                        <a:rPr lang="en-US" sz="1600" b="0" i="0" u="none" strike="noStrike" kern="1200" dirty="0" err="1" smtClean="0">
                          <a:solidFill>
                            <a:srgbClr val="59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Emscher</a:t>
                      </a:r>
                      <a:r>
                        <a:rPr lang="en-US" sz="1600" b="0" i="0" u="none" strike="noStrike" kern="1200" dirty="0" smtClean="0">
                          <a:solidFill>
                            <a:srgbClr val="59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basin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b="0" i="0" u="none" strike="noStrike" dirty="0" smtClean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0" i="0" u="none" strike="noStrike" dirty="0" err="1" smtClean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tbc</a:t>
                      </a:r>
                      <a:endParaRPr lang="de-DE" sz="16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0" i="0" u="none" strike="noStrike" dirty="0" err="1" smtClean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tbc</a:t>
                      </a:r>
                      <a:endParaRPr lang="de-DE" sz="16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de-DE" sz="16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5436096" y="2719953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de-DE" sz="1200" b="1" dirty="0" smtClean="0">
                <a:solidFill>
                  <a:srgbClr val="595959"/>
                </a:solidFill>
              </a:rPr>
              <a:t>„do </a:t>
            </a:r>
            <a:r>
              <a:rPr lang="en-US" sz="1200" b="1" dirty="0" smtClean="0">
                <a:solidFill>
                  <a:srgbClr val="595959"/>
                </a:solidFill>
              </a:rPr>
              <a:t>nothing</a:t>
            </a:r>
            <a:r>
              <a:rPr lang="de-DE" sz="1200" b="1" dirty="0" smtClean="0">
                <a:solidFill>
                  <a:srgbClr val="595959"/>
                </a:solidFill>
              </a:rPr>
              <a:t>“</a:t>
            </a:r>
            <a:r>
              <a:rPr lang="de-DE" sz="1200" dirty="0" smtClean="0">
                <a:solidFill>
                  <a:srgbClr val="595959"/>
                </a:solidFill>
              </a:rPr>
              <a:t> </a:t>
            </a:r>
            <a:endParaRPr lang="de-DE" sz="1200" dirty="0">
              <a:solidFill>
                <a:srgbClr val="595959"/>
              </a:solidFill>
            </a:endParaRPr>
          </a:p>
        </p:txBody>
      </p:sp>
      <p:sp>
        <p:nvSpPr>
          <p:cNvPr id="9" name="Pfeil nach oben 8"/>
          <p:cNvSpPr/>
          <p:nvPr/>
        </p:nvSpPr>
        <p:spPr>
          <a:xfrm>
            <a:off x="6156176" y="2996952"/>
            <a:ext cx="360040" cy="216024"/>
          </a:xfrm>
          <a:prstGeom prst="up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6372200" y="2709500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de-DE" sz="1200" b="1" dirty="0" smtClean="0">
                <a:solidFill>
                  <a:srgbClr val="595959"/>
                </a:solidFill>
              </a:rPr>
              <a:t>r</a:t>
            </a:r>
            <a:r>
              <a:rPr lang="en-US" sz="1200" b="1" dirty="0" err="1" smtClean="0">
                <a:solidFill>
                  <a:srgbClr val="595959"/>
                </a:solidFill>
              </a:rPr>
              <a:t>enaturalized</a:t>
            </a:r>
            <a:r>
              <a:rPr lang="de-DE" sz="1200" dirty="0" smtClean="0">
                <a:solidFill>
                  <a:srgbClr val="595959"/>
                </a:solidFill>
              </a:rPr>
              <a:t> </a:t>
            </a:r>
            <a:endParaRPr lang="de-DE" sz="1200" dirty="0">
              <a:solidFill>
                <a:srgbClr val="595959"/>
              </a:solidFill>
            </a:endParaRPr>
          </a:p>
        </p:txBody>
      </p:sp>
      <p:sp>
        <p:nvSpPr>
          <p:cNvPr id="11" name="Pfeil nach oben 10"/>
          <p:cNvSpPr/>
          <p:nvPr/>
        </p:nvSpPr>
        <p:spPr>
          <a:xfrm>
            <a:off x="7092280" y="2996952"/>
            <a:ext cx="360040" cy="216024"/>
          </a:xfrm>
          <a:prstGeom prst="up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1 CuadroTexto"/>
          <p:cNvSpPr txBox="1"/>
          <p:nvPr/>
        </p:nvSpPr>
        <p:spPr>
          <a:xfrm>
            <a:off x="571500" y="323850"/>
            <a:ext cx="62763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Sustainability Assessment (1/2)</a:t>
            </a:r>
          </a:p>
        </p:txBody>
      </p:sp>
    </p:spTree>
    <p:extLst>
      <p:ext uri="{BB962C8B-B14F-4D97-AF65-F5344CB8AC3E}">
        <p14:creationId xmlns:p14="http://schemas.microsoft.com/office/powerpoint/2010/main" val="184374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CuadroTexto"/>
          <p:cNvSpPr txBox="1"/>
          <p:nvPr/>
        </p:nvSpPr>
        <p:spPr>
          <a:xfrm>
            <a:off x="642910" y="991697"/>
            <a:ext cx="7961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595959"/>
                </a:solidFill>
                <a:latin typeface="+mj-lt"/>
              </a:rPr>
              <a:t>Further information available:</a:t>
            </a:r>
            <a:endParaRPr lang="en-US" sz="2400" b="1" dirty="0">
              <a:solidFill>
                <a:srgbClr val="595959"/>
              </a:solidFill>
              <a:latin typeface="+mj-lt"/>
            </a:endParaRPr>
          </a:p>
          <a:p>
            <a:r>
              <a:rPr lang="en-US" sz="2400" b="1" dirty="0" smtClean="0">
                <a:latin typeface="+mj-lt"/>
              </a:rPr>
              <a:t>		</a:t>
            </a:r>
            <a:endParaRPr lang="en-US" sz="2400" b="1" dirty="0">
              <a:latin typeface="+mj-lt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24</a:t>
            </a:fld>
            <a:endParaRPr lang="es-ES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598731"/>
              </p:ext>
            </p:extLst>
          </p:nvPr>
        </p:nvGraphicFramePr>
        <p:xfrm>
          <a:off x="251520" y="1666488"/>
          <a:ext cx="8640961" cy="29996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4056"/>
                <a:gridCol w="4320480"/>
                <a:gridCol w="432048"/>
                <a:gridCol w="1080120"/>
                <a:gridCol w="1375566"/>
                <a:gridCol w="928691"/>
              </a:tblGrid>
              <a:tr h="109728">
                <a:tc>
                  <a:txBody>
                    <a:bodyPr/>
                    <a:lstStyle/>
                    <a:p>
                      <a:pPr algn="l" fontAlgn="t"/>
                      <a:endParaRPr lang="en-US" sz="1600" b="1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 smtClean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 indicator/metric</a:t>
                      </a:r>
                      <a:endParaRPr lang="en-US" sz="1600" b="1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unit</a:t>
                      </a:r>
                      <a:endParaRPr lang="en-US" sz="1600" b="1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 err="1" smtClean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before</a:t>
                      </a:r>
                      <a:endParaRPr lang="de-DE" sz="1600" b="1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 smtClean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after</a:t>
                      </a:r>
                      <a:endParaRPr lang="de-DE" sz="1600" b="1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 err="1" smtClean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source</a:t>
                      </a:r>
                      <a:endParaRPr lang="de-DE" sz="1600" b="1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672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S113</a:t>
                      </a:r>
                      <a:endParaRPr lang="en-US" sz="16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 smtClean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 Presence</a:t>
                      </a:r>
                      <a:r>
                        <a:rPr lang="en-US" sz="1600" u="none" strike="noStrike" baseline="0" dirty="0" smtClean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 of toxic chemicals</a:t>
                      </a:r>
                      <a:endParaRPr lang="en-US" sz="16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600" u="none" strike="noStrike" kern="1200" dirty="0" smtClean="0">
                          <a:solidFill>
                            <a:srgbClr val="59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[-]</a:t>
                      </a:r>
                      <a:endParaRPr lang="en-US" sz="1600" u="none" strike="noStrike" kern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 dirty="0" err="1" smtClean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tbc</a:t>
                      </a:r>
                      <a:endParaRPr lang="de-DE" sz="16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0" i="0" u="none" strike="noStrike" dirty="0" err="1" smtClean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tbc</a:t>
                      </a:r>
                      <a:endParaRPr lang="de-DE" sz="16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0" i="0" u="none" strike="noStrike" dirty="0" smtClean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EGLV</a:t>
                      </a:r>
                      <a:endParaRPr lang="de-DE" sz="16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672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S121</a:t>
                      </a:r>
                    </a:p>
                  </a:txBody>
                  <a:tcPr marL="0" marR="0" marT="0" marB="0"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600" u="none" strike="noStrike" dirty="0" smtClean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u="none" strike="noStrike" dirty="0" smtClean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Economic impact derived from initial spending</a:t>
                      </a:r>
                      <a:endParaRPr lang="de-DE" sz="16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0" i="0" u="none" strike="noStrike" dirty="0" smtClean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[-]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 dirty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de-DE" sz="16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 dirty="0" smtClean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0.62</a:t>
                      </a:r>
                      <a:endParaRPr lang="de-DE" sz="16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0" i="0" u="none" strike="noStrike" dirty="0" smtClean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RWI</a:t>
                      </a:r>
                      <a:r>
                        <a:rPr lang="de-DE" sz="1600" b="0" i="0" u="none" strike="noStrike" baseline="0" dirty="0" smtClean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600" b="0" i="0" u="none" strike="noStrike" baseline="0" dirty="0" err="1" smtClean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study</a:t>
                      </a:r>
                      <a:endParaRPr lang="de-DE" sz="16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9728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S131</a:t>
                      </a:r>
                    </a:p>
                  </a:txBody>
                  <a:tcPr marL="0" marR="0" marT="0" marB="0"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baseline="0" noProof="0" dirty="0" smtClean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 E</a:t>
                      </a:r>
                      <a:r>
                        <a:rPr lang="en-US" sz="1600" b="0" i="0" u="none" strike="noStrike" noProof="0" dirty="0" smtClean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mployment created by implementation of solution</a:t>
                      </a:r>
                      <a:endParaRPr lang="en-US" sz="1600" b="0" i="0" u="none" strike="noStrike" noProof="0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noProof="0" dirty="0" smtClean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[1/a]</a:t>
                      </a:r>
                      <a:endParaRPr lang="en-US" sz="1600" b="0" i="0" u="none" strike="noStrike" noProof="0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0" i="0" u="none" strike="noStrike" dirty="0" smtClean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de-DE" sz="16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0" i="0" u="none" strike="noStrike" dirty="0" smtClean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1,400</a:t>
                      </a:r>
                      <a:endParaRPr lang="de-DE" sz="16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u="none" strike="noStrike" dirty="0" smtClean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RWI</a:t>
                      </a:r>
                      <a:r>
                        <a:rPr lang="de-DE" sz="1600" b="0" i="0" u="none" strike="noStrike" baseline="0" dirty="0" smtClean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600" b="0" i="0" u="none" strike="noStrike" baseline="0" dirty="0" err="1" smtClean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study</a:t>
                      </a:r>
                      <a:endParaRPr lang="de-DE" sz="1600" b="0" i="0" u="none" strike="noStrike" dirty="0" smtClean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9728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S141</a:t>
                      </a:r>
                    </a:p>
                  </a:txBody>
                  <a:tcPr marL="0" marR="0" marT="0" marB="0"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600" u="none" strike="noStrike" dirty="0" smtClean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u="none" strike="noStrike" noProof="0" dirty="0" smtClean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Number of beneficiaries affected</a:t>
                      </a:r>
                      <a:endParaRPr lang="en-US" sz="1600" b="0" i="0" u="none" strike="noStrike" noProof="0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noProof="0" dirty="0" smtClean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[-]</a:t>
                      </a:r>
                      <a:endParaRPr lang="en-US" sz="1600" b="0" i="0" u="none" strike="noStrike" noProof="0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 dirty="0" smtClean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2,210,557</a:t>
                      </a:r>
                      <a:endParaRPr lang="de-DE" sz="16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 dirty="0" smtClean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2,210,557</a:t>
                      </a:r>
                      <a:endParaRPr lang="de-DE" sz="16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u="none" strike="noStrike" dirty="0" smtClean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EGLV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F111</a:t>
                      </a:r>
                    </a:p>
                  </a:txBody>
                  <a:tcPr marL="0" marR="0" marT="0" marB="0"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baseline="0" dirty="0" smtClean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 Investment expenditure</a:t>
                      </a:r>
                      <a:endParaRPr lang="en-US" sz="16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[€]</a:t>
                      </a:r>
                      <a:endParaRPr lang="en-US" sz="16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0" i="0" u="none" strike="noStrike" dirty="0" smtClean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de-DE" sz="16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0" i="0" u="none" strike="noStrike" dirty="0" smtClean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4,500,000,000</a:t>
                      </a:r>
                      <a:endParaRPr lang="de-DE" sz="16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0" i="0" u="none" strike="noStrike" dirty="0" smtClean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RWI </a:t>
                      </a:r>
                      <a:r>
                        <a:rPr lang="de-DE" sz="1600" b="0" i="0" u="none" strike="noStrike" dirty="0" err="1" smtClean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study</a:t>
                      </a:r>
                      <a:endParaRPr lang="de-DE" sz="16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F112</a:t>
                      </a:r>
                    </a:p>
                  </a:txBody>
                  <a:tcPr marL="0" marR="0" marT="0" marB="0"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 smtClean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 Operational expenditure (between 1991-2020)</a:t>
                      </a:r>
                      <a:endParaRPr lang="en-US" sz="16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[€]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0" i="0" u="none" strike="noStrike" dirty="0" smtClean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de-DE" sz="16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0" i="0" u="none" strike="noStrike" dirty="0" smtClean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450,000,000</a:t>
                      </a:r>
                      <a:endParaRPr lang="de-DE" sz="16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u="none" strike="noStrike" dirty="0" smtClean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RWI </a:t>
                      </a:r>
                      <a:r>
                        <a:rPr lang="de-DE" sz="1600" b="0" i="0" u="none" strike="noStrike" dirty="0" err="1" smtClean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study</a:t>
                      </a:r>
                      <a:endParaRPr lang="de-DE" sz="1600" b="0" i="0" u="none" strike="noStrike" dirty="0" smtClean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de-DE" sz="16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F114</a:t>
                      </a:r>
                    </a:p>
                  </a:txBody>
                  <a:tcPr marL="0" marR="0" marT="0" marB="0"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600" b="0" i="0" u="none" strike="noStrike" kern="1200" dirty="0" smtClean="0">
                          <a:solidFill>
                            <a:srgbClr val="59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Other </a:t>
                      </a:r>
                      <a:r>
                        <a:rPr lang="en-US" sz="1600" b="0" i="0" u="none" strike="noStrike" kern="12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sources of financing </a:t>
                      </a:r>
                      <a:r>
                        <a:rPr lang="en-US" sz="1600" b="0" i="0" u="none" strike="noStrike" kern="1200" dirty="0" smtClean="0">
                          <a:solidFill>
                            <a:srgbClr val="59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(e. g. subsidies)</a:t>
                      </a:r>
                      <a:endParaRPr lang="en-US" sz="1600" b="0" i="0" u="none" strike="noStrike" kern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600" b="0" i="0" u="none" strike="noStrike" kern="1200" dirty="0" smtClean="0">
                          <a:solidFill>
                            <a:srgbClr val="59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[%]</a:t>
                      </a:r>
                      <a:endParaRPr lang="en-US" sz="1600" b="0" i="0" u="none" strike="noStrike" kern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0" i="0" u="none" strike="noStrike" dirty="0" smtClean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de-DE" sz="16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0" i="0" u="none" strike="noStrike" dirty="0" smtClean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de-DE" sz="16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0" i="0" u="none" strike="noStrike" dirty="0" smtClean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EGLV</a:t>
                      </a:r>
                      <a:endParaRPr lang="de-DE" sz="16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1656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G111</a:t>
                      </a:r>
                    </a:p>
                  </a:txBody>
                  <a:tcPr marL="0" marR="0" marT="0" marB="0"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600" b="0" i="0" u="none" strike="noStrike" kern="1200" dirty="0" smtClean="0">
                          <a:solidFill>
                            <a:srgbClr val="59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b="0" i="0" u="none" strike="noStrike" kern="1200" dirty="0" smtClean="0">
                          <a:solidFill>
                            <a:srgbClr val="59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Compliance </a:t>
                      </a:r>
                      <a:r>
                        <a:rPr lang="fr-FR" sz="1600" b="0" i="0" u="none" strike="noStrike" kern="1200" dirty="0" err="1" smtClean="0">
                          <a:solidFill>
                            <a:srgbClr val="59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improvement</a:t>
                      </a:r>
                      <a:r>
                        <a:rPr lang="fr-FR" sz="1600" b="0" i="0" u="none" strike="noStrike" kern="1200" dirty="0" smtClean="0">
                          <a:solidFill>
                            <a:srgbClr val="59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w/ relevant EU standards </a:t>
                      </a:r>
                      <a:endParaRPr lang="en-US" sz="1600" b="0" i="0" u="none" strike="noStrike" kern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600" b="0" i="0" u="none" strike="noStrike" kern="1200" dirty="0" smtClean="0">
                          <a:solidFill>
                            <a:srgbClr val="59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[-]</a:t>
                      </a:r>
                      <a:endParaRPr lang="en-US" sz="1600" b="0" i="0" u="none" strike="noStrike" kern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0" i="0" u="none" strike="noStrike" dirty="0" err="1" smtClean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tbc</a:t>
                      </a:r>
                      <a:endParaRPr lang="de-DE" sz="16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0" i="0" u="none" strike="noStrike" dirty="0" err="1" smtClean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tbc</a:t>
                      </a:r>
                      <a:endParaRPr lang="de-DE" sz="16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0" i="0" u="none" strike="noStrike" dirty="0" smtClean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EGLV</a:t>
                      </a:r>
                      <a:endParaRPr lang="de-DE" sz="16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A111</a:t>
                      </a:r>
                    </a:p>
                  </a:txBody>
                  <a:tcPr marL="0" marR="0" marT="0" marB="0"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kumimoji="0" lang="fr-F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MTTF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[a]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0" i="0" u="none" strike="noStrike" dirty="0" smtClean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de-DE" sz="16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0" i="0" u="none" strike="noStrike" dirty="0" smtClean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80 (</a:t>
                      </a:r>
                      <a:r>
                        <a:rPr lang="de-DE" sz="1600" b="0" i="0" u="none" strike="noStrike" dirty="0" err="1" smtClean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sewers</a:t>
                      </a:r>
                      <a:r>
                        <a:rPr lang="de-DE" sz="1600" b="0" i="0" u="none" strike="noStrike" dirty="0" smtClean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  <a:p>
                      <a:pPr algn="ctr" fontAlgn="t"/>
                      <a:r>
                        <a:rPr lang="de-DE" sz="1600" b="0" i="0" u="none" strike="noStrike" dirty="0" smtClean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∞ (</a:t>
                      </a:r>
                      <a:r>
                        <a:rPr lang="de-DE" sz="1600" b="0" i="0" u="none" strike="noStrike" dirty="0" err="1" smtClean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other</a:t>
                      </a:r>
                      <a:r>
                        <a:rPr lang="de-DE" sz="1600" b="0" i="0" u="none" strike="noStrike" dirty="0" smtClean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de-DE" sz="16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0" i="0" u="none" strike="noStrike" dirty="0" smtClean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EGLV</a:t>
                      </a:r>
                      <a:endParaRPr lang="de-DE" sz="16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A221</a:t>
                      </a:r>
                    </a:p>
                  </a:txBody>
                  <a:tcPr marL="0" marR="0" marT="0" marB="0"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lifetime of solution/start up time</a:t>
                      </a:r>
                      <a:endParaRPr kumimoji="0" lang="en-US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[-]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0" i="0" u="none" strike="noStrike" dirty="0" smtClean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de-DE" sz="16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0" i="0" u="none" strike="noStrike" dirty="0" smtClean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2.7</a:t>
                      </a:r>
                      <a:endParaRPr lang="de-DE" sz="16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0" i="0" u="none" strike="noStrike" dirty="0" smtClean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EGLV</a:t>
                      </a:r>
                      <a:endParaRPr lang="de-DE" sz="1600" b="0" i="0" u="none" strike="noStrike" dirty="0">
                        <a:solidFill>
                          <a:srgbClr val="595959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5220072" y="1063769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de-DE" sz="1200" b="1" dirty="0" smtClean="0">
                <a:solidFill>
                  <a:srgbClr val="595959"/>
                </a:solidFill>
              </a:rPr>
              <a:t>„do </a:t>
            </a:r>
            <a:r>
              <a:rPr lang="en-US" sz="1200" b="1" dirty="0" smtClean="0">
                <a:solidFill>
                  <a:srgbClr val="595959"/>
                </a:solidFill>
              </a:rPr>
              <a:t>nothing</a:t>
            </a:r>
            <a:r>
              <a:rPr lang="de-DE" sz="1200" b="1" dirty="0" smtClean="0">
                <a:solidFill>
                  <a:srgbClr val="595959"/>
                </a:solidFill>
              </a:rPr>
              <a:t>“</a:t>
            </a:r>
            <a:r>
              <a:rPr lang="de-DE" sz="1200" dirty="0" smtClean="0">
                <a:solidFill>
                  <a:srgbClr val="595959"/>
                </a:solidFill>
              </a:rPr>
              <a:t> </a:t>
            </a:r>
            <a:endParaRPr lang="de-DE" sz="1200" dirty="0">
              <a:solidFill>
                <a:srgbClr val="595959"/>
              </a:solidFill>
            </a:endParaRPr>
          </a:p>
        </p:txBody>
      </p:sp>
      <p:sp>
        <p:nvSpPr>
          <p:cNvPr id="9" name="Pfeil nach oben 8"/>
          <p:cNvSpPr/>
          <p:nvPr/>
        </p:nvSpPr>
        <p:spPr>
          <a:xfrm>
            <a:off x="5940152" y="1340768"/>
            <a:ext cx="360040" cy="216024"/>
          </a:xfrm>
          <a:prstGeom prst="up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6372200" y="1053316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de-DE" sz="1200" b="1" dirty="0" smtClean="0">
                <a:solidFill>
                  <a:srgbClr val="595959"/>
                </a:solidFill>
              </a:rPr>
              <a:t>r</a:t>
            </a:r>
            <a:r>
              <a:rPr lang="en-US" sz="1200" b="1" dirty="0" err="1" smtClean="0">
                <a:solidFill>
                  <a:srgbClr val="595959"/>
                </a:solidFill>
              </a:rPr>
              <a:t>enaturalized</a:t>
            </a:r>
            <a:r>
              <a:rPr lang="de-DE" sz="1200" dirty="0" smtClean="0">
                <a:solidFill>
                  <a:srgbClr val="595959"/>
                </a:solidFill>
              </a:rPr>
              <a:t> </a:t>
            </a:r>
            <a:endParaRPr lang="de-DE" sz="1200" dirty="0">
              <a:solidFill>
                <a:srgbClr val="595959"/>
              </a:solidFill>
            </a:endParaRPr>
          </a:p>
        </p:txBody>
      </p:sp>
      <p:sp>
        <p:nvSpPr>
          <p:cNvPr id="11" name="Pfeil nach oben 10"/>
          <p:cNvSpPr/>
          <p:nvPr/>
        </p:nvSpPr>
        <p:spPr>
          <a:xfrm>
            <a:off x="7092280" y="1340768"/>
            <a:ext cx="360040" cy="216024"/>
          </a:xfrm>
          <a:prstGeom prst="up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6 CuadroTexto"/>
          <p:cNvSpPr txBox="1"/>
          <p:nvPr/>
        </p:nvSpPr>
        <p:spPr>
          <a:xfrm>
            <a:off x="899592" y="4869160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595959"/>
                </a:solidFill>
                <a:latin typeface="+mj-lt"/>
              </a:rPr>
              <a:t>Problem:</a:t>
            </a:r>
          </a:p>
          <a:p>
            <a:r>
              <a:rPr lang="en-US" b="1" dirty="0" smtClean="0">
                <a:solidFill>
                  <a:srgbClr val="595959"/>
                </a:solidFill>
                <a:latin typeface="+mj-lt"/>
              </a:rPr>
              <a:t>There is (currently) no information on the environmental effects of the conversion measures available. Thus, the environmental dimension can only be described </a:t>
            </a:r>
            <a:r>
              <a:rPr lang="en-US" b="1" u="sng" dirty="0" smtClean="0">
                <a:solidFill>
                  <a:srgbClr val="595959"/>
                </a:solidFill>
                <a:latin typeface="+mj-lt"/>
              </a:rPr>
              <a:t>qualitatively</a:t>
            </a:r>
            <a:r>
              <a:rPr lang="en-US" b="1" dirty="0" smtClean="0">
                <a:solidFill>
                  <a:srgbClr val="595959"/>
                </a:solidFill>
                <a:latin typeface="+mj-lt"/>
              </a:rPr>
              <a:t>.</a:t>
            </a:r>
            <a:r>
              <a:rPr lang="en-US" b="1" dirty="0" smtClean="0">
                <a:latin typeface="+mj-lt"/>
              </a:rPr>
              <a:t>	</a:t>
            </a:r>
            <a:endParaRPr lang="en-US" b="1" dirty="0">
              <a:latin typeface="+mj-lt"/>
            </a:endParaRPr>
          </a:p>
        </p:txBody>
      </p:sp>
      <p:sp>
        <p:nvSpPr>
          <p:cNvPr id="3" name="Gewitterblitz 2"/>
          <p:cNvSpPr/>
          <p:nvPr/>
        </p:nvSpPr>
        <p:spPr>
          <a:xfrm>
            <a:off x="179512" y="5085183"/>
            <a:ext cx="648072" cy="792089"/>
          </a:xfrm>
          <a:prstGeom prst="lightningBol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1 CuadroTexto"/>
          <p:cNvSpPr txBox="1"/>
          <p:nvPr/>
        </p:nvSpPr>
        <p:spPr>
          <a:xfrm>
            <a:off x="571500" y="323850"/>
            <a:ext cx="62763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Sustainability Assessment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(2/2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1233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638B74-1D67-4910-BC09-6E06C71B3216}" type="slidenum">
              <a:rPr lang="es-ES" smtClean="0"/>
              <a:pPr>
                <a:defRPr/>
              </a:pPr>
              <a:t>25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CuadroTexto"/>
          <p:cNvSpPr txBox="1"/>
          <p:nvPr/>
        </p:nvSpPr>
        <p:spPr>
          <a:xfrm>
            <a:off x="571500" y="323850"/>
            <a:ext cx="62763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Setting the scene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94961"/>
            <a:ext cx="8424936" cy="573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2F39B3-5F78-4F0C-B714-1C1F31A27499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7872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actical steps for the application of the DESSIN ESS Evaluation Framework_cookbookv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" t="3468" r="1967" b="3468"/>
          <a:stretch>
            <a:fillRect/>
          </a:stretch>
        </p:blipFill>
        <p:spPr bwMode="auto">
          <a:xfrm>
            <a:off x="65534" y="1618161"/>
            <a:ext cx="8990012" cy="400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1187624" y="5713511"/>
            <a:ext cx="75608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Figure 3: 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Practical steps for the application of the DESSIN ESS Evaluation Framework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3563888" y="1494969"/>
            <a:ext cx="1000070" cy="42484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2F39B3-5F78-4F0C-B714-1C1F31A27499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851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Gerner.Nadine\Desktop\Bild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92" y="1268760"/>
            <a:ext cx="643964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323528" y="5157192"/>
            <a:ext cx="7470576" cy="16312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Water quality challenges: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WFD &amp; adaptation to future challenges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Measures = Responses: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Construction of sewer network, WWTPs, CSOs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Revitalization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of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water courses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6" name="1 CuadroTexto"/>
          <p:cNvSpPr txBox="1"/>
          <p:nvPr/>
        </p:nvSpPr>
        <p:spPr>
          <a:xfrm>
            <a:off x="571500" y="323850"/>
            <a:ext cx="62763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Response/ Proposed measure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2F39B3-5F78-4F0C-B714-1C1F31A27499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  <p:pic>
        <p:nvPicPr>
          <p:cNvPr id="83" name="Picture 3" descr="EG Karte 20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3282" y="5292823"/>
            <a:ext cx="3927230" cy="1520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feld 1"/>
          <p:cNvSpPr txBox="1"/>
          <p:nvPr/>
        </p:nvSpPr>
        <p:spPr>
          <a:xfrm>
            <a:off x="1045450" y="930206"/>
            <a:ext cx="7991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BASELINE	       RESPONSE		  AFTER IMPLEMENTATION</a:t>
            </a:r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379598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ractical steps for the application of the DESSIN ESS Evaluation Framework_cookbookv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" t="3468" r="1967" b="3468"/>
          <a:stretch>
            <a:fillRect/>
          </a:stretch>
        </p:blipFill>
        <p:spPr bwMode="auto">
          <a:xfrm>
            <a:off x="65534" y="1484784"/>
            <a:ext cx="8990012" cy="400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1187624" y="5517232"/>
            <a:ext cx="75608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Figure 3: 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Practical steps for the application of the DESSIN ESS Evaluation Framework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1513756" y="1285615"/>
            <a:ext cx="2072992" cy="42484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2F39B3-5F78-4F0C-B714-1C1F31A27499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708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7"/>
          <p:cNvSpPr txBox="1">
            <a:spLocks/>
          </p:cNvSpPr>
          <p:nvPr/>
        </p:nvSpPr>
        <p:spPr bwMode="gray">
          <a:xfrm>
            <a:off x="-729602" y="1052736"/>
            <a:ext cx="6110287" cy="6336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ts val="2300"/>
              </a:lnSpc>
              <a:spcBef>
                <a:spcPct val="0"/>
              </a:spcBef>
              <a:buNone/>
              <a:defRPr sz="2200" b="1" kern="1200">
                <a:solidFill>
                  <a:srgbClr val="1A171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7</a:t>
            </a:fld>
            <a:endParaRPr lang="es-ES"/>
          </a:p>
        </p:txBody>
      </p:sp>
      <p:pic>
        <p:nvPicPr>
          <p:cNvPr id="11" name="Picture 3" descr="DESSIN_D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2" y="109827"/>
            <a:ext cx="1544092" cy="1372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15080"/>
            <a:ext cx="7693496" cy="4564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CuadroTexto"/>
          <p:cNvSpPr txBox="1"/>
          <p:nvPr/>
        </p:nvSpPr>
        <p:spPr>
          <a:xfrm>
            <a:off x="571500" y="323850"/>
            <a:ext cx="62763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DRIVERS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5853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7"/>
          <p:cNvSpPr txBox="1">
            <a:spLocks/>
          </p:cNvSpPr>
          <p:nvPr/>
        </p:nvSpPr>
        <p:spPr bwMode="gray">
          <a:xfrm>
            <a:off x="-729602" y="1052736"/>
            <a:ext cx="6110287" cy="6336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ts val="2300"/>
              </a:lnSpc>
              <a:spcBef>
                <a:spcPct val="0"/>
              </a:spcBef>
              <a:buNone/>
              <a:defRPr sz="2200" b="1" kern="1200">
                <a:solidFill>
                  <a:srgbClr val="1A171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8</a:t>
            </a:fld>
            <a:endParaRPr lang="es-ES"/>
          </a:p>
        </p:txBody>
      </p:sp>
      <p:pic>
        <p:nvPicPr>
          <p:cNvPr id="11" name="Picture 3" descr="DESSIN_D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2" y="109827"/>
            <a:ext cx="1544092" cy="1372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51" y="1506055"/>
            <a:ext cx="9148682" cy="477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CuadroTexto"/>
          <p:cNvSpPr txBox="1"/>
          <p:nvPr/>
        </p:nvSpPr>
        <p:spPr>
          <a:xfrm>
            <a:off x="571500" y="323850"/>
            <a:ext cx="62763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PRESSURES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29096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ractical steps for the application of the DESSIN ESS Evaluation Framework_cookbookv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" t="3468" r="1967" b="3468"/>
          <a:stretch>
            <a:fillRect/>
          </a:stretch>
        </p:blipFill>
        <p:spPr bwMode="auto">
          <a:xfrm>
            <a:off x="65534" y="1484784"/>
            <a:ext cx="8990012" cy="400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1187624" y="5517232"/>
            <a:ext cx="75608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Figure 3: 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Practical steps for the application of the DESSIN ESS Evaluation Framework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4566944" y="1298690"/>
            <a:ext cx="1013168" cy="42484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2F39B3-5F78-4F0C-B714-1C1F31A27499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778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580</Words>
  <Application>Microsoft Office PowerPoint</Application>
  <PresentationFormat>Bildschirmpräsentation (4:3)</PresentationFormat>
  <Paragraphs>223</Paragraphs>
  <Slides>25</Slides>
  <Notes>21</Notes>
  <HiddenSlides>1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6" baseType="lpstr">
      <vt:lpstr>Tema de 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LiftingPC37</dc:creator>
  <cp:lastModifiedBy>Gerner, Nadine</cp:lastModifiedBy>
  <cp:revision>218</cp:revision>
  <dcterms:created xsi:type="dcterms:W3CDTF">2014-01-20T15:25:56Z</dcterms:created>
  <dcterms:modified xsi:type="dcterms:W3CDTF">2016-03-16T06:11:56Z</dcterms:modified>
</cp:coreProperties>
</file>