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56" r:id="rId3"/>
    <p:sldId id="349" r:id="rId4"/>
    <p:sldId id="413" r:id="rId5"/>
    <p:sldId id="376" r:id="rId6"/>
    <p:sldId id="414" r:id="rId7"/>
    <p:sldId id="415" r:id="rId8"/>
    <p:sldId id="411" r:id="rId9"/>
    <p:sldId id="416" r:id="rId10"/>
    <p:sldId id="412" r:id="rId11"/>
    <p:sldId id="410" r:id="rId12"/>
    <p:sldId id="325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WW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51" autoAdjust="0"/>
  </p:normalViewPr>
  <p:slideViewPr>
    <p:cSldViewPr>
      <p:cViewPr>
        <p:scale>
          <a:sx n="120" d="100"/>
          <a:sy n="12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6B1C3E-7003-4F5B-8BBA-9FD876625E53}" type="datetimeFigureOut">
              <a:rPr lang="de-DE"/>
              <a:pPr>
                <a:defRPr/>
              </a:pPr>
              <a:t>14.03.2016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2B6C503-C1DA-4F79-A9E4-4A1FBE1C9F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211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 err="1" smtClean="0"/>
              <a:t>Decrease</a:t>
            </a:r>
            <a:r>
              <a:rPr lang="de-DE" baseline="0" dirty="0" smtClean="0"/>
              <a:t> in CSO </a:t>
            </a:r>
            <a:r>
              <a:rPr lang="de-DE" baseline="0" dirty="0" err="1" smtClean="0"/>
              <a:t>discharge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amount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load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times</a:t>
            </a:r>
            <a:r>
              <a:rPr lang="de-DE" baseline="0" dirty="0" smtClean="0"/>
              <a:t> per 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  </a:t>
            </a:r>
            <a:r>
              <a:rPr lang="de-DE" baseline="0" dirty="0" smtClean="0">
                <a:sym typeface="Wingdings" panose="05000000000000000000" pitchFamily="2" charset="2"/>
              </a:rPr>
              <a:t>  </a:t>
            </a:r>
            <a:r>
              <a:rPr lang="de-DE" baseline="0" dirty="0" err="1" smtClean="0">
                <a:sym typeface="Wingdings" panose="05000000000000000000" pitchFamily="2" charset="2"/>
              </a:rPr>
              <a:t>improvement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of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water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quality</a:t>
            </a:r>
            <a:r>
              <a:rPr lang="de-DE" baseline="0" dirty="0" smtClean="0">
                <a:sym typeface="Wingdings" panose="05000000000000000000" pitchFamily="2" charset="2"/>
              </a:rPr>
              <a:t>    </a:t>
            </a:r>
            <a:r>
              <a:rPr lang="de-DE" baseline="0" dirty="0" err="1" smtClean="0">
                <a:sym typeface="Wingdings" panose="05000000000000000000" pitchFamily="2" charset="2"/>
              </a:rPr>
              <a:t>indicator</a:t>
            </a:r>
            <a:r>
              <a:rPr lang="de-DE" baseline="0" dirty="0" smtClean="0">
                <a:sym typeface="Wingdings" panose="05000000000000000000" pitchFamily="2" charset="2"/>
              </a:rPr>
              <a:t>: macroinvertebrates, </a:t>
            </a:r>
            <a:r>
              <a:rPr lang="de-DE" baseline="0" dirty="0" err="1" smtClean="0">
                <a:sym typeface="Wingdings" panose="05000000000000000000" pitchFamily="2" charset="2"/>
              </a:rPr>
              <a:t>chemical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status</a:t>
            </a:r>
            <a:r>
              <a:rPr lang="de-DE" baseline="0" dirty="0" smtClean="0">
                <a:sym typeface="Wingdings" panose="05000000000000000000" pitchFamily="2" charset="2"/>
              </a:rPr>
              <a:t>, </a:t>
            </a:r>
            <a:r>
              <a:rPr lang="de-DE" baseline="0" dirty="0" err="1" smtClean="0">
                <a:sym typeface="Wingdings" panose="05000000000000000000" pitchFamily="2" charset="2"/>
              </a:rPr>
              <a:t>saprobic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level</a:t>
            </a:r>
            <a:endParaRPr lang="de-DE" baseline="0" dirty="0" smtClean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de-DE" baseline="0" dirty="0" smtClean="0">
                <a:sym typeface="Wingdings" panose="05000000000000000000" pitchFamily="2" charset="2"/>
              </a:rPr>
              <a:t>				                </a:t>
            </a:r>
            <a:r>
              <a:rPr lang="de-DE" baseline="0" dirty="0" err="1" smtClean="0">
                <a:sym typeface="Wingdings" panose="05000000000000000000" pitchFamily="2" charset="2"/>
              </a:rPr>
              <a:t>less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hydraulic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pressure</a:t>
            </a:r>
            <a:r>
              <a:rPr lang="de-DE" baseline="0" dirty="0" smtClean="0">
                <a:sym typeface="Wingdings" panose="05000000000000000000" pitchFamily="2" charset="2"/>
              </a:rPr>
              <a:t>              </a:t>
            </a:r>
            <a:r>
              <a:rPr lang="de-DE" baseline="0" dirty="0" err="1" smtClean="0">
                <a:sym typeface="Wingdings" panose="05000000000000000000" pitchFamily="2" charset="2"/>
              </a:rPr>
              <a:t>indicator</a:t>
            </a:r>
            <a:r>
              <a:rPr lang="de-DE" baseline="0" dirty="0" smtClean="0">
                <a:sym typeface="Wingdings" panose="05000000000000000000" pitchFamily="2" charset="2"/>
              </a:rPr>
              <a:t>: macroinvertebrates	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6C503-C1DA-4F79-A9E4-4A1FBE1C9FB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052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6C503-C1DA-4F79-A9E4-4A1FBE1C9FB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05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7800" indent="-177800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215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0D8DB-87C8-41BD-8B3E-E23E2324D698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6C503-C1DA-4F79-A9E4-4A1FBE1C9FB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05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smtClean="0"/>
              <a:t>- Advantage in Emscher region: many datasets available – several studies – planning phase – monitoring phase – recovery monitoring</a:t>
            </a:r>
          </a:p>
        </p:txBody>
      </p:sp>
      <p:sp>
        <p:nvSpPr>
          <p:cNvPr id="2560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2AAADD-DD91-4DF5-A857-EED7BBD9C8AE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6C503-C1DA-4F79-A9E4-4A1FBE1C9FB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05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6C503-C1DA-4F79-A9E4-4A1FBE1C9FB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05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6C503-C1DA-4F79-A9E4-4A1FBE1C9FB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052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6C503-C1DA-4F79-A9E4-4A1FBE1C9FB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052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B6C503-C1DA-4F79-A9E4-4A1FBE1C9FB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05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001_CETaqua_Dessin_PortadaPPT_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0449-F731-42FD-A86D-122884F78847}" type="datetime1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76F5F-6193-4977-9A2A-7D34E25CA9AD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ACE2-4637-4FFF-AB1C-597B3F2040D9}" type="datetime1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39B3-5F78-4F0C-B714-1C1F31A2749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46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001_CETaqua_Dessin_ContraPP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1326-B646-4A92-B8EE-B9A369E8D5E1}" type="datetime1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8B74-1D67-4910-BC09-6E06C71B3216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5CB2-BE3A-4A12-B1BB-CDE44411025E}" type="datetime1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C24B-920A-48F8-95D5-6D56E3C496C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5AA17-4A60-4957-B588-25CD94884CC2}" type="datetime1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1AC39-589B-466B-A8AA-CE87DA97230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5C417-CBEB-4E73-BA49-4368F2E8F51A}" type="datetime1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025E-0EEE-4796-93C7-22A0CDB399A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03E0-E345-4BEC-B49C-A4668C13C09C}" type="datetime1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2D8E6-77FD-4936-879B-1C34DE5E930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2C49-577B-4FE1-AB35-56563BD896C0}" type="datetime1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6C9D6-00B5-46BB-9865-21DA15CC8795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E5B25-FF1B-4F53-8A52-AB406E296233}" type="datetime1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1ABA6-622B-468D-84D0-193B93EC23D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0D7A0-5958-4341-8176-112C3EEEDB15}" type="datetime1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ADBE-1100-4C4B-99E9-E4047D7CAC6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3531A0-C6E5-4EFD-B87E-14BFDCE88609}" type="datetime1">
              <a:rPr lang="es-ES"/>
              <a:pPr>
                <a:defRPr/>
              </a:pPr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98180-0FCB-4BCA-A3AC-F8CF58D1A284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  <p:pic>
        <p:nvPicPr>
          <p:cNvPr id="1031" name="6 Imagen" descr="001_CETaqua_Dessin_PagPPT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61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Macintosh%20HD:Users:Till:Desktop: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4437063"/>
            <a:ext cx="5796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WA 3 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Showcase </a:t>
            </a:r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–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Emscher  demo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cases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7 CuadroTexto"/>
          <p:cNvSpPr txBox="1"/>
          <p:nvPr/>
        </p:nvSpPr>
        <p:spPr>
          <a:xfrm>
            <a:off x="107504" y="5085184"/>
            <a:ext cx="5616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Nadine Gerner (EG),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Gebhard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Weiß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(UFT),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Silja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Mendes (SEGNO), Gerard van den Berg (KWR), Hans Ruijgers (KWR)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7 CuadroTexto"/>
          <p:cNvSpPr txBox="1"/>
          <p:nvPr/>
        </p:nvSpPr>
        <p:spPr>
          <a:xfrm>
            <a:off x="1" y="4022725"/>
            <a:ext cx="5537200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+mn-lt"/>
                <a:cs typeface="+mn-cs"/>
              </a:rPr>
              <a:t>DESSIN WA2/3 Meeting – </a:t>
            </a:r>
            <a:r>
              <a:rPr lang="en-GB" sz="1600" b="1" dirty="0" err="1" smtClean="0">
                <a:solidFill>
                  <a:schemeClr val="bg1"/>
                </a:solidFill>
                <a:latin typeface="+mn-lt"/>
                <a:cs typeface="+mn-cs"/>
              </a:rPr>
              <a:t>Nieuwegein</a:t>
            </a:r>
            <a:r>
              <a:rPr lang="en-GB" sz="1600" b="1" dirty="0" smtClean="0">
                <a:solidFill>
                  <a:schemeClr val="bg1"/>
                </a:solidFill>
                <a:latin typeface="+mn-lt"/>
                <a:cs typeface="+mn-cs"/>
              </a:rPr>
              <a:t> – 16-17 Mar 2016</a:t>
            </a:r>
            <a:endParaRPr lang="es-ES" sz="16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357"/>
            <a:ext cx="8172400" cy="173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650454"/>
            <a:ext cx="3994289" cy="4108098"/>
          </a:xfrm>
          <a:prstGeom prst="rect">
            <a:avLst/>
          </a:prstGeom>
        </p:spPr>
      </p:pic>
      <p:sp>
        <p:nvSpPr>
          <p:cNvPr id="6" name="1 CuadroTexto"/>
          <p:cNvSpPr txBox="1"/>
          <p:nvPr/>
        </p:nvSpPr>
        <p:spPr>
          <a:xfrm>
            <a:off x="571500" y="323850"/>
            <a:ext cx="6880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3</a:t>
            </a:r>
            <a:r>
              <a:rPr lang="en-US" sz="2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rd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movie:     RTC of sewer network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1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t="4115" b="10307"/>
          <a:stretch/>
        </p:blipFill>
        <p:spPr bwMode="auto">
          <a:xfrm>
            <a:off x="69249" y="1494845"/>
            <a:ext cx="8977314" cy="320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1 CuadroTexto"/>
          <p:cNvSpPr txBox="1"/>
          <p:nvPr/>
        </p:nvSpPr>
        <p:spPr>
          <a:xfrm>
            <a:off x="571500" y="323850"/>
            <a:ext cx="6880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3</a:t>
            </a:r>
            <a:r>
              <a:rPr lang="en-US" sz="2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rd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movie:     RTC of sewer network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2915816" y="4941168"/>
            <a:ext cx="2936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2D simulation movie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1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75" y="891231"/>
            <a:ext cx="2687792" cy="179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 CuadroTexto"/>
          <p:cNvSpPr txBox="1"/>
          <p:nvPr/>
        </p:nvSpPr>
        <p:spPr>
          <a:xfrm>
            <a:off x="571500" y="323850"/>
            <a:ext cx="6664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DESSIN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WP31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276" y="3912071"/>
            <a:ext cx="2687792" cy="1779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857" y="2320992"/>
            <a:ext cx="3212046" cy="1412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757" y="5313003"/>
            <a:ext cx="3212046" cy="1534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5 CuadroTexto"/>
          <p:cNvSpPr txBox="1"/>
          <p:nvPr/>
        </p:nvSpPr>
        <p:spPr>
          <a:xfrm>
            <a:off x="2843808" y="1124744"/>
            <a:ext cx="6664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  <a:t>WP 31.1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  <a:t>– Improved CSO treatment </a:t>
            </a:r>
          </a:p>
        </p:txBody>
      </p:sp>
      <p:sp>
        <p:nvSpPr>
          <p:cNvPr id="21" name="5 CuadroTexto"/>
          <p:cNvSpPr txBox="1"/>
          <p:nvPr/>
        </p:nvSpPr>
        <p:spPr>
          <a:xfrm>
            <a:off x="2851285" y="4171727"/>
            <a:ext cx="66647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WP 31.2 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– Real </a:t>
            </a:r>
            <a:r>
              <a:rPr lang="en-US" sz="20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Time Control </a:t>
            </a:r>
            <a:r>
              <a:rPr lang="en-US" sz="2000" b="1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of </a:t>
            </a:r>
            <a:r>
              <a:rPr lang="en-US" sz="20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sewer network </a:t>
            </a:r>
          </a:p>
        </p:txBody>
      </p:sp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1154" y="1763551"/>
            <a:ext cx="2199140" cy="38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https://www.heureka.com/upload/logo_uni_dui_ess.gif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478" b="33261"/>
          <a:stretch/>
        </p:blipFill>
        <p:spPr bwMode="auto">
          <a:xfrm>
            <a:off x="6656053" y="2204864"/>
            <a:ext cx="2190750" cy="7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380" y="2933529"/>
            <a:ext cx="2174240" cy="6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https://www.heureka.com/upload/logo_uni_dui_ess.gif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478" b="33261"/>
          <a:stretch/>
        </p:blipFill>
        <p:spPr bwMode="auto">
          <a:xfrm>
            <a:off x="6629380" y="5313003"/>
            <a:ext cx="2190750" cy="7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5890" y="6089274"/>
            <a:ext cx="2157730" cy="67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3652" y="4852102"/>
            <a:ext cx="2365696" cy="4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9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33873" y="188640"/>
            <a:ext cx="50720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Overview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4" name="7 CuadroTexto"/>
          <p:cNvSpPr txBox="1"/>
          <p:nvPr/>
        </p:nvSpPr>
        <p:spPr>
          <a:xfrm>
            <a:off x="715488" y="1196752"/>
            <a:ext cx="83210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Aim:	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3 short movies (1</a:t>
            </a:r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st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general, 2</a:t>
            </a:r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nd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lamella settler, 3</a:t>
            </a:r>
            <a:r>
              <a:rPr lang="en-US" sz="20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rd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RTC)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Partner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: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KWR, EG, UFT, SEGNO,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Platform:    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DESSIN website, EGLV website, UFT website,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SEGNO website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		fairs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, regional governments websites?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Audience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   	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people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interested in DESSIN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project; 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		water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boards,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cities (sewer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system operator/owner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); 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		technology applicators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41396"/>
            <a:ext cx="3390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3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454230" cy="5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CuadroTexto"/>
          <p:cNvSpPr txBox="1"/>
          <p:nvPr/>
        </p:nvSpPr>
        <p:spPr>
          <a:xfrm>
            <a:off x="571500" y="323850"/>
            <a:ext cx="6880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1</a:t>
            </a:r>
            <a:r>
              <a:rPr lang="en-US" sz="2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st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movie:    Emscher basin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6214421" y="1268760"/>
            <a:ext cx="2936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EG movie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1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71500" y="323850"/>
            <a:ext cx="6880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1</a:t>
            </a:r>
            <a:r>
              <a:rPr lang="en-US" sz="2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st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movie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:    Emscher re-conversion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6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31763" y="1252538"/>
            <a:ext cx="2347912" cy="169545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6659563" y="1268413"/>
            <a:ext cx="2362200" cy="1693862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175" y="3360738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3344863"/>
            <a:ext cx="2466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961" y="4653136"/>
            <a:ext cx="2592561" cy="160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Gruppieren 3"/>
          <p:cNvGrpSpPr>
            <a:grpSpLocks/>
          </p:cNvGrpSpPr>
          <p:nvPr/>
        </p:nvGrpSpPr>
        <p:grpSpPr bwMode="auto">
          <a:xfrm>
            <a:off x="2603500" y="2060575"/>
            <a:ext cx="3959225" cy="2181225"/>
            <a:chOff x="2339752" y="2126471"/>
            <a:chExt cx="4484015" cy="2469425"/>
          </a:xfrm>
        </p:grpSpPr>
        <p:pic>
          <p:nvPicPr>
            <p:cNvPr id="8" name="Picture 2" descr="Macintosh HD:Users:Till:Desktop:"/>
            <p:cNvPicPr>
              <a:picLocks noChangeAspect="1" noChangeArrowheads="1"/>
            </p:cNvPicPr>
            <p:nvPr/>
          </p:nvPicPr>
          <p:blipFill rotWithShape="1">
            <a:blip r:embed="rId8" r:link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39752" y="2126471"/>
              <a:ext cx="4484015" cy="2469425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  <a:extLst/>
          </p:spPr>
        </p:pic>
        <p:sp>
          <p:nvSpPr>
            <p:cNvPr id="24585" name="Textfeld 2"/>
            <p:cNvSpPr txBox="1">
              <a:spLocks noChangeArrowheads="1"/>
            </p:cNvSpPr>
            <p:nvPr/>
          </p:nvSpPr>
          <p:spPr bwMode="auto">
            <a:xfrm>
              <a:off x="4089129" y="3154499"/>
              <a:ext cx="1168649" cy="3810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>
                  <a:latin typeface="Calibri" pitchFamily="34" charset="0"/>
                </a:rPr>
                <a:t>old profile</a:t>
              </a:r>
            </a:p>
          </p:txBody>
        </p:sp>
        <p:sp>
          <p:nvSpPr>
            <p:cNvPr id="24586" name="Textfeld 10"/>
            <p:cNvSpPr txBox="1">
              <a:spLocks noChangeArrowheads="1"/>
            </p:cNvSpPr>
            <p:nvPr/>
          </p:nvSpPr>
          <p:spPr bwMode="auto">
            <a:xfrm>
              <a:off x="5058209" y="2572190"/>
              <a:ext cx="1414963" cy="6577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1600">
                  <a:latin typeface="Calibri" pitchFamily="34" charset="0"/>
                </a:rPr>
                <a:t>wastewater channel</a:t>
              </a:r>
            </a:p>
          </p:txBody>
        </p:sp>
      </p:grpSp>
      <p:sp>
        <p:nvSpPr>
          <p:cNvPr id="3" name="Pfeil nach rechts 2"/>
          <p:cNvSpPr/>
          <p:nvPr/>
        </p:nvSpPr>
        <p:spPr>
          <a:xfrm>
            <a:off x="2942158" y="1676450"/>
            <a:ext cx="32819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2919288" y="4326533"/>
            <a:ext cx="32819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8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  <a14:imgEffect>
                      <a14:colorTemperature colorTemp="7125"/>
                    </a14:imgEffect>
                    <a14:imgEffect>
                      <a14:saturation sat="105000"/>
                    </a14:imgEffect>
                    <a14:imgEffect>
                      <a14:brightnessContrast bright="-18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96" y="3573016"/>
            <a:ext cx="5488959" cy="280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764" b="38413"/>
          <a:stretch/>
        </p:blipFill>
        <p:spPr bwMode="auto">
          <a:xfrm>
            <a:off x="251520" y="986469"/>
            <a:ext cx="4043714" cy="244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CuadroTexto"/>
          <p:cNvSpPr txBox="1"/>
          <p:nvPr/>
        </p:nvSpPr>
        <p:spPr>
          <a:xfrm>
            <a:off x="571500" y="323850"/>
            <a:ext cx="6880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1</a:t>
            </a:r>
            <a:r>
              <a:rPr lang="en-US" sz="2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st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movie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:    CSOs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6" name="Grafik 5" descr="C:\Users\Gerner.Nadine\Desktop\NEU\CSO overflow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6469"/>
            <a:ext cx="3816424" cy="2442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1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/>
          <p:nvPr/>
        </p:nvSpPr>
        <p:spPr>
          <a:xfrm>
            <a:off x="571500" y="323850"/>
            <a:ext cx="6880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1</a:t>
            </a:r>
            <a:r>
              <a:rPr lang="en-US" sz="2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st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movie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:    ESS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01" y="1268760"/>
            <a:ext cx="810833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571500" y="323850"/>
            <a:ext cx="6880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2</a:t>
            </a:r>
            <a:r>
              <a:rPr lang="en-US" sz="2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nd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movie:     Lamella settler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5" name="Grafik 4" descr="N:\bereich\10+\10-sf+\10-sf-alle\1. Projekte\1.41_DESSIN\06_WA3 - Demonstration Innovat\WP31 - Emscher Demo\T31.1 - Lamella settler\Fotos\20151119_Besichtigung\IMG_068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8" t="23184" r="16016" b="35669"/>
          <a:stretch/>
        </p:blipFill>
        <p:spPr bwMode="auto">
          <a:xfrm>
            <a:off x="1979712" y="908720"/>
            <a:ext cx="4752528" cy="2592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11" y="3717032"/>
            <a:ext cx="4278785" cy="240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33"/>
          <a:stretch/>
        </p:blipFill>
        <p:spPr bwMode="auto">
          <a:xfrm>
            <a:off x="208598" y="3717032"/>
            <a:ext cx="3803312" cy="240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1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571500" y="323850"/>
            <a:ext cx="6880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2</a:t>
            </a:r>
            <a:r>
              <a:rPr lang="en-US" sz="24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nd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 movie:     Lamella settler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1" t="15210" r="9783" b="6777"/>
          <a:stretch/>
        </p:blipFill>
        <p:spPr bwMode="auto">
          <a:xfrm>
            <a:off x="0" y="836712"/>
            <a:ext cx="3397971" cy="2558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3" t="12266" r="9783" b="7431"/>
          <a:stretch/>
        </p:blipFill>
        <p:spPr bwMode="auto">
          <a:xfrm>
            <a:off x="5652120" y="3509690"/>
            <a:ext cx="3397971" cy="2705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7" t="16355" r="10770" b="5632"/>
          <a:stretch/>
        </p:blipFill>
        <p:spPr bwMode="auto">
          <a:xfrm>
            <a:off x="2771800" y="2245077"/>
            <a:ext cx="3397971" cy="2617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1 CuadroTexto"/>
          <p:cNvSpPr txBox="1"/>
          <p:nvPr/>
        </p:nvSpPr>
        <p:spPr>
          <a:xfrm>
            <a:off x="4549110" y="1412776"/>
            <a:ext cx="2936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3D simulation movie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Bildschirmpräsentation (4:3)</PresentationFormat>
  <Paragraphs>40</Paragraphs>
  <Slides>12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Tema de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LiftingPC37</dc:creator>
  <cp:lastModifiedBy>Gerner, Nadine</cp:lastModifiedBy>
  <cp:revision>178</cp:revision>
  <dcterms:created xsi:type="dcterms:W3CDTF">2014-01-20T15:25:56Z</dcterms:created>
  <dcterms:modified xsi:type="dcterms:W3CDTF">2016-03-14T15:50:36Z</dcterms:modified>
</cp:coreProperties>
</file>