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3" r:id="rId4"/>
    <p:sldId id="262" r:id="rId5"/>
    <p:sldId id="264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58" r:id="rId18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ED"/>
    <a:srgbClr val="8FB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945" autoAdjust="0"/>
  </p:normalViewPr>
  <p:slideViewPr>
    <p:cSldViewPr>
      <p:cViewPr varScale="1">
        <p:scale>
          <a:sx n="84" d="100"/>
          <a:sy n="84" d="100"/>
        </p:scale>
        <p:origin x="1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DFS01\AGBAR02\Projectes%20CETaqua\01%20Projects\DESSIN\01%20Technical%20Execution\WA3\11%20Resultados%20FASE%20DEMOSTRATIVA%20-%20analisis\DESSIN_DatosAnal&#237;ticosCompleto_2015%2012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r>
              <a:rPr lang="es-ES_tradnl">
                <a:solidFill>
                  <a:schemeClr val="tx1">
                    <a:lumMod val="50000"/>
                    <a:lumOff val="50000"/>
                  </a:schemeClr>
                </a:solidFill>
              </a:rPr>
              <a:t>NH</a:t>
            </a:r>
            <a:r>
              <a:rPr lang="es-ES_tradnl" baseline="-2500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es-ES_tradnl" baseline="3000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lang="es-ES_tradnl">
                <a:solidFill>
                  <a:schemeClr val="tx1">
                    <a:lumMod val="50000"/>
                    <a:lumOff val="50000"/>
                  </a:schemeClr>
                </a:solidFill>
              </a:rPr>
              <a:t>  [mg/L] </a:t>
            </a:r>
          </a:p>
        </c:rich>
      </c:tx>
      <c:layout>
        <c:manualLayout>
          <c:xMode val="edge"/>
          <c:yMode val="edge"/>
          <c:x val="0.74745154368141797"/>
          <c:y val="2.5022341376228777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164348859377653E-2"/>
          <c:y val="2.1814190116315888E-2"/>
          <c:w val="0.93493547137453603"/>
          <c:h val="0.94230397200349969"/>
        </c:manualLayout>
      </c:layout>
      <c:bar3DChart>
        <c:barDir val="col"/>
        <c:grouping val="standard"/>
        <c:varyColors val="0"/>
        <c:ser>
          <c:idx val="2"/>
          <c:order val="0"/>
          <c:tx>
            <c:v>PIEZO3</c:v>
          </c:tx>
          <c:spPr>
            <a:solidFill>
              <a:srgbClr val="7030A0"/>
            </a:solidFill>
          </c:spPr>
          <c:invertIfNegative val="0"/>
          <c:val>
            <c:numRef>
              <c:f>(PIEZOS!$AI$20:$AI$22,PIEZOS!$AI$24:$AI$26,PIEZOS!$AI$37:$AI$41,PIEZOS!$AI$80:$AI$89,PIEZOS!$AI$91:$AI$93)</c:f>
              <c:numCache>
                <c:formatCode>General</c:formatCode>
                <c:ptCount val="24"/>
                <c:pt idx="0">
                  <c:v>7.4999999999999997E-2</c:v>
                </c:pt>
                <c:pt idx="1">
                  <c:v>7.4999999999999997E-2</c:v>
                </c:pt>
                <c:pt idx="2">
                  <c:v>7.4999999999999997E-2</c:v>
                </c:pt>
                <c:pt idx="3">
                  <c:v>7.4999999999999997E-2</c:v>
                </c:pt>
                <c:pt idx="6">
                  <c:v>7.4999999999999997E-2</c:v>
                </c:pt>
                <c:pt idx="7">
                  <c:v>7.4999999999999997E-2</c:v>
                </c:pt>
                <c:pt idx="8">
                  <c:v>7.4999999999999997E-2</c:v>
                </c:pt>
                <c:pt idx="11">
                  <c:v>7.4999999999999997E-2</c:v>
                </c:pt>
                <c:pt idx="12">
                  <c:v>7.4999999999999997E-2</c:v>
                </c:pt>
                <c:pt idx="13">
                  <c:v>7.4999999999999997E-2</c:v>
                </c:pt>
                <c:pt idx="14">
                  <c:v>7.4999999999999997E-2</c:v>
                </c:pt>
                <c:pt idx="15">
                  <c:v>7.4999999999999997E-2</c:v>
                </c:pt>
                <c:pt idx="16">
                  <c:v>7.4999999999999997E-2</c:v>
                </c:pt>
                <c:pt idx="17">
                  <c:v>7.4999999999999997E-2</c:v>
                </c:pt>
                <c:pt idx="18">
                  <c:v>0.08</c:v>
                </c:pt>
                <c:pt idx="19">
                  <c:v>0.08</c:v>
                </c:pt>
                <c:pt idx="20">
                  <c:v>7.4999999999999997E-2</c:v>
                </c:pt>
                <c:pt idx="21">
                  <c:v>7.4999999999999997E-2</c:v>
                </c:pt>
                <c:pt idx="22">
                  <c:v>7.4999999999999997E-2</c:v>
                </c:pt>
                <c:pt idx="23">
                  <c:v>7.4999999999999997E-2</c:v>
                </c:pt>
              </c:numCache>
            </c:numRef>
          </c:val>
        </c:ser>
        <c:ser>
          <c:idx val="1"/>
          <c:order val="1"/>
          <c:tx>
            <c:v>PIEZO2</c:v>
          </c:tx>
          <c:invertIfNegative val="0"/>
          <c:val>
            <c:numRef>
              <c:f>(PIEZOS!$AI$13:$AI$15,PIEZOS!$AI$17:$AI$19,PIEZOS!$AI$32:$AI$36,PIEZOS!$AI$61:$AI$70,PIEZOS!$AI$72:$AI$74)</c:f>
              <c:numCache>
                <c:formatCode>General</c:formatCode>
                <c:ptCount val="24"/>
                <c:pt idx="0">
                  <c:v>1.6</c:v>
                </c:pt>
                <c:pt idx="1">
                  <c:v>1.6</c:v>
                </c:pt>
                <c:pt idx="2">
                  <c:v>0.78</c:v>
                </c:pt>
                <c:pt idx="3">
                  <c:v>0.82</c:v>
                </c:pt>
                <c:pt idx="6">
                  <c:v>0.37</c:v>
                </c:pt>
                <c:pt idx="7">
                  <c:v>0.18</c:v>
                </c:pt>
                <c:pt idx="8">
                  <c:v>0.28000000000000003</c:v>
                </c:pt>
                <c:pt idx="11">
                  <c:v>0.41</c:v>
                </c:pt>
                <c:pt idx="12">
                  <c:v>7.4999999999999997E-2</c:v>
                </c:pt>
                <c:pt idx="13">
                  <c:v>7.4999999999999997E-2</c:v>
                </c:pt>
                <c:pt idx="14">
                  <c:v>7.4999999999999997E-2</c:v>
                </c:pt>
                <c:pt idx="15">
                  <c:v>7.4999999999999997E-2</c:v>
                </c:pt>
                <c:pt idx="16">
                  <c:v>7.4999999999999997E-2</c:v>
                </c:pt>
                <c:pt idx="17">
                  <c:v>0.27</c:v>
                </c:pt>
                <c:pt idx="18">
                  <c:v>7.4999999999999997E-2</c:v>
                </c:pt>
                <c:pt idx="19">
                  <c:v>0.45</c:v>
                </c:pt>
                <c:pt idx="20">
                  <c:v>0.69</c:v>
                </c:pt>
                <c:pt idx="21">
                  <c:v>0.86</c:v>
                </c:pt>
                <c:pt idx="22">
                  <c:v>7.4999999999999997E-2</c:v>
                </c:pt>
                <c:pt idx="23">
                  <c:v>7.4999999999999997E-2</c:v>
                </c:pt>
              </c:numCache>
            </c:numRef>
          </c:val>
          <c:shape val="cylinder"/>
        </c:ser>
        <c:ser>
          <c:idx val="0"/>
          <c:order val="2"/>
          <c:tx>
            <c:v>PIEZO1</c:v>
          </c:tx>
          <c:spPr>
            <a:solidFill>
              <a:srgbClr val="FFC000"/>
            </a:solidFill>
          </c:spPr>
          <c:invertIfNegative val="0"/>
          <c:val>
            <c:numRef>
              <c:f>(PIEZOS!$AI$6:$AI$8,PIEZOS!$AI$10:$AI$12,PIEZOS!$AI$27:$AI$31,PIEZOS!$AI$42:$AI$51,PIEZOS!$AI$53:$AI$55)</c:f>
              <c:numCache>
                <c:formatCode>General</c:formatCode>
                <c:ptCount val="24"/>
                <c:pt idx="0">
                  <c:v>0.81</c:v>
                </c:pt>
                <c:pt idx="1">
                  <c:v>1.5</c:v>
                </c:pt>
                <c:pt idx="2">
                  <c:v>0.83</c:v>
                </c:pt>
                <c:pt idx="3">
                  <c:v>0.8</c:v>
                </c:pt>
                <c:pt idx="6">
                  <c:v>7.4999999999999997E-2</c:v>
                </c:pt>
                <c:pt idx="7">
                  <c:v>7.4999999999999997E-2</c:v>
                </c:pt>
                <c:pt idx="8">
                  <c:v>7.4999999999999997E-2</c:v>
                </c:pt>
                <c:pt idx="11">
                  <c:v>0.79</c:v>
                </c:pt>
                <c:pt idx="12">
                  <c:v>7.4999999999999997E-2</c:v>
                </c:pt>
                <c:pt idx="13">
                  <c:v>7.4999999999999997E-2</c:v>
                </c:pt>
                <c:pt idx="14">
                  <c:v>7.4999999999999997E-2</c:v>
                </c:pt>
                <c:pt idx="15">
                  <c:v>7.4999999999999997E-2</c:v>
                </c:pt>
                <c:pt idx="16">
                  <c:v>7.4999999999999997E-2</c:v>
                </c:pt>
                <c:pt idx="17">
                  <c:v>7.4999999999999997E-2</c:v>
                </c:pt>
                <c:pt idx="18">
                  <c:v>7.4999999999999997E-2</c:v>
                </c:pt>
                <c:pt idx="19">
                  <c:v>7.4999999999999997E-2</c:v>
                </c:pt>
                <c:pt idx="20">
                  <c:v>0.08</c:v>
                </c:pt>
                <c:pt idx="21">
                  <c:v>7.4999999999999997E-2</c:v>
                </c:pt>
                <c:pt idx="22">
                  <c:v>7.4999999999999997E-2</c:v>
                </c:pt>
                <c:pt idx="23">
                  <c:v>7.4999999999999997E-2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gapDepth val="100"/>
        <c:shape val="box"/>
        <c:axId val="46890064"/>
        <c:axId val="46890624"/>
        <c:axId val="46915680"/>
      </c:bar3DChart>
      <c:catAx>
        <c:axId val="46890064"/>
        <c:scaling>
          <c:orientation val="minMax"/>
        </c:scaling>
        <c:delete val="1"/>
        <c:axPos val="b"/>
        <c:numFmt formatCode="m/d/yyyy" sourceLinked="0"/>
        <c:majorTickMark val="none"/>
        <c:minorTickMark val="none"/>
        <c:tickLblPos val="nextTo"/>
        <c:crossAx val="46890624"/>
        <c:crosses val="autoZero"/>
        <c:auto val="1"/>
        <c:lblAlgn val="ctr"/>
        <c:lblOffset val="100"/>
        <c:noMultiLvlLbl val="1"/>
      </c:catAx>
      <c:valAx>
        <c:axId val="46890624"/>
        <c:scaling>
          <c:orientation val="minMax"/>
        </c:scaling>
        <c:delete val="0"/>
        <c:axPos val="l"/>
        <c:majorGridlines>
          <c:spPr>
            <a:ln w="6350">
              <a:solidFill>
                <a:schemeClr val="bg1">
                  <a:lumMod val="75000"/>
                </a:schemeClr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c:spPr>
        </c:majorGridlines>
        <c:numFmt formatCode="0.0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"/>
          </a:p>
        </c:txPr>
        <c:crossAx val="46890064"/>
        <c:crosses val="autoZero"/>
        <c:crossBetween val="between"/>
        <c:majorUnit val="0.2"/>
      </c:valAx>
      <c:serAx>
        <c:axId val="46915680"/>
        <c:scaling>
          <c:orientation val="minMax"/>
        </c:scaling>
        <c:delete val="1"/>
        <c:axPos val="b"/>
        <c:majorTickMark val="out"/>
        <c:minorTickMark val="none"/>
        <c:tickLblPos val="nextTo"/>
        <c:crossAx val="46890624"/>
        <c:crosses val="autoZero"/>
      </c:serAx>
      <c:spPr>
        <a:ln>
          <a:solidFill>
            <a:schemeClr val="bg1">
              <a:lumMod val="50000"/>
            </a:schemeClr>
          </a:solidFill>
        </a:ln>
      </c:spPr>
    </c:plotArea>
    <c:legend>
      <c:legendPos val="r"/>
      <c:layout>
        <c:manualLayout>
          <c:xMode val="edge"/>
          <c:yMode val="edge"/>
          <c:x val="3.9970182751537943E-2"/>
          <c:y val="0.86843974580745542"/>
          <c:w val="0.36689796859969609"/>
          <c:h val="9.3829276702342479E-2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</c:spPr>
      <c:txPr>
        <a:bodyPr/>
        <a:lstStyle/>
        <a:p>
          <a:pPr>
            <a:defRPr sz="1100"/>
          </a:pPr>
          <a:endParaRPr lang="es-E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0.15252</cdr:x>
      <cdr:y>0.03913</cdr:y>
    </cdr:from>
    <cdr:to>
      <cdr:x>0.30445</cdr:x>
      <cdr:y>0.17116</cdr:y>
    </cdr:to>
    <cdr:sp macro="" textlink="">
      <cdr:nvSpPr>
        <cdr:cNvPr id="2" name="32 CuadroTexto"/>
        <cdr:cNvSpPr txBox="1"/>
      </cdr:nvSpPr>
      <cdr:spPr>
        <a:xfrm xmlns:a="http://schemas.openxmlformats.org/drawingml/2006/main">
          <a:off x="1192216" y="175954"/>
          <a:ext cx="1187680" cy="5936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600" b="1">
              <a:solidFill>
                <a:schemeClr val="tx1">
                  <a:lumMod val="50000"/>
                  <a:lumOff val="50000"/>
                </a:schemeClr>
              </a:solidFill>
            </a:rPr>
            <a:t>NO</a:t>
          </a:r>
          <a:r>
            <a:rPr lang="es-ES_tradnl" sz="1600" b="1" baseline="0">
              <a:solidFill>
                <a:schemeClr val="tx1">
                  <a:lumMod val="50000"/>
                  <a:lumOff val="50000"/>
                </a:schemeClr>
              </a:solidFill>
            </a:rPr>
            <a:t> INJ </a:t>
          </a:r>
        </a:p>
        <a:p xmlns:a="http://schemas.openxmlformats.org/drawingml/2006/main">
          <a:pPr algn="ctr"/>
          <a:r>
            <a:rPr lang="es-ES_tradnl" sz="1200" b="1" baseline="0">
              <a:solidFill>
                <a:schemeClr val="tx1">
                  <a:lumMod val="50000"/>
                  <a:lumOff val="50000"/>
                </a:schemeClr>
              </a:solidFill>
            </a:rPr>
            <a:t>(April 2015)</a:t>
          </a:r>
          <a:endParaRPr lang="es-ES_tradnl" sz="1200" b="1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0.25817</cdr:x>
      <cdr:y>0.29536</cdr:y>
    </cdr:from>
    <cdr:to>
      <cdr:x>0.45855</cdr:x>
      <cdr:y>0.42888</cdr:y>
    </cdr:to>
    <cdr:sp macro="" textlink="">
      <cdr:nvSpPr>
        <cdr:cNvPr id="3" name="35 CuadroTexto"/>
        <cdr:cNvSpPr txBox="1"/>
      </cdr:nvSpPr>
      <cdr:spPr>
        <a:xfrm xmlns:a="http://schemas.openxmlformats.org/drawingml/2006/main">
          <a:off x="2018111" y="1328082"/>
          <a:ext cx="1566329" cy="6003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600" b="1" dirty="0">
              <a:solidFill>
                <a:schemeClr val="tx1">
                  <a:lumMod val="50000"/>
                  <a:lumOff val="50000"/>
                </a:schemeClr>
              </a:solidFill>
            </a:rPr>
            <a:t>INJ-Potable</a:t>
          </a:r>
        </a:p>
        <a:p xmlns:a="http://schemas.openxmlformats.org/drawingml/2006/main">
          <a:pPr algn="ctr"/>
          <a:r>
            <a:rPr lang="es-ES_tradnl" sz="1200" b="1" dirty="0">
              <a:solidFill>
                <a:schemeClr val="tx1">
                  <a:lumMod val="50000"/>
                  <a:lumOff val="50000"/>
                </a:schemeClr>
              </a:solidFill>
            </a:rPr>
            <a:t>(</a:t>
          </a:r>
          <a:r>
            <a:rPr lang="es-ES_tradnl" sz="1200" b="1" dirty="0" err="1">
              <a:solidFill>
                <a:schemeClr val="tx1">
                  <a:lumMod val="50000"/>
                  <a:lumOff val="50000"/>
                </a:schemeClr>
              </a:solidFill>
            </a:rPr>
            <a:t>May</a:t>
          </a:r>
          <a:r>
            <a:rPr lang="es-ES_tradnl" sz="1200" b="1" dirty="0">
              <a:solidFill>
                <a:schemeClr val="tx1">
                  <a:lumMod val="50000"/>
                  <a:lumOff val="50000"/>
                </a:schemeClr>
              </a:solidFill>
            </a:rPr>
            <a:t> 2015)</a:t>
          </a:r>
        </a:p>
      </cdr:txBody>
    </cdr:sp>
  </cdr:relSizeAnchor>
  <cdr:relSizeAnchor xmlns:cdr="http://schemas.openxmlformats.org/drawingml/2006/chartDrawing">
    <cdr:from>
      <cdr:x>0.58547</cdr:x>
      <cdr:y>0.29536</cdr:y>
    </cdr:from>
    <cdr:to>
      <cdr:x>0.82947</cdr:x>
      <cdr:y>0.48226</cdr:y>
    </cdr:to>
    <cdr:sp macro="" textlink="">
      <cdr:nvSpPr>
        <cdr:cNvPr id="4" name="36 CuadroTexto"/>
        <cdr:cNvSpPr txBox="1"/>
      </cdr:nvSpPr>
      <cdr:spPr>
        <a:xfrm xmlns:a="http://schemas.openxmlformats.org/drawingml/2006/main">
          <a:off x="4576592" y="1328082"/>
          <a:ext cx="1907313" cy="8403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_tradnl" sz="1600" b="1" dirty="0">
              <a:solidFill>
                <a:schemeClr val="tx1">
                  <a:lumMod val="50000"/>
                  <a:lumOff val="50000"/>
                </a:schemeClr>
              </a:solidFill>
            </a:rPr>
            <a:t>INJ-</a:t>
          </a:r>
          <a:r>
            <a:rPr lang="es-ES_tradnl" sz="1600" b="1" dirty="0" err="1">
              <a:solidFill>
                <a:schemeClr val="tx1">
                  <a:lumMod val="50000"/>
                  <a:lumOff val="50000"/>
                </a:schemeClr>
              </a:solidFill>
            </a:rPr>
            <a:t>Sand</a:t>
          </a:r>
          <a:r>
            <a:rPr lang="es-ES_tradnl" sz="1600" b="1" baseline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s-ES_tradnl" sz="1600" b="1" baseline="0" dirty="0" err="1">
              <a:solidFill>
                <a:schemeClr val="tx1">
                  <a:lumMod val="50000"/>
                  <a:lumOff val="50000"/>
                </a:schemeClr>
              </a:solidFill>
            </a:rPr>
            <a:t>Filtered</a:t>
          </a:r>
          <a:r>
            <a:rPr lang="es-ES_tradnl" sz="1600" b="1" baseline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es-ES_tradnl" sz="1200" b="1" baseline="0" dirty="0">
              <a:solidFill>
                <a:schemeClr val="tx1">
                  <a:lumMod val="50000"/>
                  <a:lumOff val="50000"/>
                </a:schemeClr>
              </a:solidFill>
            </a:rPr>
            <a:t>(</a:t>
          </a:r>
          <a:r>
            <a:rPr lang="es-ES_tradnl" sz="1200" b="1" baseline="0" dirty="0" err="1">
              <a:solidFill>
                <a:schemeClr val="tx1">
                  <a:lumMod val="50000"/>
                  <a:lumOff val="50000"/>
                </a:schemeClr>
              </a:solidFill>
            </a:rPr>
            <a:t>July</a:t>
          </a:r>
          <a:r>
            <a:rPr lang="es-ES_tradnl" sz="1200" b="1" baseline="0" dirty="0">
              <a:solidFill>
                <a:schemeClr val="tx1">
                  <a:lumMod val="50000"/>
                  <a:lumOff val="50000"/>
                </a:schemeClr>
              </a:solidFill>
            </a:rPr>
            <a:t> - </a:t>
          </a:r>
          <a:r>
            <a:rPr lang="es-ES_tradnl" sz="1200" b="1" baseline="0" dirty="0" err="1">
              <a:solidFill>
                <a:schemeClr val="tx1">
                  <a:lumMod val="50000"/>
                  <a:lumOff val="50000"/>
                </a:schemeClr>
              </a:solidFill>
            </a:rPr>
            <a:t>Sep</a:t>
          </a:r>
          <a:r>
            <a:rPr lang="es-ES_tradnl" sz="1200" b="1" baseline="0" dirty="0">
              <a:solidFill>
                <a:schemeClr val="tx1">
                  <a:lumMod val="50000"/>
                  <a:lumOff val="50000"/>
                </a:schemeClr>
              </a:solidFill>
            </a:rPr>
            <a:t> 2015)</a:t>
          </a:r>
          <a:endParaRPr lang="es-ES_tradnl" sz="1600" b="1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B9499-487B-450C-90F4-2D438BF2FDCF}" type="datetimeFigureOut">
              <a:rPr lang="es-ES_tradnl" smtClean="0"/>
              <a:t>16/03/2016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3C0E1-B3E2-4261-BAD7-5D2CC14ABDD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0755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A2CC-3104-487B-9DA3-1D6A27509439}" type="datetimeFigureOut">
              <a:rPr lang="es-ES_tradnl" smtClean="0"/>
              <a:t>16/03/2016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8E725-D4D2-4B13-87C5-67169EDA144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7876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gate.net/profile/Pieter_Stuyfzand/citation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gate.net/profile/Pieter_Stuyfzand/citation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gate.net/profile/Pieter_Stuyfzand/citation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earchgate.net/profile/Pieter_Stuyfzand/citation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E725-D4D2-4B13-87C5-67169EDA144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2434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E725-D4D2-4B13-87C5-67169EDA144A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6197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E725-D4D2-4B13-87C5-67169EDA144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5000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For those of you not familiar</a:t>
            </a:r>
            <a:r>
              <a:rPr lang="en-US" baseline="0" noProof="0" dirty="0" smtClean="0"/>
              <a:t> with the Llobregat site I would like to highlight the context </a:t>
            </a:r>
            <a:r>
              <a:rPr lang="en-US" baseline="0" noProof="0" dirty="0" err="1" smtClean="0"/>
              <a:t>ans</a:t>
            </a:r>
            <a:r>
              <a:rPr lang="en-US" baseline="0" noProof="0" dirty="0" smtClean="0"/>
              <a:t> what we want to assess.</a:t>
            </a:r>
          </a:p>
          <a:p>
            <a:r>
              <a:rPr lang="en-US" baseline="0" noProof="0" dirty="0" smtClean="0"/>
              <a:t>We want to </a:t>
            </a:r>
            <a:r>
              <a:rPr lang="en-US" b="1" u="sng" baseline="0" noProof="0" dirty="0" smtClean="0"/>
              <a:t>assess mainly </a:t>
            </a:r>
            <a:r>
              <a:rPr lang="en-US" b="1" u="sng" baseline="0" noProof="0" dirty="0" err="1" smtClean="0"/>
              <a:t>chemico</a:t>
            </a:r>
            <a:r>
              <a:rPr lang="en-US" b="1" u="sng" baseline="0" noProof="0" dirty="0" smtClean="0"/>
              <a:t>-physical changes </a:t>
            </a:r>
            <a:r>
              <a:rPr lang="en-US" baseline="0" noProof="0" dirty="0" smtClean="0"/>
              <a:t>in the aquifer and also </a:t>
            </a:r>
            <a:r>
              <a:rPr lang="en-US" b="1" u="sng" baseline="0" noProof="0" dirty="0" smtClean="0"/>
              <a:t>socio-economic impacts </a:t>
            </a:r>
            <a:r>
              <a:rPr lang="en-US" baseline="0" noProof="0" dirty="0" smtClean="0"/>
              <a:t>using the evaluation of the ESS related.</a:t>
            </a:r>
          </a:p>
          <a:p>
            <a:r>
              <a:rPr lang="en-US" b="1" baseline="0" noProof="0" dirty="0" smtClean="0"/>
              <a:t>Cross section</a:t>
            </a:r>
            <a:r>
              <a:rPr lang="en-US" baseline="0" noProof="0" dirty="0" smtClean="0"/>
              <a:t>: has been produced recently using the existing information of each pumping well. 50 meters depth. 20 meters of </a:t>
            </a:r>
            <a:r>
              <a:rPr lang="en-US" b="1" i="0" u="sng" baseline="0" noProof="0" dirty="0" smtClean="0"/>
              <a:t>screen</a:t>
            </a:r>
            <a:r>
              <a:rPr lang="en-US" baseline="0" noProof="0" dirty="0" smtClean="0"/>
              <a:t>: gravel and sand (main aquifer).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E725-D4D2-4B13-87C5-67169EDA144A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5260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Pre-injection (preparatory</a:t>
            </a:r>
            <a:r>
              <a:rPr lang="en-US" baseline="0" noProof="0" dirty="0" smtClean="0"/>
              <a:t> tasks) – injection – post-injection</a:t>
            </a:r>
          </a:p>
          <a:p>
            <a:r>
              <a:rPr lang="en-US" baseline="0" noProof="0" dirty="0" smtClean="0"/>
              <a:t>WA2 is providing the research outputs for demonstration implementation, as the chemical characterisation, the identification of impacts, the local and regional numerical models of flow and conservative transport.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E725-D4D2-4B13-87C5-67169EDA144A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9440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Analysed</a:t>
            </a:r>
            <a:r>
              <a:rPr lang="en-US" baseline="0" noProof="0" dirty="0" smtClean="0"/>
              <a:t> 37 international ASR experiences. Validated by </a:t>
            </a:r>
            <a:r>
              <a:rPr lang="en-US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Pieter J </a:t>
            </a:r>
            <a:r>
              <a:rPr lang="en-US" sz="1200" b="0" i="0" u="none" strike="noStrike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Stuyfzand</a:t>
            </a:r>
            <a:r>
              <a:rPr lang="en-US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baseline="0" noProof="0" dirty="0" smtClean="0"/>
              <a:t>(KWR).</a:t>
            </a:r>
          </a:p>
          <a:p>
            <a:r>
              <a:rPr lang="en-US" baseline="0" noProof="0" dirty="0" smtClean="0"/>
              <a:t>Values Llobregat site is represented in </a:t>
            </a:r>
            <a:r>
              <a:rPr lang="en-US" b="1" u="sng" baseline="0" noProof="0" dirty="0" smtClean="0"/>
              <a:t>green bars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One of the most surprising results is the top position of our site in hydraulic transmissivity, which means a high capacity of the aquifer in water transport, and a low increase of groundwater level when injecting. </a:t>
            </a:r>
          </a:p>
          <a:p>
            <a:r>
              <a:rPr lang="en-US" baseline="0" noProof="0" dirty="0" smtClean="0"/>
              <a:t>Regarding physical clogging parameters MFI index and Turbidity values indicates an average value in comparison with other experiences using non-potable water.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E725-D4D2-4B13-87C5-67169EDA144A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1058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Analysed</a:t>
            </a:r>
            <a:r>
              <a:rPr lang="en-US" baseline="0" noProof="0" dirty="0" smtClean="0"/>
              <a:t> 37 international ASR experiences. Validated by </a:t>
            </a:r>
            <a:r>
              <a:rPr lang="en-US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Pieter J </a:t>
            </a:r>
            <a:r>
              <a:rPr lang="en-US" sz="1200" b="0" i="0" u="none" strike="noStrike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Stuyfzand</a:t>
            </a:r>
            <a:r>
              <a:rPr lang="en-US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baseline="0" noProof="0" dirty="0" smtClean="0"/>
              <a:t>(KWR).</a:t>
            </a:r>
          </a:p>
          <a:p>
            <a:r>
              <a:rPr lang="en-US" baseline="0" noProof="0" dirty="0" smtClean="0"/>
              <a:t>Values Llobregat site is represented in </a:t>
            </a:r>
            <a:r>
              <a:rPr lang="en-US" b="1" u="sng" baseline="0" noProof="0" dirty="0" smtClean="0"/>
              <a:t>green bars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One of the most surprising results is the top position of our site in hydraulic transmissivity, which means a high capacity of the aquifer in water transport, and a low increase of groundwater level when injecting. </a:t>
            </a:r>
          </a:p>
          <a:p>
            <a:r>
              <a:rPr lang="en-US" baseline="0" noProof="0" dirty="0" smtClean="0"/>
              <a:t>Regarding physical clogging parameters MFI index and Turbidity values indicates an average value in comparison with other experiences using non-potable water.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E725-D4D2-4B13-87C5-67169EDA144A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934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Analysed</a:t>
            </a:r>
            <a:r>
              <a:rPr lang="en-US" baseline="0" noProof="0" dirty="0" smtClean="0"/>
              <a:t> 37 international ASR experiences. Validated by </a:t>
            </a:r>
            <a:r>
              <a:rPr lang="en-US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Pieter J </a:t>
            </a:r>
            <a:r>
              <a:rPr lang="en-US" sz="1200" b="0" i="0" u="none" strike="noStrike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Stuyfzand</a:t>
            </a:r>
            <a:r>
              <a:rPr lang="en-US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baseline="0" noProof="0" dirty="0" smtClean="0"/>
              <a:t>(KWR).</a:t>
            </a:r>
          </a:p>
          <a:p>
            <a:r>
              <a:rPr lang="en-US" baseline="0" noProof="0" dirty="0" smtClean="0"/>
              <a:t>Values Llobregat site is represented in </a:t>
            </a:r>
            <a:r>
              <a:rPr lang="en-US" b="1" u="sng" baseline="0" noProof="0" dirty="0" smtClean="0"/>
              <a:t>green bars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One of the most surprising results is the top position of our site in hydraulic transmissivity, which means a high capacity of the aquifer in water transport, and a low increase of groundwater level when injecting. </a:t>
            </a:r>
          </a:p>
          <a:p>
            <a:r>
              <a:rPr lang="en-US" baseline="0" noProof="0" dirty="0" smtClean="0"/>
              <a:t>Regarding physical clogging parameters MFI index and Turbidity values indicates an average value in comparison with other experiences using non-potable water.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E725-D4D2-4B13-87C5-67169EDA144A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5611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Analysed</a:t>
            </a:r>
            <a:r>
              <a:rPr lang="en-US" baseline="0" noProof="0" dirty="0" smtClean="0"/>
              <a:t> 37 international ASR experiences. Validated by </a:t>
            </a:r>
            <a:r>
              <a:rPr lang="en-US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Pieter J </a:t>
            </a:r>
            <a:r>
              <a:rPr lang="en-US" sz="1200" b="0" i="0" u="none" strike="noStrike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Stuyfzand</a:t>
            </a:r>
            <a:r>
              <a:rPr lang="en-US" sz="1200" b="0" i="0" u="none" strike="noStrike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baseline="0" noProof="0" dirty="0" smtClean="0"/>
              <a:t>(KWR).</a:t>
            </a:r>
          </a:p>
          <a:p>
            <a:r>
              <a:rPr lang="en-US" baseline="0" noProof="0" dirty="0" smtClean="0"/>
              <a:t>Values Llobregat site is represented in </a:t>
            </a:r>
            <a:r>
              <a:rPr lang="en-US" b="1" u="sng" baseline="0" noProof="0" dirty="0" smtClean="0"/>
              <a:t>green bars</a:t>
            </a:r>
            <a:r>
              <a:rPr lang="en-US" baseline="0" noProof="0" dirty="0" smtClean="0"/>
              <a:t>.</a:t>
            </a:r>
          </a:p>
          <a:p>
            <a:r>
              <a:rPr lang="en-US" baseline="0" noProof="0" dirty="0" smtClean="0"/>
              <a:t>One of the most surprising results is the top position of our site in hydraulic transmissivity, which means a high capacity of the aquifer in water transport, and a low increase of groundwater level when injecting. </a:t>
            </a:r>
          </a:p>
          <a:p>
            <a:r>
              <a:rPr lang="en-US" baseline="0" noProof="0" dirty="0" smtClean="0"/>
              <a:t>Regarding physical clogging parameters MFI index and Turbidity values indicates an average value in comparison with other experiences using non-potable water.</a:t>
            </a:r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E725-D4D2-4B13-87C5-67169EDA144A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7219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Regarding</a:t>
            </a:r>
            <a:r>
              <a:rPr lang="es-ES_tradnl" baseline="0" dirty="0" smtClean="0"/>
              <a:t> WP35 </a:t>
            </a:r>
            <a:r>
              <a:rPr lang="es-ES_tradnl" baseline="0" dirty="0" err="1" smtClean="0"/>
              <a:t>which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corresponds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to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implementation</a:t>
            </a:r>
            <a:r>
              <a:rPr lang="es-ES_tradnl" baseline="0" dirty="0" smtClean="0"/>
              <a:t> of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pre-potable water </a:t>
            </a:r>
            <a:r>
              <a:rPr lang="es-ES_tradnl" baseline="0" dirty="0" err="1" smtClean="0"/>
              <a:t>injection</a:t>
            </a:r>
            <a:r>
              <a:rPr lang="es-ES_tradnl" baseline="0" dirty="0" smtClean="0"/>
              <a:t> in P18 </a:t>
            </a:r>
            <a:r>
              <a:rPr lang="es-ES_tradnl" baseline="0" dirty="0" err="1" smtClean="0"/>
              <a:t>we’ve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summarised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here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steps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followed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last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months</a:t>
            </a:r>
            <a:r>
              <a:rPr lang="es-ES_tradnl" baseline="0" dirty="0" smtClean="0"/>
              <a:t>. </a:t>
            </a:r>
            <a:r>
              <a:rPr lang="es-ES_tradnl" baseline="0" dirty="0" err="1" smtClean="0"/>
              <a:t>We’ve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already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completed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phae</a:t>
            </a:r>
            <a:r>
              <a:rPr lang="es-ES_tradnl" baseline="0" dirty="0" smtClean="0"/>
              <a:t> 1 and 2 </a:t>
            </a:r>
            <a:r>
              <a:rPr lang="es-ES_tradnl" baseline="0" dirty="0" err="1" smtClean="0"/>
              <a:t>consisting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blanck</a:t>
            </a:r>
            <a:r>
              <a:rPr lang="es-ES_tradnl" baseline="0" dirty="0" smtClean="0"/>
              <a:t> and potable water </a:t>
            </a:r>
            <a:r>
              <a:rPr lang="es-ES_tradnl" baseline="0" dirty="0" err="1" smtClean="0"/>
              <a:t>injection</a:t>
            </a:r>
            <a:r>
              <a:rPr lang="es-ES_tradnl" baseline="0" dirty="0" smtClean="0"/>
              <a:t>.</a:t>
            </a:r>
          </a:p>
          <a:p>
            <a:r>
              <a:rPr lang="es-ES_tradnl" baseline="0" dirty="0" err="1" smtClean="0"/>
              <a:t>Last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week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connetion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work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finished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sucessfully</a:t>
            </a:r>
            <a:r>
              <a:rPr lang="es-ES_tradnl" baseline="0" dirty="0" smtClean="0"/>
              <a:t> and next </a:t>
            </a:r>
            <a:r>
              <a:rPr lang="es-ES_tradnl" baseline="0" dirty="0" err="1" smtClean="0"/>
              <a:t>steps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will</a:t>
            </a:r>
            <a:r>
              <a:rPr lang="es-ES_tradnl" baseline="0" dirty="0" smtClean="0"/>
              <a:t> be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the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continuous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injection</a:t>
            </a:r>
            <a:r>
              <a:rPr lang="es-ES_tradnl" baseline="0" dirty="0" smtClean="0"/>
              <a:t> and </a:t>
            </a:r>
            <a:r>
              <a:rPr lang="es-ES_tradnl" baseline="0" dirty="0" err="1" smtClean="0"/>
              <a:t>monitoring</a:t>
            </a:r>
            <a:r>
              <a:rPr lang="es-ES_tradnl" baseline="0" dirty="0" smtClean="0"/>
              <a:t> of sand </a:t>
            </a:r>
            <a:r>
              <a:rPr lang="es-ES_tradnl" baseline="0" dirty="0" err="1" smtClean="0"/>
              <a:t>filtered</a:t>
            </a:r>
            <a:r>
              <a:rPr lang="es-ES_tradnl" baseline="0" dirty="0" smtClean="0"/>
              <a:t> water </a:t>
            </a:r>
            <a:r>
              <a:rPr lang="es-ES_tradnl" baseline="0" dirty="0" err="1" smtClean="0"/>
              <a:t>along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one</a:t>
            </a:r>
            <a:r>
              <a:rPr lang="es-ES_tradnl" baseline="0" dirty="0" smtClean="0"/>
              <a:t> </a:t>
            </a:r>
            <a:r>
              <a:rPr lang="es-ES_tradnl" baseline="0" dirty="0" err="1" smtClean="0"/>
              <a:t>year</a:t>
            </a:r>
            <a:r>
              <a:rPr lang="es-ES_tradnl" baseline="0" dirty="0" smtClean="0"/>
              <a:t>.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8E725-D4D2-4B13-87C5-67169EDA144A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512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001_CETaqua_Dessin_PortadaPPT_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24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001_CETaqua_Dessin_ContraPP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DA8E2-2B8D-46A9-B7A3-18104B7304CD}" type="datetimeFigureOut">
              <a:rPr lang="es-ES" smtClean="0"/>
              <a:pPr/>
              <a:t>16/03/2016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1E488-ED89-41AE-B823-F1E75F15B4A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001_CETaqua_Dessin_PagPPT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4437112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Llobregat demo </a:t>
            </a:r>
            <a:r>
              <a:rPr lang="es-ES_tradnl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site</a:t>
            </a:r>
            <a:endParaRPr lang="es-E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472" y="4937178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Progress</a:t>
            </a:r>
            <a:r>
              <a:rPr lang="es-ES_tradnl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of </a:t>
            </a:r>
            <a:r>
              <a:rPr lang="es-ES_tradnl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work</a:t>
            </a:r>
            <a:endParaRPr lang="es-ES" sz="20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8596" y="5301208"/>
            <a:ext cx="52149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M. Hernández</a:t>
            </a:r>
            <a:r>
              <a:rPr lang="en-GB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Camprovín</a:t>
            </a:r>
            <a:r>
              <a:rPr lang="en-GB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E. Vilanova</a:t>
            </a:r>
            <a:r>
              <a:rPr lang="en-GB" sz="1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pPr algn="r"/>
            <a:r>
              <a:rPr lang="en-GB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Cetaqua, </a:t>
            </a:r>
            <a:r>
              <a:rPr lang="en-GB" sz="12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Amphos21</a:t>
            </a:r>
            <a:endParaRPr lang="en-GB" sz="1200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Rectángulo"/>
          <p:cNvSpPr/>
          <p:nvPr/>
        </p:nvSpPr>
        <p:spPr>
          <a:xfrm>
            <a:off x="360040" y="928117"/>
            <a:ext cx="86764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a) Continuous injection regime (June 2015 – Nov 2015)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Without cleaning / pumping : exceptional situation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Demonstration of the most “extreme” conditions  </a:t>
            </a:r>
          </a:p>
          <a:p>
            <a:pPr lvl="0">
              <a:lnSpc>
                <a:spcPct val="150000"/>
              </a:lnSpc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b) Injection – cleaning – injection (March 2016 – May 2016)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 of optimum cleaning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Development of a cleaning control protocol</a:t>
            </a:r>
          </a:p>
          <a:p>
            <a:pPr lvl="0">
              <a:lnSpc>
                <a:spcPct val="150000"/>
              </a:lnSpc>
            </a:pP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c) Injection – cleaning – pumping (May 2016 – July 2016)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 of cleaning control protocol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Evaluation of recovery capacity of recharged water</a:t>
            </a:r>
          </a:p>
          <a:p>
            <a:pPr lvl="0"/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2" descr="T:\Projectes CETaqua\01 Projects\DESSIN\05 Communication\05 Pictures\2015.06_Trabajos conexión\DSC_0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76" y="980728"/>
            <a:ext cx="2806388" cy="1878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D8A1E488-ED89-41AE-B823-F1E75F15B4A3}" type="slidenum">
              <a:rPr lang="es-ES" sz="1600" b="1" smtClean="0">
                <a:solidFill>
                  <a:schemeClr val="bg1"/>
                </a:solidFill>
              </a:rPr>
              <a:pPr/>
              <a:t>10</a:t>
            </a:fld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http://www.sos-express.be/wp-content/uploads/2014/06/do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550" y="980728"/>
            <a:ext cx="835118" cy="8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76" y="3761575"/>
            <a:ext cx="2858910" cy="16116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18 CuadroTexto"/>
          <p:cNvSpPr txBox="1"/>
          <p:nvPr/>
        </p:nvSpPr>
        <p:spPr>
          <a:xfrm>
            <a:off x="571472" y="324129"/>
            <a:ext cx="7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WP35: FIELD WORK AND SAMPLING CAMPAIGNS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14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19" y="877603"/>
            <a:ext cx="8144962" cy="5102794"/>
          </a:xfrm>
          <a:prstGeom prst="rect">
            <a:avLst/>
          </a:prstGeom>
        </p:spPr>
      </p:pic>
      <p:sp>
        <p:nvSpPr>
          <p:cNvPr id="6" name="18 CuadroTexto"/>
          <p:cNvSpPr txBox="1"/>
          <p:nvPr/>
        </p:nvSpPr>
        <p:spPr>
          <a:xfrm>
            <a:off x="571472" y="324129"/>
            <a:ext cx="7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WP35: FIELD WORK AND SAMPLING CAMPAIGNS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54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8 CuadroTexto"/>
          <p:cNvSpPr txBox="1"/>
          <p:nvPr/>
        </p:nvSpPr>
        <p:spPr>
          <a:xfrm>
            <a:off x="571472" y="324129"/>
            <a:ext cx="7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WP35: RESULTS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107504" y="928117"/>
            <a:ext cx="8676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14/01/2016: Local stakeholder meeting (20 attendants)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of impact of sand-filtered water injected in the aquifer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Mixing ration percentage (85 – 97%)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Inorganic parameters (metals, major ions)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Microbiology (</a:t>
            </a:r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indicator </a:t>
            </a:r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microorganisms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&amp; </a:t>
            </a:r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environmental </a:t>
            </a:r>
            <a:r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microorganisms)</a:t>
            </a:r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Emerging and priority pollutants</a:t>
            </a:r>
          </a:p>
        </p:txBody>
      </p:sp>
      <p:sp>
        <p:nvSpPr>
          <p:cNvPr id="6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D8A1E488-ED89-41AE-B823-F1E75F15B4A3}" type="slidenum">
              <a:rPr lang="es-ES" sz="1600" b="1" smtClean="0">
                <a:solidFill>
                  <a:schemeClr val="bg1"/>
                </a:solidFill>
              </a:rPr>
              <a:pPr/>
              <a:t>12</a:t>
            </a:fld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29" y="3284984"/>
            <a:ext cx="4708214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9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 Rectángulo"/>
          <p:cNvSpPr/>
          <p:nvPr/>
        </p:nvSpPr>
        <p:spPr>
          <a:xfrm>
            <a:off x="467544" y="98072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8ED"/>
                </a:solidFill>
              </a:rPr>
              <a:t>Example: ammonium concentration reduction in the aquifer</a:t>
            </a:r>
            <a:endParaRPr lang="en-US" sz="2000" b="1" dirty="0">
              <a:solidFill>
                <a:srgbClr val="00B8ED"/>
              </a:solidFill>
            </a:endParaRPr>
          </a:p>
        </p:txBody>
      </p:sp>
      <p:sp>
        <p:nvSpPr>
          <p:cNvPr id="4" name="2 CuadroTexto"/>
          <p:cNvSpPr txBox="1"/>
          <p:nvPr/>
        </p:nvSpPr>
        <p:spPr>
          <a:xfrm>
            <a:off x="3851920" y="53732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6">
                    <a:lumMod val="50000"/>
                  </a:schemeClr>
                </a:solidFill>
              </a:rPr>
              <a:t>Injecció aigua FS &lt; 0,15 mg/L</a:t>
            </a:r>
            <a:endParaRPr lang="ca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2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490177"/>
              </p:ext>
            </p:extLst>
          </p:nvPr>
        </p:nvGraphicFramePr>
        <p:xfrm>
          <a:off x="571472" y="1380838"/>
          <a:ext cx="7816952" cy="449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8 CuadroTexto"/>
          <p:cNvSpPr txBox="1"/>
          <p:nvPr/>
        </p:nvSpPr>
        <p:spPr>
          <a:xfrm>
            <a:off x="571472" y="324129"/>
            <a:ext cx="7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WP35: RESULTS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7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D8A1E488-ED89-41AE-B823-F1E75F15B4A3}" type="slidenum">
              <a:rPr lang="es-ES" sz="1600" b="1" smtClean="0">
                <a:solidFill>
                  <a:schemeClr val="bg1"/>
                </a:solidFill>
              </a:rPr>
              <a:pPr/>
              <a:t>14</a:t>
            </a:fld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98072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b="1" dirty="0" smtClean="0">
                <a:solidFill>
                  <a:srgbClr val="00B8ED"/>
                </a:solidFill>
              </a:rPr>
              <a:t>Most </a:t>
            </a:r>
            <a:r>
              <a:rPr lang="ca-ES" sz="2000" b="1" dirty="0" err="1" smtClean="0">
                <a:solidFill>
                  <a:srgbClr val="00B8ED"/>
                </a:solidFill>
              </a:rPr>
              <a:t>chemical</a:t>
            </a:r>
            <a:r>
              <a:rPr lang="ca-ES" sz="2000" b="1" dirty="0" smtClean="0">
                <a:solidFill>
                  <a:srgbClr val="00B8ED"/>
                </a:solidFill>
              </a:rPr>
              <a:t> </a:t>
            </a:r>
            <a:r>
              <a:rPr lang="ca-ES" sz="2000" b="1" dirty="0" err="1" smtClean="0">
                <a:solidFill>
                  <a:srgbClr val="00B8ED"/>
                </a:solidFill>
              </a:rPr>
              <a:t>species</a:t>
            </a:r>
            <a:r>
              <a:rPr lang="ca-ES" sz="2000" b="1" dirty="0" smtClean="0">
                <a:solidFill>
                  <a:srgbClr val="00B8ED"/>
                </a:solidFill>
              </a:rPr>
              <a:t> </a:t>
            </a:r>
            <a:r>
              <a:rPr lang="ca-ES" sz="2000" b="1" dirty="0" err="1" smtClean="0">
                <a:solidFill>
                  <a:srgbClr val="00B8ED"/>
                </a:solidFill>
              </a:rPr>
              <a:t>without</a:t>
            </a:r>
            <a:r>
              <a:rPr lang="ca-ES" sz="2000" b="1" dirty="0" smtClean="0">
                <a:solidFill>
                  <a:srgbClr val="00B8ED"/>
                </a:solidFill>
              </a:rPr>
              <a:t> </a:t>
            </a:r>
            <a:r>
              <a:rPr lang="ca-ES" sz="2000" b="1" dirty="0" err="1" smtClean="0">
                <a:solidFill>
                  <a:srgbClr val="00B8ED"/>
                </a:solidFill>
              </a:rPr>
              <a:t>relevant</a:t>
            </a:r>
            <a:r>
              <a:rPr lang="ca-ES" sz="2000" b="1" dirty="0" smtClean="0">
                <a:solidFill>
                  <a:srgbClr val="00B8ED"/>
                </a:solidFill>
              </a:rPr>
              <a:t> </a:t>
            </a:r>
            <a:r>
              <a:rPr lang="ca-ES" sz="2000" b="1" dirty="0" err="1" smtClean="0">
                <a:solidFill>
                  <a:srgbClr val="00B8ED"/>
                </a:solidFill>
              </a:rPr>
              <a:t>changes</a:t>
            </a:r>
            <a:endParaRPr lang="ca-ES" sz="2000" b="1" dirty="0">
              <a:solidFill>
                <a:srgbClr val="00B8ED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" y="1549060"/>
            <a:ext cx="4248150" cy="24384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38" y="1549060"/>
            <a:ext cx="4267522" cy="243839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6" y="4132683"/>
            <a:ext cx="4248150" cy="264671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38" y="4132682"/>
            <a:ext cx="4267522" cy="264671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18 CuadroTexto"/>
          <p:cNvSpPr txBox="1"/>
          <p:nvPr/>
        </p:nvSpPr>
        <p:spPr>
          <a:xfrm>
            <a:off x="571472" y="324129"/>
            <a:ext cx="7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WP35: RESULTS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61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179512" y="4372700"/>
            <a:ext cx="8793797" cy="18646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D8A1E488-ED89-41AE-B823-F1E75F15B4A3}" type="slidenum">
              <a:rPr lang="es-ES" sz="1600" b="1" smtClean="0">
                <a:solidFill>
                  <a:schemeClr val="bg1"/>
                </a:solidFill>
              </a:rPr>
              <a:pPr/>
              <a:t>15</a:t>
            </a:fld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908720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8ED"/>
                </a:solidFill>
              </a:rPr>
              <a:t>SF water chemical species (undesired): chlorite &amp; chlorate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59942" y="3861048"/>
            <a:ext cx="4498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6">
                    <a:lumMod val="50000"/>
                  </a:schemeClr>
                </a:solidFill>
              </a:rPr>
              <a:t>Sand Filtered water: </a:t>
            </a:r>
            <a:r>
              <a:rPr lang="ca-ES" b="1" dirty="0" err="1" smtClean="0">
                <a:solidFill>
                  <a:schemeClr val="accent6">
                    <a:lumMod val="50000"/>
                  </a:schemeClr>
                </a:solidFill>
              </a:rPr>
              <a:t>Initial</a:t>
            </a:r>
            <a:r>
              <a:rPr lang="ca-ES" b="1" dirty="0" smtClean="0">
                <a:solidFill>
                  <a:schemeClr val="accent6">
                    <a:lumMod val="50000"/>
                  </a:schemeClr>
                </a:solidFill>
              </a:rPr>
              <a:t> value770 µg/L</a:t>
            </a:r>
            <a:endParaRPr lang="ca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675496" y="3861048"/>
            <a:ext cx="4297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chemeClr val="accent6">
                    <a:lumMod val="50000"/>
                  </a:schemeClr>
                </a:solidFill>
              </a:rPr>
              <a:t>Sand Filtered water: </a:t>
            </a:r>
            <a:r>
              <a:rPr lang="ca-ES" b="1" dirty="0" err="1" smtClean="0">
                <a:solidFill>
                  <a:schemeClr val="accent6">
                    <a:lumMod val="50000"/>
                  </a:schemeClr>
                </a:solidFill>
              </a:rPr>
              <a:t>Initial</a:t>
            </a:r>
            <a:r>
              <a:rPr lang="ca-E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a-ES" b="1" dirty="0" err="1" smtClean="0">
                <a:solidFill>
                  <a:schemeClr val="accent6">
                    <a:lumMod val="50000"/>
                  </a:schemeClr>
                </a:solidFill>
              </a:rPr>
              <a:t>value</a:t>
            </a:r>
            <a:r>
              <a:rPr lang="ca-ES" b="1" dirty="0" smtClean="0">
                <a:solidFill>
                  <a:schemeClr val="accent6">
                    <a:lumMod val="50000"/>
                  </a:schemeClr>
                </a:solidFill>
              </a:rPr>
              <a:t> 340 µg/L</a:t>
            </a:r>
            <a:endParaRPr lang="ca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91" y="4372700"/>
            <a:ext cx="3992230" cy="179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43991" y="501317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a-E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Formation</a:t>
            </a: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ca-E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chlorite</a:t>
            </a: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ca-E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chlorate</a:t>
            </a: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ca-E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first</a:t>
            </a: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a-E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stage</a:t>
            </a: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ca-E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drinking</a:t>
            </a: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water </a:t>
            </a:r>
            <a:r>
              <a:rPr lang="ca-E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treatment</a:t>
            </a:r>
            <a:r>
              <a:rPr lang="ca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(dioxichlorination)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7" y="1337430"/>
            <a:ext cx="4143375" cy="2520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94" y="1319143"/>
            <a:ext cx="4343400" cy="2520279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18 CuadroTexto"/>
          <p:cNvSpPr txBox="1"/>
          <p:nvPr/>
        </p:nvSpPr>
        <p:spPr>
          <a:xfrm>
            <a:off x="571472" y="324129"/>
            <a:ext cx="7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WP35: RESULTS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743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8 CuadroTexto"/>
          <p:cNvSpPr txBox="1"/>
          <p:nvPr/>
        </p:nvSpPr>
        <p:spPr>
          <a:xfrm>
            <a:off x="571472" y="324129"/>
            <a:ext cx="7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WP35: NEXT STEPS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" name="1 Rectángulo"/>
          <p:cNvSpPr/>
          <p:nvPr/>
        </p:nvSpPr>
        <p:spPr>
          <a:xfrm>
            <a:off x="107504" y="928117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Specific experiment to verify the elimination of chlorite &amp; chlorate (done)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Internal report (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catalan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to explain in detail the selection of priority and emerging pollutants, results in DESSIN project and overview in Llobregat area.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Planning of injection / cleaning / recovery already scheduled (February – July)</a:t>
            </a:r>
          </a:p>
        </p:txBody>
      </p:sp>
      <p:sp>
        <p:nvSpPr>
          <p:cNvPr id="6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D8A1E488-ED89-41AE-B823-F1E75F15B4A3}" type="slidenum">
              <a:rPr lang="es-ES" sz="1600" b="1" smtClean="0">
                <a:solidFill>
                  <a:schemeClr val="bg1"/>
                </a:solidFill>
              </a:rPr>
              <a:pPr/>
              <a:t>16</a:t>
            </a:fld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7" name="18 CuadroTexto"/>
          <p:cNvSpPr txBox="1"/>
          <p:nvPr/>
        </p:nvSpPr>
        <p:spPr>
          <a:xfrm>
            <a:off x="467544" y="2824766"/>
            <a:ext cx="7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8ED"/>
                </a:solidFill>
                <a:latin typeface="+mj-lt"/>
              </a:rPr>
              <a:t>Other important issues in Llobregat demo site</a:t>
            </a:r>
            <a:endParaRPr lang="en-US" sz="2400" b="1" dirty="0">
              <a:solidFill>
                <a:srgbClr val="00B8ED"/>
              </a:solidFill>
              <a:latin typeface="+mj-lt"/>
            </a:endParaRPr>
          </a:p>
        </p:txBody>
      </p:sp>
      <p:sp>
        <p:nvSpPr>
          <p:cNvPr id="8" name="1 Rectángulo"/>
          <p:cNvSpPr/>
          <p:nvPr/>
        </p:nvSpPr>
        <p:spPr>
          <a:xfrm>
            <a:off x="9454" y="3428754"/>
            <a:ext cx="91345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Plenary meeting in Barcelona: end of January 2017 </a:t>
            </a:r>
          </a:p>
          <a:p>
            <a:pPr lvl="0"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(project meeting &amp; workshop ASR – ESS)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Interaction with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Westland (hydrogeologists)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ESS assessment of infiltration ponds (Mature Case)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 almost finished! (Jaume)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ESS assessment of ASR in Llobregat  A21 (hydraulic barrier example)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Support to ESS assessment in Westland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7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7 CuadroTexto"/>
          <p:cNvSpPr txBox="1"/>
          <p:nvPr/>
        </p:nvSpPr>
        <p:spPr>
          <a:xfrm>
            <a:off x="1115616" y="764704"/>
            <a:ext cx="68088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THANKS FOR YOUR ATTENTION</a:t>
            </a:r>
          </a:p>
          <a:p>
            <a:pPr lvl="1" algn="ctr"/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 Questions? Comments?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INDEX OF CONTENTS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5488" y="1052736"/>
            <a:ext cx="80329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F0"/>
                </a:solidFill>
              </a:rPr>
              <a:t>Main goals of Llobregat case study</a:t>
            </a:r>
          </a:p>
          <a:p>
            <a:endParaRPr lang="en-US" sz="2000" b="1" dirty="0" smtClean="0">
              <a:solidFill>
                <a:srgbClr val="00B0F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F0"/>
                </a:solidFill>
              </a:rPr>
              <a:t>Scheme of inter-relations WA2-WA3 Llobregat demo site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b="1" dirty="0" smtClean="0">
              <a:solidFill>
                <a:srgbClr val="00B0F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F0"/>
                </a:solidFill>
              </a:rPr>
              <a:t>Experimental phase (WP22) Status and outcomes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b="1" dirty="0" smtClean="0">
              <a:solidFill>
                <a:srgbClr val="00B0F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F0"/>
                </a:solidFill>
              </a:rPr>
              <a:t>Demonstration phase (WP35)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000" b="1" dirty="0" smtClean="0">
              <a:solidFill>
                <a:srgbClr val="00B0F0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Field work and sampling campaigns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Results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Next steps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F0"/>
                </a:solidFill>
              </a:rPr>
              <a:t>Other important issues in Llobregat demo site</a:t>
            </a:r>
            <a:endParaRPr lang="en-US" sz="2000" b="1" dirty="0">
              <a:solidFill>
                <a:srgbClr val="00B0F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endParaRPr lang="en-US" sz="2000" b="1" dirty="0" smtClean="0">
              <a:solidFill>
                <a:srgbClr val="00B0F0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00B0F0"/>
                </a:solidFill>
              </a:rPr>
              <a:t>Questions / open discussion</a:t>
            </a:r>
            <a:endParaRPr lang="en-US" sz="2000" b="1" dirty="0">
              <a:solidFill>
                <a:srgbClr val="00B0F0"/>
              </a:solidFill>
            </a:endParaRPr>
          </a:p>
          <a:p>
            <a:pPr marL="457200" lvl="3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lvl="3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2" indent="-342900">
              <a:buFont typeface="Wingdings" pitchFamily="2" charset="2"/>
              <a:buChar char="§"/>
            </a:pP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D8A1E488-ED89-41AE-B823-F1E75F15B4A3}" type="slidenum">
              <a:rPr lang="es-ES" sz="1600" b="1" smtClean="0">
                <a:solidFill>
                  <a:schemeClr val="bg1"/>
                </a:solidFill>
              </a:rPr>
              <a:pPr/>
              <a:t>2</a:t>
            </a:fld>
            <a:endParaRPr lang="es-E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0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571472" y="324129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MAIN GOALS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985452"/>
            <a:ext cx="612068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000" b="1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dirty="0"/>
              <a:t>Flexibilisation of ASR scheme in Llobregat area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67544" y="1450519"/>
            <a:ext cx="6376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Existing ASR system (70s)  not operated due to high costs.</a:t>
            </a:r>
          </a:p>
          <a:p>
            <a:pPr marL="171450" indent="-171450">
              <a:buFontTx/>
              <a:buChar char="-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Demonstrate the feasibility of using pre-potable water (sand filtered)</a:t>
            </a:r>
          </a:p>
          <a:p>
            <a:pPr marL="171450" indent="-171450">
              <a:buFontTx/>
              <a:buChar char="-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Demo phase: 10 L/s to 50 L/s and along 1 year of operation</a:t>
            </a:r>
          </a:p>
          <a:p>
            <a:pPr marL="171450" indent="-171450">
              <a:buFontTx/>
              <a:buChar char="-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Assessment of:</a:t>
            </a:r>
          </a:p>
          <a:p>
            <a:pPr marL="628650" lvl="1" indent="-171450">
              <a:buFontTx/>
              <a:buChar char="-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Hydrogeochemical impact</a:t>
            </a:r>
          </a:p>
          <a:p>
            <a:pPr marL="628650" lvl="1" indent="-171450">
              <a:buFontTx/>
              <a:buChar char="-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Pathogens removal</a:t>
            </a:r>
          </a:p>
          <a:p>
            <a:pPr marL="628650" lvl="1" indent="-171450">
              <a:buFontTx/>
              <a:buChar char="-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Fate of priority and emerging pollutants </a:t>
            </a:r>
          </a:p>
          <a:p>
            <a:pPr marL="628650" lvl="1" indent="-171450">
              <a:buFontTx/>
              <a:buChar char="-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Bioclogging (cleaning cycles)</a:t>
            </a:r>
          </a:p>
          <a:p>
            <a:pPr marL="628650" lvl="1" indent="-171450">
              <a:buFontTx/>
              <a:buChar char="-"/>
            </a:pPr>
            <a:r>
              <a:rPr 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Full scale implementation and ESS related</a:t>
            </a:r>
          </a:p>
          <a:p>
            <a:pPr marL="171450" indent="-171450">
              <a:buFontTx/>
              <a:buChar char="-"/>
            </a:pPr>
            <a:endParaRPr lang="en-US" sz="1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D8A1E488-ED89-41AE-B823-F1E75F15B4A3}" type="slidenum">
              <a:rPr lang="es-ES" sz="1600" b="1" smtClean="0">
                <a:solidFill>
                  <a:schemeClr val="bg1"/>
                </a:solidFill>
              </a:rPr>
              <a:pPr/>
              <a:t>3</a:t>
            </a:fld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T:\Projectes CETaqua\01 Projects\DESSIN\01 Technical Execution\WA3\10 PERFIL GEOLOGICO LOCAL - información disponible\Perfiles geologicos y comentarios\Figure 2_Geological profile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26530"/>
            <a:ext cx="6192688" cy="245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:\Projectes CETaqua\01 Projects\DESSIN\05 Communication\05 Pictures\2014.05.14_Jornada uso conjunto Can Serra\Selección\Barcelona_Workshop May 2014 (3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20" y="908720"/>
            <a:ext cx="2206916" cy="1477511"/>
          </a:xfrm>
          <a:prstGeom prst="rect">
            <a:avLst/>
          </a:prstGeom>
          <a:noFill/>
          <a:ln w="38100">
            <a:solidFill>
              <a:srgbClr val="8FB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aiguesdebarcelona.cat/documents/10540/21743/aul3.png/20921de9-7253-4951-a9e8-7cf843fdfdfe?t=1358961294431?t=1358961294431&amp;imageThumbnail=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/>
          <a:stretch/>
        </p:blipFill>
        <p:spPr bwMode="auto">
          <a:xfrm>
            <a:off x="6756420" y="4880915"/>
            <a:ext cx="2206916" cy="1293577"/>
          </a:xfrm>
          <a:prstGeom prst="rect">
            <a:avLst/>
          </a:prstGeom>
          <a:noFill/>
          <a:ln w="38100">
            <a:solidFill>
              <a:srgbClr val="8FB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www.deisa.es/wp-content/uploads/2013/08/IDAM_Sant_Joan_Despi-Deis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20" y="3789128"/>
            <a:ext cx="2206916" cy="1089220"/>
          </a:xfrm>
          <a:prstGeom prst="rect">
            <a:avLst/>
          </a:prstGeom>
          <a:noFill/>
          <a:ln w="38100">
            <a:solidFill>
              <a:srgbClr val="8FB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www.santboi.cat:8080/NPremsaW.nsf/C12570A40043BB01C1257B9B003641BA/$FILE/Infografia%20gual%20riu%20Llobregat.jpg?OpenEleme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20" y="2396103"/>
            <a:ext cx="2206916" cy="1399203"/>
          </a:xfrm>
          <a:prstGeom prst="rect">
            <a:avLst/>
          </a:prstGeom>
          <a:noFill/>
          <a:ln w="38100">
            <a:solidFill>
              <a:srgbClr val="8FB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7236296" y="128918"/>
            <a:ext cx="1826343" cy="731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1 CuadroTexto"/>
          <p:cNvSpPr txBox="1"/>
          <p:nvPr/>
        </p:nvSpPr>
        <p:spPr>
          <a:xfrm>
            <a:off x="571472" y="15007"/>
            <a:ext cx="5072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SCHEME OF TASKS</a:t>
            </a:r>
            <a:endParaRPr lang="es-E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 bwMode="auto">
          <a:xfrm>
            <a:off x="3721100" y="1269826"/>
            <a:ext cx="4176713" cy="622300"/>
          </a:xfrm>
          <a:prstGeom prst="rect">
            <a:avLst/>
          </a:prstGeom>
          <a:solidFill>
            <a:srgbClr val="D1EC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200" dirty="0"/>
              <a:t>T35.2_Conditioning of existing network of observation wells and implementation of additional piping and selected pre-treatment (M18-M26) </a:t>
            </a:r>
            <a:r>
              <a:rPr lang="en-US" sz="1200" b="1" dirty="0">
                <a:solidFill>
                  <a:srgbClr val="007CA8"/>
                </a:solidFill>
              </a:rPr>
              <a:t>(CETaqua)</a:t>
            </a:r>
          </a:p>
          <a:p>
            <a:pPr>
              <a:spcBef>
                <a:spcPct val="20000"/>
              </a:spcBef>
            </a:pPr>
            <a:endParaRPr lang="en-US" sz="12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3721100" y="2420763"/>
            <a:ext cx="4176713" cy="693738"/>
          </a:xfrm>
          <a:prstGeom prst="rect">
            <a:avLst/>
          </a:prstGeom>
          <a:solidFill>
            <a:srgbClr val="D1EC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T35.3_Evaluation of the impact of the injection wit pre-potable water by GW and recharge water monitoring (M26-M40) </a:t>
            </a:r>
            <a:r>
              <a:rPr lang="en-US" sz="1200" b="1" dirty="0">
                <a:solidFill>
                  <a:srgbClr val="007CA8"/>
                </a:solidFill>
                <a:latin typeface="Arial" pitchFamily="34" charset="0"/>
                <a:cs typeface="Arial" pitchFamily="34" charset="0"/>
              </a:rPr>
              <a:t>(CETaqua)</a:t>
            </a:r>
          </a:p>
          <a:p>
            <a:pPr marL="0" indent="0">
              <a:buFontTx/>
              <a:buNone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ca-E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3721100" y="3212926"/>
            <a:ext cx="4176713" cy="674687"/>
          </a:xfrm>
          <a:prstGeom prst="rect">
            <a:avLst/>
          </a:prstGeom>
          <a:solidFill>
            <a:srgbClr val="D1EC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200"/>
              <a:t>T35.4_Advanced hydrogeochemical modeling: application to the case study and calibration with real data (M20 – M44) </a:t>
            </a:r>
            <a:r>
              <a:rPr lang="en-US" sz="1200" b="1">
                <a:solidFill>
                  <a:srgbClr val="007CA8"/>
                </a:solidFill>
              </a:rPr>
              <a:t>(CETaqua)</a:t>
            </a:r>
          </a:p>
          <a:p>
            <a:pPr>
              <a:spcBef>
                <a:spcPct val="20000"/>
              </a:spcBef>
            </a:pPr>
            <a:endParaRPr lang="en-US" sz="120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3721100" y="504651"/>
            <a:ext cx="4151313" cy="665162"/>
          </a:xfrm>
          <a:prstGeom prst="rect">
            <a:avLst/>
          </a:prstGeom>
          <a:solidFill>
            <a:srgbClr val="D1EC8C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T35.1. Selection and design of additional pre-treatments to comply wit WFD and specific Europeans operators’ requests (M10 – M20) </a:t>
            </a:r>
            <a:r>
              <a:rPr lang="en-US" sz="1200" b="1" dirty="0" smtClean="0">
                <a:solidFill>
                  <a:srgbClr val="007CA8"/>
                </a:solidFill>
                <a:latin typeface="Arial" pitchFamily="34" charset="0"/>
                <a:cs typeface="Arial" pitchFamily="34" charset="0"/>
              </a:rPr>
              <a:t>(CETaqua)</a:t>
            </a:r>
          </a:p>
          <a:p>
            <a:pPr marL="0" indent="0">
              <a:buFontTx/>
              <a:buNone/>
              <a:defRPr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684213" y="701501"/>
            <a:ext cx="2447925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Chemical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characterization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(T22.3.1) &amp; Identified potential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impacts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(T22.3.3) </a:t>
            </a:r>
            <a:r>
              <a:rPr lang="en-US" sz="1200" b="1" dirty="0" smtClean="0">
                <a:solidFill>
                  <a:srgbClr val="007CA8"/>
                </a:solidFill>
                <a:latin typeface="Arial" pitchFamily="34" charset="0"/>
                <a:cs typeface="Arial" pitchFamily="34" charset="0"/>
              </a:rPr>
              <a:t>(CETaqua)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3721100" y="4436888"/>
            <a:ext cx="4176713" cy="508000"/>
          </a:xfrm>
          <a:prstGeom prst="rect">
            <a:avLst/>
          </a:prstGeom>
          <a:solidFill>
            <a:srgbClr val="D1EC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200" dirty="0"/>
              <a:t>T35.5_Valuation of the changes en ESS resulting from a full-scale injection  (M36-M48) </a:t>
            </a:r>
            <a:r>
              <a:rPr lang="en-US" sz="1200" b="1" dirty="0">
                <a:solidFill>
                  <a:srgbClr val="007CA8"/>
                </a:solidFill>
              </a:rPr>
              <a:t>(</a:t>
            </a:r>
            <a:r>
              <a:rPr lang="en-US" sz="1200" b="1" u="sng" dirty="0">
                <a:solidFill>
                  <a:srgbClr val="007CA8"/>
                </a:solidFill>
              </a:rPr>
              <a:t>CETaqua</a:t>
            </a:r>
            <a:r>
              <a:rPr lang="en-US" sz="1200" b="1" dirty="0">
                <a:solidFill>
                  <a:srgbClr val="007CA8"/>
                </a:solidFill>
              </a:rPr>
              <a:t> /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A21)</a:t>
            </a:r>
          </a:p>
          <a:p>
            <a:pPr>
              <a:spcBef>
                <a:spcPct val="20000"/>
              </a:spcBef>
            </a:pPr>
            <a:endParaRPr lang="en-US" sz="1200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3721100" y="5087763"/>
            <a:ext cx="4176713" cy="720725"/>
          </a:xfrm>
          <a:prstGeom prst="rect">
            <a:avLst/>
          </a:prstGeom>
          <a:solidFill>
            <a:srgbClr val="D1EC8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1200" dirty="0"/>
              <a:t>T35.6_Developement of a methodological approach of economic analysis and payment regulation of the related ESS(M36-M48)</a:t>
            </a:r>
            <a:r>
              <a:rPr lang="en-US" sz="1200" b="1" dirty="0">
                <a:solidFill>
                  <a:srgbClr val="FF3300"/>
                </a:solidFill>
              </a:rPr>
              <a:t>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(A21)</a:t>
            </a:r>
            <a:endParaRPr lang="en-US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669925" y="3239913"/>
            <a:ext cx="2447925" cy="981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egional model of flow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at local scale to evaluate the expected impacts of flexible deep injection systems (water availability) (T22.3.2) </a:t>
            </a:r>
            <a:r>
              <a:rPr lang="en-US" sz="1200" b="1" dirty="0">
                <a:solidFill>
                  <a:srgbClr val="007CA8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u="sng" dirty="0" smtClean="0">
                <a:solidFill>
                  <a:srgbClr val="007CA8"/>
                </a:solidFill>
                <a:latin typeface="Arial" pitchFamily="34" charset="0"/>
                <a:cs typeface="Arial" pitchFamily="34" charset="0"/>
              </a:rPr>
              <a:t>CETaqua</a:t>
            </a:r>
            <a:r>
              <a:rPr lang="en-US" sz="1200" b="1" dirty="0" smtClean="0">
                <a:solidFill>
                  <a:srgbClr val="007CA8"/>
                </a:solidFill>
                <a:latin typeface="Arial" pitchFamily="34" charset="0"/>
                <a:cs typeface="Arial" pitchFamily="34" charset="0"/>
              </a:rPr>
              <a:t> /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A21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FontTx/>
              <a:buNone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69925" y="4773438"/>
            <a:ext cx="2447925" cy="1176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200" b="1" dirty="0">
                <a:latin typeface="Arial" pitchFamily="34" charset="0"/>
                <a:cs typeface="Arial" pitchFamily="34" charset="0"/>
              </a:rPr>
              <a:t>Software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developed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: interface to couple GW with surface water processes establishing connections between ASR and aquatic ecosystems in strategic reservoirs (T22.3.4)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(A21)</a:t>
            </a:r>
            <a:endParaRPr lang="en-US" sz="1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1476375" y="4276551"/>
            <a:ext cx="792163" cy="49688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200" b="1">
              <a:solidFill>
                <a:schemeClr val="tx1"/>
              </a:solidFill>
            </a:endParaRPr>
          </a:p>
        </p:txBody>
      </p:sp>
      <p:sp>
        <p:nvSpPr>
          <p:cNvPr id="13" name="12 Flecha abajo"/>
          <p:cNvSpPr/>
          <p:nvPr/>
        </p:nvSpPr>
        <p:spPr>
          <a:xfrm rot="16200000">
            <a:off x="3194844" y="530845"/>
            <a:ext cx="395287" cy="52070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200" b="1">
              <a:solidFill>
                <a:schemeClr val="tx1"/>
              </a:solidFill>
            </a:endParaRPr>
          </a:p>
        </p:txBody>
      </p:sp>
      <p:sp>
        <p:nvSpPr>
          <p:cNvPr id="14" name="13 Flecha abajo"/>
          <p:cNvSpPr/>
          <p:nvPr/>
        </p:nvSpPr>
        <p:spPr>
          <a:xfrm rot="17691560">
            <a:off x="3167856" y="1099170"/>
            <a:ext cx="396875" cy="598488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200" b="1">
              <a:solidFill>
                <a:schemeClr val="tx1"/>
              </a:solidFill>
            </a:endParaRPr>
          </a:p>
        </p:txBody>
      </p:sp>
      <p:sp>
        <p:nvSpPr>
          <p:cNvPr id="15" name="18 Flecha abajo"/>
          <p:cNvSpPr>
            <a:spLocks noChangeArrowheads="1"/>
          </p:cNvSpPr>
          <p:nvPr/>
        </p:nvSpPr>
        <p:spPr bwMode="auto">
          <a:xfrm>
            <a:off x="5505450" y="1988964"/>
            <a:ext cx="608013" cy="431799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1EC8C"/>
          </a:solidFill>
          <a:ln w="34925">
            <a:solidFill>
              <a:srgbClr val="92D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ca-ES" sz="1200"/>
          </a:p>
        </p:txBody>
      </p:sp>
      <p:sp>
        <p:nvSpPr>
          <p:cNvPr id="16" name="15 Flecha abajo"/>
          <p:cNvSpPr/>
          <p:nvPr/>
        </p:nvSpPr>
        <p:spPr>
          <a:xfrm rot="19325730">
            <a:off x="3049588" y="4082876"/>
            <a:ext cx="396875" cy="1301750"/>
          </a:xfrm>
          <a:prstGeom prst="downArrow">
            <a:avLst>
              <a:gd name="adj1" fmla="val 59384"/>
              <a:gd name="adj2" fmla="val 50000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200" b="1">
              <a:solidFill>
                <a:schemeClr val="tx1"/>
              </a:solidFill>
            </a:endParaRPr>
          </a:p>
        </p:txBody>
      </p:sp>
      <p:sp>
        <p:nvSpPr>
          <p:cNvPr id="17" name="16 Flecha abajo"/>
          <p:cNvSpPr/>
          <p:nvPr/>
        </p:nvSpPr>
        <p:spPr>
          <a:xfrm rot="16200000">
            <a:off x="3205956" y="5237782"/>
            <a:ext cx="395288" cy="66675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200" b="1">
              <a:solidFill>
                <a:schemeClr val="tx1"/>
              </a:solidFill>
            </a:endParaRPr>
          </a:p>
        </p:txBody>
      </p:sp>
      <p:sp>
        <p:nvSpPr>
          <p:cNvPr id="18" name="17 Flecha doblada"/>
          <p:cNvSpPr/>
          <p:nvPr/>
        </p:nvSpPr>
        <p:spPr>
          <a:xfrm rot="16200000">
            <a:off x="1817688" y="733251"/>
            <a:ext cx="1214437" cy="2592387"/>
          </a:xfrm>
          <a:prstGeom prst="bentArrow">
            <a:avLst>
              <a:gd name="adj1" fmla="val 15561"/>
              <a:gd name="adj2" fmla="val 10384"/>
              <a:gd name="adj3" fmla="val 13266"/>
              <a:gd name="adj4" fmla="val 31265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200" b="1">
              <a:solidFill>
                <a:schemeClr val="tx1"/>
              </a:solidFill>
            </a:endParaRPr>
          </a:p>
        </p:txBody>
      </p:sp>
      <p:sp>
        <p:nvSpPr>
          <p:cNvPr id="19" name="2 Marcador de contenido"/>
          <p:cNvSpPr txBox="1">
            <a:spLocks/>
          </p:cNvSpPr>
          <p:nvPr/>
        </p:nvSpPr>
        <p:spPr bwMode="auto">
          <a:xfrm rot="2905769">
            <a:off x="2809082" y="4691682"/>
            <a:ext cx="9699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100" b="1"/>
              <a:t>TOOL</a:t>
            </a:r>
          </a:p>
        </p:txBody>
      </p:sp>
      <p:sp>
        <p:nvSpPr>
          <p:cNvPr id="20" name="2 Marcador de contenido"/>
          <p:cNvSpPr txBox="1">
            <a:spLocks/>
          </p:cNvSpPr>
          <p:nvPr/>
        </p:nvSpPr>
        <p:spPr bwMode="auto">
          <a:xfrm>
            <a:off x="2944813" y="5462413"/>
            <a:ext cx="96996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100" b="1"/>
              <a:t>TOOL</a:t>
            </a:r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 bwMode="auto">
          <a:xfrm rot="5400000">
            <a:off x="5925344" y="2985120"/>
            <a:ext cx="5303837" cy="342900"/>
          </a:xfrm>
          <a:prstGeom prst="rect">
            <a:avLst/>
          </a:prstGeom>
          <a:solidFill>
            <a:srgbClr val="D1EC8C"/>
          </a:solidFill>
          <a:ln w="34925">
            <a:solidFill>
              <a:srgbClr val="92D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200" b="1"/>
              <a:t>DEMO PHASE EVOLUTION</a:t>
            </a:r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 bwMode="auto">
          <a:xfrm rot="5400000">
            <a:off x="7369175" y="1072976"/>
            <a:ext cx="1489075" cy="342900"/>
          </a:xfrm>
          <a:prstGeom prst="rect">
            <a:avLst/>
          </a:prstGeom>
          <a:solidFill>
            <a:srgbClr val="D1EC8C"/>
          </a:solidFill>
          <a:ln w="34925">
            <a:solidFill>
              <a:srgbClr val="92D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200" b="1"/>
              <a:t>PRE - INECTION</a:t>
            </a: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 bwMode="auto">
          <a:xfrm rot="5400000">
            <a:off x="7204075" y="2798589"/>
            <a:ext cx="1819275" cy="342900"/>
          </a:xfrm>
          <a:prstGeom prst="rect">
            <a:avLst/>
          </a:prstGeom>
          <a:solidFill>
            <a:srgbClr val="D1EC8C"/>
          </a:solidFill>
          <a:ln w="34925">
            <a:solidFill>
              <a:srgbClr val="92D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200" b="1"/>
              <a:t>INJECTION</a:t>
            </a:r>
          </a:p>
        </p:txBody>
      </p:sp>
      <p:sp>
        <p:nvSpPr>
          <p:cNvPr id="24" name="2 Marcador de contenido"/>
          <p:cNvSpPr txBox="1">
            <a:spLocks/>
          </p:cNvSpPr>
          <p:nvPr/>
        </p:nvSpPr>
        <p:spPr bwMode="auto">
          <a:xfrm rot="5400000">
            <a:off x="7176294" y="4699620"/>
            <a:ext cx="1874837" cy="342900"/>
          </a:xfrm>
          <a:prstGeom prst="rect">
            <a:avLst/>
          </a:prstGeom>
          <a:solidFill>
            <a:srgbClr val="D1EC8C"/>
          </a:solidFill>
          <a:ln w="34925">
            <a:solidFill>
              <a:srgbClr val="92D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200" b="1"/>
              <a:t>POST - INJECTION</a:t>
            </a:r>
          </a:p>
        </p:txBody>
      </p:sp>
      <p:sp>
        <p:nvSpPr>
          <p:cNvPr id="25" name="31 Flecha abajo"/>
          <p:cNvSpPr>
            <a:spLocks noChangeArrowheads="1"/>
          </p:cNvSpPr>
          <p:nvPr/>
        </p:nvSpPr>
        <p:spPr bwMode="auto">
          <a:xfrm>
            <a:off x="5505450" y="3879676"/>
            <a:ext cx="608013" cy="52863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1EC8C"/>
          </a:solidFill>
          <a:ln w="34925">
            <a:solidFill>
              <a:srgbClr val="92D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ca-ES" sz="1200"/>
          </a:p>
        </p:txBody>
      </p:sp>
      <p:sp>
        <p:nvSpPr>
          <p:cNvPr id="26" name="25 Flecha izquierda y derecha"/>
          <p:cNvSpPr/>
          <p:nvPr/>
        </p:nvSpPr>
        <p:spPr>
          <a:xfrm rot="16200000">
            <a:off x="4555555" y="5667200"/>
            <a:ext cx="546100" cy="657225"/>
          </a:xfrm>
          <a:prstGeom prst="leftRightArrow">
            <a:avLst>
              <a:gd name="adj1" fmla="val 44204"/>
              <a:gd name="adj2" fmla="val 22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200" b="1">
              <a:solidFill>
                <a:schemeClr val="tx1"/>
              </a:solidFill>
            </a:endParaRPr>
          </a:p>
        </p:txBody>
      </p:sp>
      <p:sp>
        <p:nvSpPr>
          <p:cNvPr id="27" name="26 Flecha izquierda y derecha"/>
          <p:cNvSpPr/>
          <p:nvPr/>
        </p:nvSpPr>
        <p:spPr>
          <a:xfrm rot="16200000">
            <a:off x="6283326" y="5678313"/>
            <a:ext cx="546100" cy="657225"/>
          </a:xfrm>
          <a:prstGeom prst="leftRightArrow">
            <a:avLst>
              <a:gd name="adj1" fmla="val 44204"/>
              <a:gd name="adj2" fmla="val 22129"/>
            </a:avLst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sz="1200" b="1">
              <a:solidFill>
                <a:schemeClr val="tx1"/>
              </a:solidFill>
            </a:endParaRPr>
          </a:p>
        </p:txBody>
      </p:sp>
      <p:sp>
        <p:nvSpPr>
          <p:cNvPr id="28" name="2 Marcador de contenido"/>
          <p:cNvSpPr txBox="1">
            <a:spLocks/>
          </p:cNvSpPr>
          <p:nvPr/>
        </p:nvSpPr>
        <p:spPr bwMode="auto">
          <a:xfrm>
            <a:off x="1843088" y="2420763"/>
            <a:ext cx="12525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100" b="1"/>
              <a:t>VALIDATION</a:t>
            </a:r>
          </a:p>
        </p:txBody>
      </p:sp>
      <p:sp>
        <p:nvSpPr>
          <p:cNvPr id="29" name="2 Marcador de contenido"/>
          <p:cNvSpPr txBox="1">
            <a:spLocks/>
          </p:cNvSpPr>
          <p:nvPr/>
        </p:nvSpPr>
        <p:spPr bwMode="auto">
          <a:xfrm>
            <a:off x="3744137" y="6310138"/>
            <a:ext cx="1761313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200" b="1" dirty="0" smtClean="0"/>
              <a:t>WA1 </a:t>
            </a:r>
          </a:p>
          <a:p>
            <a:pPr marL="0" indent="0" algn="ctr">
              <a:buFontTx/>
              <a:buNone/>
              <a:defRPr/>
            </a:pPr>
            <a:r>
              <a:rPr lang="en-US" sz="1200" dirty="0" smtClean="0"/>
              <a:t>ESS APPROACH</a:t>
            </a:r>
          </a:p>
        </p:txBody>
      </p:sp>
      <p:sp>
        <p:nvSpPr>
          <p:cNvPr id="30" name="2 Marcador de contenido"/>
          <p:cNvSpPr txBox="1">
            <a:spLocks/>
          </p:cNvSpPr>
          <p:nvPr/>
        </p:nvSpPr>
        <p:spPr bwMode="auto">
          <a:xfrm>
            <a:off x="6156324" y="6310138"/>
            <a:ext cx="1785937" cy="5032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200" b="1" dirty="0" smtClean="0"/>
              <a:t>WA4 </a:t>
            </a:r>
          </a:p>
          <a:p>
            <a:pPr marL="0" indent="0" algn="ctr">
              <a:buFontTx/>
              <a:buNone/>
              <a:defRPr/>
            </a:pPr>
            <a:r>
              <a:rPr lang="en-US" sz="1200" dirty="0" smtClean="0"/>
              <a:t>SHOWCASE  ASR</a:t>
            </a:r>
          </a:p>
        </p:txBody>
      </p:sp>
      <p:sp>
        <p:nvSpPr>
          <p:cNvPr id="31" name="2 Marcador de contenido"/>
          <p:cNvSpPr txBox="1">
            <a:spLocks/>
          </p:cNvSpPr>
          <p:nvPr/>
        </p:nvSpPr>
        <p:spPr bwMode="auto">
          <a:xfrm rot="16200000">
            <a:off x="-2334419" y="3089895"/>
            <a:ext cx="5476875" cy="3063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200" b="1" dirty="0" smtClean="0">
                <a:solidFill>
                  <a:schemeClr val="tx1"/>
                </a:solidFill>
              </a:rPr>
              <a:t>WP22:  SOLUTIONS FOR WATER SCARCITY 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640780" y="453814"/>
            <a:ext cx="7644383" cy="1535026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26" name="Picture 2" descr="http://www.sos-express.be/wp-content/uploads/2014/06/don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830" y="655511"/>
            <a:ext cx="1065810" cy="10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D8A1E488-ED89-41AE-B823-F1E75F15B4A3}" type="slidenum">
              <a:rPr lang="es-ES" sz="1600" b="1" smtClean="0">
                <a:solidFill>
                  <a:schemeClr val="bg1"/>
                </a:solidFill>
              </a:rPr>
              <a:pPr/>
              <a:t>4</a:t>
            </a:fld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614115" y="3168264"/>
            <a:ext cx="2518023" cy="2781511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3" name="Picture 2" descr="http://www.sos-express.be/wp-content/uploads/2014/06/don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517232"/>
            <a:ext cx="990601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1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7504" y="980728"/>
            <a:ext cx="504056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Task already finished: D22.4 available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164 pp divided in 3 chapters: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Chapter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Description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of the ASR system in the Llobregat Area and Water Quality Evaluation based on historical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Chapter </a:t>
            </a: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Evaluation of pre-treatments and pilot test results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Chapter C: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Regional and local numerical modeling to simulate the flow and conservative transport in the Llobregat demo site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Main findings and outcomes: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Design of innovative pilot test: traditional column test with aquifer material enhanced with the iron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screen.</a:t>
            </a: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Analysis of biofilm development: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Pressure loss in the column (physical &amp; biological)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Percentage of organic / inorganic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Extracellular polysaccharides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SEM microscopy: identification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Results of disinfection methods to sand filtered water: evaluation and doses and by-products formation. Disinfections methods are not going to be applied before injection in the aquifer. 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D8A1E488-ED89-41AE-B823-F1E75F15B4A3}" type="slidenum">
              <a:rPr lang="es-ES" sz="1600" b="1" smtClean="0">
                <a:solidFill>
                  <a:schemeClr val="bg1"/>
                </a:solidFill>
              </a:rPr>
              <a:pPr/>
              <a:t>5</a:t>
            </a:fld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1472" y="324129"/>
            <a:ext cx="688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T22.3: STATUS AND OUTCOMES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991323"/>
            <a:ext cx="3779641" cy="52227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38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D8A1E488-ED89-41AE-B823-F1E75F15B4A3}" type="slidenum">
              <a:rPr lang="es-ES" sz="1600" b="1" smtClean="0">
                <a:solidFill>
                  <a:schemeClr val="bg1"/>
                </a:solidFill>
              </a:rPr>
              <a:pPr/>
              <a:t>6</a:t>
            </a:fld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9964"/>
            <a:ext cx="3734345" cy="3655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169" name="Imagen 153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 b="19850"/>
          <a:stretch>
            <a:fillRect/>
          </a:stretch>
        </p:blipFill>
        <p:spPr bwMode="auto">
          <a:xfrm>
            <a:off x="5724128" y="966826"/>
            <a:ext cx="3016522" cy="137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93539" y="2336354"/>
            <a:ext cx="367240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s-ES" sz="1000" b="1" i="0" u="none" strike="noStrike" cap="none" normalizeH="0" baseline="0" dirty="0" smtClean="0" bmk="_Toc442438064">
                <a:ln>
                  <a:noFill/>
                </a:ln>
                <a:solidFill>
                  <a:srgbClr val="61616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Sediments layer in well screen after 73 days</a:t>
            </a:r>
            <a:endParaRPr kumimoji="0" lang="en-GB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n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" b="6659"/>
          <a:stretch/>
        </p:blipFill>
        <p:spPr bwMode="auto">
          <a:xfrm>
            <a:off x="3477260" y="2693624"/>
            <a:ext cx="5666740" cy="3457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10 CuadroTexto"/>
          <p:cNvSpPr txBox="1"/>
          <p:nvPr/>
        </p:nvSpPr>
        <p:spPr>
          <a:xfrm>
            <a:off x="571472" y="324129"/>
            <a:ext cx="688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T22.3: STATUS AND OUTCOMES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7 CuadroTexto"/>
          <p:cNvSpPr txBox="1"/>
          <p:nvPr/>
        </p:nvSpPr>
        <p:spPr>
          <a:xfrm>
            <a:off x="288864" y="4797152"/>
            <a:ext cx="3419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4x4 cm pieces of iron (16 </a:t>
            </a:r>
            <a:r>
              <a:rPr lang="en-US" sz="1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ud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(removable) </a:t>
            </a: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Flow = 3.7 L/min</a:t>
            </a: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Dark conditions</a:t>
            </a:r>
          </a:p>
          <a:p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Pressure measurement daily (40 cm)</a:t>
            </a:r>
          </a:p>
          <a:p>
            <a:endParaRPr lang="en-US" sz="1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D8A1E488-ED89-41AE-B823-F1E75F15B4A3}" type="slidenum">
              <a:rPr lang="es-ES" sz="1600" b="1" smtClean="0">
                <a:solidFill>
                  <a:schemeClr val="bg1"/>
                </a:solidFill>
              </a:rPr>
              <a:pPr/>
              <a:t>7</a:t>
            </a:fld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1" y="3962170"/>
            <a:ext cx="3571591" cy="28572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96" y="895763"/>
            <a:ext cx="3600400" cy="28803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13" y="900589"/>
            <a:ext cx="3609521" cy="288761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696" y="3961104"/>
            <a:ext cx="3572923" cy="2858339"/>
          </a:xfrm>
          <a:prstGeom prst="rect">
            <a:avLst/>
          </a:prstGeom>
        </p:spPr>
      </p:pic>
      <p:sp>
        <p:nvSpPr>
          <p:cNvPr id="10" name="10 CuadroTexto"/>
          <p:cNvSpPr txBox="1"/>
          <p:nvPr/>
        </p:nvSpPr>
        <p:spPr>
          <a:xfrm>
            <a:off x="571472" y="324129"/>
            <a:ext cx="688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T22.3: STATUS AND OUTCOMES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8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07504" y="980728"/>
            <a:ext cx="885698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What could we share / explain?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Overview of ASR systems with pre-potable water worldwide: map?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Quality standards review for ASR with pre-potable water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Innovative methodology to simulate a ASR well screen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Open discussion about the disinfection before injection in the aquifer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Biofilm: techniques available for its characterisation</a:t>
            </a:r>
          </a:p>
          <a:p>
            <a:pPr marL="342900" indent="-342900">
              <a:buFont typeface="Arial" pitchFamily="34" charset="0"/>
              <a:buChar char="•"/>
            </a:pPr>
            <a:endParaRPr lang="es-ES_tradnl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indent="-342900">
              <a:buFont typeface="Arial" pitchFamily="34" charset="0"/>
              <a:buChar char="•"/>
            </a:pP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D8A1E488-ED89-41AE-B823-F1E75F15B4A3}" type="slidenum">
              <a:rPr lang="es-ES" sz="1600" b="1" smtClean="0">
                <a:solidFill>
                  <a:schemeClr val="bg1"/>
                </a:solidFill>
              </a:rPr>
              <a:pPr/>
              <a:t>8</a:t>
            </a:fld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068960"/>
            <a:ext cx="5284805" cy="324036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592" y="2636912"/>
            <a:ext cx="3674225" cy="12919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21" y="4008757"/>
            <a:ext cx="3182551" cy="2300563"/>
          </a:xfrm>
          <a:prstGeom prst="rect">
            <a:avLst/>
          </a:prstGeom>
          <a:noFill/>
        </p:spPr>
      </p:pic>
      <p:sp>
        <p:nvSpPr>
          <p:cNvPr id="10" name="10 CuadroTexto"/>
          <p:cNvSpPr txBox="1"/>
          <p:nvPr/>
        </p:nvSpPr>
        <p:spPr>
          <a:xfrm>
            <a:off x="571472" y="324129"/>
            <a:ext cx="688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T22.3: STATUS AND OUTCOMES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491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95536" y="1369746"/>
            <a:ext cx="8352928" cy="7200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3 Llamada con línea 1 (borde y barra de énfasis)"/>
          <p:cNvSpPr/>
          <p:nvPr/>
        </p:nvSpPr>
        <p:spPr>
          <a:xfrm rot="5400000">
            <a:off x="3455876" y="2629886"/>
            <a:ext cx="1800200" cy="1296144"/>
          </a:xfrm>
          <a:prstGeom prst="accentBorderCallout1">
            <a:avLst>
              <a:gd name="adj1" fmla="val 54758"/>
              <a:gd name="adj2" fmla="val -6443"/>
              <a:gd name="adj3" fmla="val 79245"/>
              <a:gd name="adj4" fmla="val -5286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Connection works: equipment installation (Sand Filtered tank - well P18)</a:t>
            </a:r>
            <a:endParaRPr lang="en-US" sz="1400" dirty="0">
              <a:solidFill>
                <a:srgbClr val="00206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459134"/>
              </p:ext>
            </p:extLst>
          </p:nvPr>
        </p:nvGraphicFramePr>
        <p:xfrm>
          <a:off x="395536" y="937698"/>
          <a:ext cx="835293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155"/>
                <a:gridCol w="1392155"/>
                <a:gridCol w="1392155"/>
                <a:gridCol w="1392155"/>
                <a:gridCol w="1392155"/>
                <a:gridCol w="13921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1200" dirty="0" smtClean="0"/>
                        <a:t>APRIL</a:t>
                      </a:r>
                      <a:r>
                        <a:rPr lang="es-ES_tradnl" sz="1200" baseline="0" dirty="0" smtClean="0"/>
                        <a:t> </a:t>
                      </a:r>
                      <a:r>
                        <a:rPr lang="es-ES_tradnl" sz="1200" dirty="0" smtClean="0"/>
                        <a:t>15</a:t>
                      </a:r>
                      <a:endParaRPr lang="es-ES_tradnl" sz="1200" dirty="0"/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MAY 15</a:t>
                      </a:r>
                      <a:endParaRPr lang="es-ES_tradnl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JUNE</a:t>
                      </a:r>
                      <a:r>
                        <a:rPr lang="es-ES_tradn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s-ES_tradnl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 </a:t>
                      </a:r>
                      <a:r>
                        <a:rPr lang="es-ES_tradn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15- SEP</a:t>
                      </a:r>
                      <a:r>
                        <a:rPr lang="es-ES_tradnl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15</a:t>
                      </a:r>
                      <a:endParaRPr lang="es-ES_tradnl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MARCH 16 </a:t>
                      </a:r>
                      <a:endParaRPr lang="es-ES_tradnl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_tradn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JULY 16</a:t>
                      </a:r>
                      <a:endParaRPr lang="es-ES_tradnl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Llamada con línea 1 (borde y barra de énfasis)"/>
          <p:cNvSpPr/>
          <p:nvPr/>
        </p:nvSpPr>
        <p:spPr>
          <a:xfrm rot="5400000">
            <a:off x="-36512" y="2593882"/>
            <a:ext cx="1728192" cy="1296144"/>
          </a:xfrm>
          <a:prstGeom prst="accentBorderCallout1">
            <a:avLst>
              <a:gd name="adj1" fmla="val 54023"/>
              <a:gd name="adj2" fmla="val -5341"/>
              <a:gd name="adj3" fmla="val 53525"/>
              <a:gd name="adj4" fmla="val -5335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Phase 1: Blank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Concentration in initial conditions</a:t>
            </a:r>
          </a:p>
          <a:p>
            <a:pPr algn="ctr"/>
            <a:endParaRPr lang="en-US" sz="1400" dirty="0" smtClean="0">
              <a:solidFill>
                <a:srgbClr val="002060"/>
              </a:solidFill>
            </a:endParaRPr>
          </a:p>
          <a:p>
            <a:r>
              <a:rPr lang="en-US" sz="1400" b="1" dirty="0" smtClean="0">
                <a:solidFill>
                  <a:srgbClr val="FF0000"/>
                </a:solidFill>
              </a:rPr>
              <a:t>3 weeks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6 Llamada con línea 1 (borde y barra de énfasis)"/>
          <p:cNvSpPr/>
          <p:nvPr/>
        </p:nvSpPr>
        <p:spPr>
          <a:xfrm rot="5400000">
            <a:off x="1655676" y="2485870"/>
            <a:ext cx="1728192" cy="1512168"/>
          </a:xfrm>
          <a:prstGeom prst="accentBorderCallout1">
            <a:avLst>
              <a:gd name="adj1" fmla="val 54758"/>
              <a:gd name="adj2" fmla="val -6443"/>
              <a:gd name="adj3" fmla="val 55155"/>
              <a:gd name="adj4" fmla="val -5279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Phase 2: Injection of Potable water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Evaluation of conventional ASR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 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  2 weeks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7 Llamada con línea 1 (borde y barra de énfasis)"/>
          <p:cNvSpPr/>
          <p:nvPr/>
        </p:nvSpPr>
        <p:spPr>
          <a:xfrm rot="5400000">
            <a:off x="5148064" y="2665890"/>
            <a:ext cx="1728192" cy="1296144"/>
          </a:xfrm>
          <a:prstGeom prst="accentBorderCallout1">
            <a:avLst>
              <a:gd name="adj1" fmla="val 54758"/>
              <a:gd name="adj2" fmla="val -6443"/>
              <a:gd name="adj3" fmla="val 127747"/>
              <a:gd name="adj4" fmla="val -5831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Phase 3: Sand Filtered water </a:t>
            </a:r>
            <a:r>
              <a:rPr lang="en-US" sz="1400" b="1" dirty="0" smtClean="0">
                <a:solidFill>
                  <a:srgbClr val="002060"/>
                </a:solidFill>
              </a:rPr>
              <a:t>injection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continuous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</a:rPr>
              <a:t> months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9" name="8 Llamada con línea 1 (borde y barra de énfasis)"/>
          <p:cNvSpPr/>
          <p:nvPr/>
        </p:nvSpPr>
        <p:spPr>
          <a:xfrm rot="5400000">
            <a:off x="7105600" y="2597292"/>
            <a:ext cx="1728192" cy="1440160"/>
          </a:xfrm>
          <a:prstGeom prst="accentBorderCallout1">
            <a:avLst>
              <a:gd name="adj1" fmla="val 54758"/>
              <a:gd name="adj2" fmla="val -6443"/>
              <a:gd name="adj3" fmla="val 149963"/>
              <a:gd name="adj4" fmla="val -5886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Phase 4: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Sand Filtered water </a:t>
            </a:r>
            <a:r>
              <a:rPr lang="en-US" sz="1400" b="1" dirty="0" smtClean="0">
                <a:solidFill>
                  <a:srgbClr val="002060"/>
                </a:solidFill>
              </a:rPr>
              <a:t>injection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</a:rPr>
              <a:t>Discontinuous + cleaning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Ongoing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5 months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http://www.sos-express.be/wp-content/uploads/2014/06/do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85970"/>
            <a:ext cx="835118" cy="8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sos-express.be/wp-content/uploads/2014/06/do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85970"/>
            <a:ext cx="835118" cy="8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T:\Projectes CETaqua\01 Projects\DESSIN\05 Communication\05 Pictures\2015.06_Trabajos conexión\IMG-20150609-002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285" y="4378185"/>
            <a:ext cx="2418430" cy="1813823"/>
          </a:xfrm>
          <a:prstGeom prst="rect">
            <a:avLst/>
          </a:prstGeom>
          <a:noFill/>
          <a:ln w="38100">
            <a:solidFill>
              <a:srgbClr val="8FB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T:\Projectes CETaqua\01 Projects\DESSIN\05 Communication\05 Pictures\General\bomb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8381" y="4610809"/>
            <a:ext cx="1807086" cy="1355315"/>
          </a:xfrm>
          <a:prstGeom prst="rect">
            <a:avLst/>
          </a:prstGeom>
          <a:noFill/>
          <a:ln w="38100">
            <a:solidFill>
              <a:srgbClr val="8FB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:\Projectes CETaqua\01 Projects\DESSIN\05 Communication\05 Pictures\General\Muestreo Ann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7"/>
          <a:stretch/>
        </p:blipFill>
        <p:spPr bwMode="auto">
          <a:xfrm>
            <a:off x="1586029" y="4378185"/>
            <a:ext cx="2265891" cy="1813823"/>
          </a:xfrm>
          <a:prstGeom prst="rect">
            <a:avLst/>
          </a:prstGeom>
          <a:noFill/>
          <a:ln w="38100">
            <a:solidFill>
              <a:srgbClr val="8FB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T:\Projectes CETaqua\01 Projects\DESSIN\05 Communication\05 Pictures\2015.06_Trabajos conexión\IMG-20150615-0027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04131"/>
            <a:ext cx="2383836" cy="1787877"/>
          </a:xfrm>
          <a:prstGeom prst="rect">
            <a:avLst/>
          </a:prstGeom>
          <a:noFill/>
          <a:ln w="38100">
            <a:solidFill>
              <a:srgbClr val="8FBF2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571472" y="324129"/>
            <a:ext cx="709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WP35: FIELD WORK AND SAMPLING CAMPAIGNS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0" name="2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02896" y="6376243"/>
            <a:ext cx="2133600" cy="365125"/>
          </a:xfrm>
        </p:spPr>
        <p:txBody>
          <a:bodyPr/>
          <a:lstStyle/>
          <a:p>
            <a:fld id="{D8A1E488-ED89-41AE-B823-F1E75F15B4A3}" type="slidenum">
              <a:rPr lang="es-ES" sz="1600" b="1" smtClean="0">
                <a:solidFill>
                  <a:schemeClr val="bg1"/>
                </a:solidFill>
              </a:rPr>
              <a:pPr/>
              <a:t>9</a:t>
            </a:fld>
            <a:endParaRPr lang="es-ES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http://www.sos-express.be/wp-content/uploads/2014/06/do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47" y="3543067"/>
            <a:ext cx="835118" cy="8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sos-express.be/wp-content/uploads/2014/06/don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65" y="3450950"/>
            <a:ext cx="835118" cy="8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recto 11"/>
          <p:cNvCxnSpPr/>
          <p:nvPr/>
        </p:nvCxnSpPr>
        <p:spPr>
          <a:xfrm>
            <a:off x="5940152" y="785794"/>
            <a:ext cx="0" cy="987022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3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1555</Words>
  <Application>Microsoft Office PowerPoint</Application>
  <PresentationFormat>Presentación en pantalla (4:3)</PresentationFormat>
  <Paragraphs>209</Paragraphs>
  <Slides>17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LiftingPC37</dc:creator>
  <cp:lastModifiedBy>Marta Hernandez Garcia</cp:lastModifiedBy>
  <cp:revision>73</cp:revision>
  <dcterms:created xsi:type="dcterms:W3CDTF">2014-01-20T15:25:56Z</dcterms:created>
  <dcterms:modified xsi:type="dcterms:W3CDTF">2016-03-15T23:47:46Z</dcterms:modified>
</cp:coreProperties>
</file>