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310" r:id="rId3"/>
    <p:sldId id="268" r:id="rId4"/>
    <p:sldId id="311" r:id="rId5"/>
    <p:sldId id="269" r:id="rId6"/>
    <p:sldId id="272" r:id="rId7"/>
    <p:sldId id="282" r:id="rId8"/>
    <p:sldId id="284" r:id="rId9"/>
    <p:sldId id="283" r:id="rId10"/>
    <p:sldId id="276" r:id="rId11"/>
    <p:sldId id="277" r:id="rId12"/>
    <p:sldId id="298" r:id="rId13"/>
    <p:sldId id="319" r:id="rId14"/>
    <p:sldId id="320" r:id="rId15"/>
    <p:sldId id="323" r:id="rId16"/>
    <p:sldId id="324" r:id="rId17"/>
    <p:sldId id="285" r:id="rId18"/>
    <p:sldId id="286" r:id="rId19"/>
    <p:sldId id="299" r:id="rId20"/>
    <p:sldId id="303" r:id="rId21"/>
    <p:sldId id="304" r:id="rId22"/>
    <p:sldId id="325" r:id="rId23"/>
    <p:sldId id="326" r:id="rId24"/>
    <p:sldId id="327" r:id="rId25"/>
    <p:sldId id="328" r:id="rId26"/>
    <p:sldId id="329" r:id="rId27"/>
    <p:sldId id="330" r:id="rId28"/>
    <p:sldId id="331" r:id="rId29"/>
    <p:sldId id="332" r:id="rId30"/>
    <p:sldId id="333" r:id="rId31"/>
    <p:sldId id="296" r:id="rId32"/>
    <p:sldId id="297" r:id="rId33"/>
    <p:sldId id="295" r:id="rId34"/>
    <p:sldId id="335" r:id="rId35"/>
    <p:sldId id="336" r:id="rId36"/>
    <p:sldId id="337" r:id="rId37"/>
    <p:sldId id="338" r:id="rId38"/>
    <p:sldId id="339" r:id="rId39"/>
    <p:sldId id="340" r:id="rId40"/>
    <p:sldId id="341" r:id="rId41"/>
    <p:sldId id="307" r:id="rId42"/>
    <p:sldId id="342" r:id="rId43"/>
    <p:sldId id="308" r:id="rId44"/>
    <p:sldId id="309" r:id="rId45"/>
    <p:sldId id="344" r:id="rId46"/>
    <p:sldId id="279" r:id="rId47"/>
    <p:sldId id="294" r:id="rId48"/>
    <p:sldId id="293" r:id="rId49"/>
    <p:sldId id="334" r:id="rId50"/>
    <p:sldId id="258" r:id="rId5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7" autoAdjust="0"/>
    <p:restoredTop sz="94660"/>
  </p:normalViewPr>
  <p:slideViewPr>
    <p:cSldViewPr>
      <p:cViewPr varScale="1">
        <p:scale>
          <a:sx n="82" d="100"/>
          <a:sy n="82" d="100"/>
        </p:scale>
        <p:origin x="1469" y="67"/>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02A017-4D83-42B4-8D3E-73ADAD3E3681}" type="datetimeFigureOut">
              <a:rPr lang="el-GR" smtClean="0"/>
              <a:t>16/3/2016</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8143A3-9B8F-4BBC-8E3A-77D7D0E01BCC}" type="slidenum">
              <a:rPr lang="el-GR" smtClean="0"/>
              <a:t>‹#›</a:t>
            </a:fld>
            <a:endParaRPr lang="el-GR"/>
          </a:p>
        </p:txBody>
      </p:sp>
    </p:spTree>
    <p:extLst>
      <p:ext uri="{BB962C8B-B14F-4D97-AF65-F5344CB8AC3E}">
        <p14:creationId xmlns:p14="http://schemas.microsoft.com/office/powerpoint/2010/main" val="2484937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ACE1D29-E718-40A9-A3DC-D1F67DD63BA7}" type="slidenum">
              <a:rPr lang="el-GR" smtClean="0"/>
              <a:t>22</a:t>
            </a:fld>
            <a:endParaRPr lang="el-GR"/>
          </a:p>
        </p:txBody>
      </p:sp>
    </p:spTree>
    <p:extLst>
      <p:ext uri="{BB962C8B-B14F-4D97-AF65-F5344CB8AC3E}">
        <p14:creationId xmlns:p14="http://schemas.microsoft.com/office/powerpoint/2010/main" val="2480648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ACE1D29-E718-40A9-A3DC-D1F67DD63BA7}" type="slidenum">
              <a:rPr lang="el-GR" smtClean="0"/>
              <a:t>29</a:t>
            </a:fld>
            <a:endParaRPr lang="el-GR"/>
          </a:p>
        </p:txBody>
      </p:sp>
    </p:spTree>
    <p:extLst>
      <p:ext uri="{BB962C8B-B14F-4D97-AF65-F5344CB8AC3E}">
        <p14:creationId xmlns:p14="http://schemas.microsoft.com/office/powerpoint/2010/main" val="2939572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1pPr>
            <a:lvl2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2pPr>
            <a:lvl3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3pPr>
            <a:lvl4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4pPr>
            <a:lvl5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9pPr>
          </a:lstStyle>
          <a:p>
            <a:pPr eaLnBrk="1"/>
            <a:fld id="{B5D209C3-693F-4809-A053-287012515E79}" type="slidenum">
              <a:rPr lang="en-GB" altLang="el-GR">
                <a:solidFill>
                  <a:srgbClr val="000000"/>
                </a:solidFill>
                <a:latin typeface="Times New Roman" pitchFamily="16" charset="0"/>
              </a:rPr>
              <a:pPr eaLnBrk="1"/>
              <a:t>34</a:t>
            </a:fld>
            <a:endParaRPr lang="en-GB" altLang="el-GR">
              <a:solidFill>
                <a:srgbClr val="000000"/>
              </a:solidFill>
              <a:latin typeface="Times New Roman" pitchFamily="16" charset="0"/>
            </a:endParaRPr>
          </a:p>
        </p:txBody>
      </p:sp>
      <p:sp>
        <p:nvSpPr>
          <p:cNvPr id="10243"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244"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1pPr>
            <a:lvl2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2pPr>
            <a:lvl3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3pPr>
            <a:lvl4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4pPr>
            <a:lvl5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9pPr>
          </a:lstStyle>
          <a:p>
            <a:pPr eaLnBrk="1"/>
            <a:fld id="{E7151F9E-5847-4538-85C1-84451D03494A}" type="slidenum">
              <a:rPr lang="en-GB" altLang="el-GR">
                <a:solidFill>
                  <a:srgbClr val="000000"/>
                </a:solidFill>
                <a:latin typeface="Times New Roman" pitchFamily="16" charset="0"/>
              </a:rPr>
              <a:pPr eaLnBrk="1"/>
              <a:t>35</a:t>
            </a:fld>
            <a:endParaRPr lang="en-GB" altLang="el-GR">
              <a:solidFill>
                <a:srgbClr val="000000"/>
              </a:solidFill>
              <a:latin typeface="Times New Roman" pitchFamily="16" charset="0"/>
            </a:endParaRPr>
          </a:p>
        </p:txBody>
      </p:sp>
      <p:sp>
        <p:nvSpPr>
          <p:cNvPr id="11267"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1268"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1pPr>
            <a:lvl2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2pPr>
            <a:lvl3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3pPr>
            <a:lvl4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4pPr>
            <a:lvl5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9pPr>
          </a:lstStyle>
          <a:p>
            <a:pPr eaLnBrk="1"/>
            <a:fld id="{8DBED808-66FF-4512-A53D-D86B79BB8585}" type="slidenum">
              <a:rPr lang="en-GB" altLang="el-GR">
                <a:solidFill>
                  <a:srgbClr val="000000"/>
                </a:solidFill>
                <a:latin typeface="Times New Roman" pitchFamily="16" charset="0"/>
              </a:rPr>
              <a:pPr eaLnBrk="1"/>
              <a:t>36</a:t>
            </a:fld>
            <a:endParaRPr lang="en-GB" altLang="el-GR">
              <a:solidFill>
                <a:srgbClr val="000000"/>
              </a:solidFill>
              <a:latin typeface="Times New Roman" pitchFamily="16" charset="0"/>
            </a:endParaRPr>
          </a:p>
        </p:txBody>
      </p:sp>
      <p:sp>
        <p:nvSpPr>
          <p:cNvPr id="12291"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2"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1pPr>
            <a:lvl2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2pPr>
            <a:lvl3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3pPr>
            <a:lvl4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4pPr>
            <a:lvl5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9pPr>
          </a:lstStyle>
          <a:p>
            <a:pPr eaLnBrk="1"/>
            <a:fld id="{02E1A5F3-A054-4C88-8FFC-AF36915A79FC}" type="slidenum">
              <a:rPr lang="en-GB" altLang="el-GR">
                <a:solidFill>
                  <a:srgbClr val="000000"/>
                </a:solidFill>
                <a:latin typeface="Times New Roman" pitchFamily="16" charset="0"/>
              </a:rPr>
              <a:pPr eaLnBrk="1"/>
              <a:t>37</a:t>
            </a:fld>
            <a:endParaRPr lang="en-GB" altLang="el-GR">
              <a:solidFill>
                <a:srgbClr val="000000"/>
              </a:solidFill>
              <a:latin typeface="Times New Roman" pitchFamily="16" charset="0"/>
            </a:endParaRPr>
          </a:p>
        </p:txBody>
      </p:sp>
      <p:sp>
        <p:nvSpPr>
          <p:cNvPr id="13315"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6"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1pPr>
            <a:lvl2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2pPr>
            <a:lvl3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3pPr>
            <a:lvl4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4pPr>
            <a:lvl5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9pPr>
          </a:lstStyle>
          <a:p>
            <a:pPr eaLnBrk="1"/>
            <a:fld id="{FE7EB5B8-E22F-4367-AA5D-B42C28E0F3F2}" type="slidenum">
              <a:rPr lang="en-GB" altLang="el-GR">
                <a:solidFill>
                  <a:srgbClr val="000000"/>
                </a:solidFill>
                <a:latin typeface="Times New Roman" pitchFamily="16" charset="0"/>
              </a:rPr>
              <a:pPr eaLnBrk="1"/>
              <a:t>38</a:t>
            </a:fld>
            <a:endParaRPr lang="en-GB" altLang="el-GR">
              <a:solidFill>
                <a:srgbClr val="000000"/>
              </a:solidFill>
              <a:latin typeface="Times New Roman" pitchFamily="16" charset="0"/>
            </a:endParaRPr>
          </a:p>
        </p:txBody>
      </p:sp>
      <p:sp>
        <p:nvSpPr>
          <p:cNvPr id="14339"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0"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1pPr>
            <a:lvl2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2pPr>
            <a:lvl3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3pPr>
            <a:lvl4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4pPr>
            <a:lvl5pPr eaLnBrk="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6" charset="0"/>
              <a:tabLst>
                <a:tab pos="393869" algn="l"/>
                <a:tab pos="787737" algn="l"/>
                <a:tab pos="1181606" algn="l"/>
                <a:tab pos="1575474" algn="l"/>
                <a:tab pos="1969343" algn="l"/>
                <a:tab pos="2363211" algn="l"/>
                <a:tab pos="2757079" algn="l"/>
              </a:tabLst>
              <a:defRPr>
                <a:solidFill>
                  <a:schemeClr val="tx1"/>
                </a:solidFill>
                <a:latin typeface="Arial" charset="0"/>
                <a:ea typeface="Microsoft YaHei" charset="-122"/>
              </a:defRPr>
            </a:lvl9pPr>
          </a:lstStyle>
          <a:p>
            <a:pPr eaLnBrk="1"/>
            <a:fld id="{E83B44CE-C7FB-4037-8B44-E8D9FB7D528E}" type="slidenum">
              <a:rPr lang="en-GB" altLang="el-GR">
                <a:solidFill>
                  <a:srgbClr val="000000"/>
                </a:solidFill>
                <a:latin typeface="Times New Roman" pitchFamily="16" charset="0"/>
              </a:rPr>
              <a:pPr eaLnBrk="1"/>
              <a:t>39</a:t>
            </a:fld>
            <a:endParaRPr lang="en-GB" altLang="el-GR">
              <a:solidFill>
                <a:srgbClr val="000000"/>
              </a:solidFill>
              <a:latin typeface="Times New Roman" pitchFamily="16" charset="0"/>
            </a:endParaRPr>
          </a:p>
        </p:txBody>
      </p:sp>
      <p:sp>
        <p:nvSpPr>
          <p:cNvPr id="15363" name="Rectangle 1"/>
          <p:cNvSpPr txBox="1">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4" name="Rectangle 2"/>
          <p:cNvSpPr txBox="1">
            <a:spLocks noGrp="1" noChangeArrowheads="1"/>
          </p:cNvSpPr>
          <p:nvPr>
            <p:ph type="body" idx="1"/>
          </p:nvPr>
        </p:nvSpPr>
        <p:spPr>
          <a:xfrm>
            <a:off x="685512" y="4343230"/>
            <a:ext cx="5486976" cy="4115139"/>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l-GR" alt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9B1DA8E2-2B8D-46A9-B7A3-18104B7304CD}" type="datetimeFigureOut">
              <a:rPr lang="es-ES" smtClean="0"/>
              <a:pPr/>
              <a:t>16/03/2016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8A1E488-ED89-41AE-B823-F1E75F15B4A3}" type="slidenum">
              <a:rPr lang="es-ES" smtClean="0"/>
              <a:pPr/>
              <a:t>‹#›</a:t>
            </a:fld>
            <a:endParaRPr lang="es-ES"/>
          </a:p>
        </p:txBody>
      </p:sp>
      <p:pic>
        <p:nvPicPr>
          <p:cNvPr id="7" name="6 Imagen" descr="001_CETaqua_Dessin_PortadaPPT_3.jpg"/>
          <p:cNvPicPr>
            <a:picLocks noChangeAspect="1"/>
          </p:cNvPicPr>
          <p:nvPr userDrawn="1"/>
        </p:nvPicPr>
        <p:blipFill>
          <a:blip r:embed="rId2" cstate="print"/>
          <a:stretch>
            <a:fillRect/>
          </a:stretch>
        </p:blipFill>
        <p:spPr>
          <a:xfrm>
            <a:off x="0" y="0"/>
            <a:ext cx="9144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317B3F-7181-4A78-AC89-5CF3C19985AD}" type="datetimeFigureOut">
              <a:rPr lang="en-US" smtClean="0"/>
              <a:t>16-Mar-16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7697BC4-E9D5-43F4-AB03-C876B256C72A}" type="slidenum">
              <a:rPr lang="en-US" smtClean="0"/>
              <a:t>‹#›</a:t>
            </a:fld>
            <a:endParaRPr lang="en-US"/>
          </a:p>
        </p:txBody>
      </p:sp>
    </p:spTree>
    <p:extLst>
      <p:ext uri="{BB962C8B-B14F-4D97-AF65-F5344CB8AC3E}">
        <p14:creationId xmlns:p14="http://schemas.microsoft.com/office/powerpoint/2010/main" val="4148790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a:t>Click to edit Master title style</a:t>
            </a:r>
            <a:endParaRPr lang="el-GR"/>
          </a:p>
        </p:txBody>
      </p:sp>
      <p:sp>
        <p:nvSpPr>
          <p:cNvPr id="3" name="Rectangle 3"/>
          <p:cNvSpPr>
            <a:spLocks noGrp="1" noChangeArrowheads="1"/>
          </p:cNvSpPr>
          <p:nvPr>
            <p:ph type="dt" idx="10"/>
          </p:nvPr>
        </p:nvSpPr>
        <p:spPr>
          <a:ln/>
        </p:spPr>
        <p:txBody>
          <a:bodyPr/>
          <a:lstStyle>
            <a:lvl1pPr>
              <a:defRPr/>
            </a:lvl1pPr>
          </a:lstStyle>
          <a:p>
            <a:pPr>
              <a:defRPr/>
            </a:pPr>
            <a:endParaRPr lang="en-GB" altLang="el-GR"/>
          </a:p>
        </p:txBody>
      </p:sp>
      <p:sp>
        <p:nvSpPr>
          <p:cNvPr id="4" name="Rectangle 4"/>
          <p:cNvSpPr>
            <a:spLocks noGrp="1" noChangeArrowheads="1"/>
          </p:cNvSpPr>
          <p:nvPr>
            <p:ph type="ftr" idx="11"/>
          </p:nvPr>
        </p:nvSpPr>
        <p:spPr>
          <a:ln/>
        </p:spPr>
        <p:txBody>
          <a:bodyPr/>
          <a:lstStyle>
            <a:lvl1pPr>
              <a:defRPr/>
            </a:lvl1pPr>
          </a:lstStyle>
          <a:p>
            <a:pPr>
              <a:defRPr/>
            </a:pPr>
            <a:endParaRPr lang="en-GB" altLang="el-GR"/>
          </a:p>
        </p:txBody>
      </p:sp>
      <p:sp>
        <p:nvSpPr>
          <p:cNvPr id="5" name="Rectangle 5"/>
          <p:cNvSpPr>
            <a:spLocks noGrp="1" noChangeArrowheads="1"/>
          </p:cNvSpPr>
          <p:nvPr>
            <p:ph type="sldNum" idx="12"/>
          </p:nvPr>
        </p:nvSpPr>
        <p:spPr>
          <a:ln/>
        </p:spPr>
        <p:txBody>
          <a:bodyPr/>
          <a:lstStyle>
            <a:lvl1pPr>
              <a:defRPr/>
            </a:lvl1pPr>
          </a:lstStyle>
          <a:p>
            <a:pPr>
              <a:defRPr/>
            </a:pPr>
            <a:fld id="{1639C448-33C5-46D2-AAEE-C11D40866E5E}" type="slidenum">
              <a:rPr lang="en-GB" altLang="el-GR"/>
              <a:pPr>
                <a:defRPr/>
              </a:pPr>
              <a:t>‹#›</a:t>
            </a:fld>
            <a:endParaRPr lang="en-GB" altLang="el-GR"/>
          </a:p>
        </p:txBody>
      </p:sp>
    </p:spTree>
    <p:extLst>
      <p:ext uri="{BB962C8B-B14F-4D97-AF65-F5344CB8AC3E}">
        <p14:creationId xmlns:p14="http://schemas.microsoft.com/office/powerpoint/2010/main" val="15310952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B1DA8E2-2B8D-46A9-B7A3-18104B7304CD}" type="datetimeFigureOut">
              <a:rPr lang="es-ES" smtClean="0"/>
              <a:pPr/>
              <a:t>16/03/2016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8A1E488-ED89-41AE-B823-F1E75F15B4A3}" type="slidenum">
              <a:rPr lang="es-ES" smtClean="0"/>
              <a:pPr/>
              <a:t>‹#›</a:t>
            </a:fld>
            <a:endParaRPr lang="es-ES"/>
          </a:p>
        </p:txBody>
      </p:sp>
      <p:pic>
        <p:nvPicPr>
          <p:cNvPr id="7" name="6 Imagen" descr="001_CETaqua_Dessin_ContraPPT.jpg"/>
          <p:cNvPicPr>
            <a:picLocks noChangeAspect="1"/>
          </p:cNvPicPr>
          <p:nvPr userDrawn="1"/>
        </p:nvPicPr>
        <p:blipFill>
          <a:blip r:embed="rId2" cstate="print"/>
          <a:stretch>
            <a:fillRect/>
          </a:stretch>
        </p:blipFill>
        <p:spPr>
          <a:xfrm>
            <a:off x="0" y="0"/>
            <a:ext cx="9144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9B1DA8E2-2B8D-46A9-B7A3-18104B7304CD}" type="datetimeFigureOut">
              <a:rPr lang="es-ES" smtClean="0"/>
              <a:pPr/>
              <a:t>16/03/2016</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D8A1E488-ED89-41AE-B823-F1E75F15B4A3}" type="slidenum">
              <a:rPr lang="es-ES" smtClean="0"/>
              <a:pPr/>
              <a:t>‹#›</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9B1DA8E2-2B8D-46A9-B7A3-18104B7304CD}" type="datetimeFigureOut">
              <a:rPr lang="es-ES" smtClean="0"/>
              <a:pPr/>
              <a:t>16/03/2016</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D8A1E488-ED89-41AE-B823-F1E75F15B4A3}" type="slidenum">
              <a:rPr lang="es-ES" smtClean="0"/>
              <a:pPr/>
              <a:t>‹#›</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B1DA8E2-2B8D-46A9-B7A3-18104B7304CD}" type="datetimeFigureOut">
              <a:rPr lang="es-ES" smtClean="0"/>
              <a:pPr/>
              <a:t>16/03/2016</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D8A1E488-ED89-41AE-B823-F1E75F15B4A3}" type="slidenum">
              <a:rPr lang="es-ES" smtClean="0"/>
              <a:pPr/>
              <a:t>‹#›</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B1DA8E2-2B8D-46A9-B7A3-18104B7304CD}" type="datetimeFigureOut">
              <a:rPr lang="es-ES" smtClean="0"/>
              <a:pPr/>
              <a:t>16/03/2016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8A1E488-ED89-41AE-B823-F1E75F15B4A3}" type="slidenum">
              <a:rPr lang="es-ES" smtClean="0"/>
              <a:pPr/>
              <a:t>‹#›</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9B1DA8E2-2B8D-46A9-B7A3-18104B7304CD}" type="datetimeFigureOut">
              <a:rPr lang="es-ES" smtClean="0"/>
              <a:pPr/>
              <a:t>16/03/2016</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D8A1E488-ED89-41AE-B823-F1E75F15B4A3}" type="slidenum">
              <a:rPr lang="es-ES" smtClean="0"/>
              <a:pPr/>
              <a:t>‹#›</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B1DA8E2-2B8D-46A9-B7A3-18104B7304CD}" type="datetimeFigureOut">
              <a:rPr lang="es-ES" smtClean="0"/>
              <a:pPr/>
              <a:t>16/03/2016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8A1E488-ED89-41AE-B823-F1E75F15B4A3}" type="slidenum">
              <a:rPr lang="es-ES" smtClean="0"/>
              <a:pPr/>
              <a:t>‹#›</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9B1DA8E2-2B8D-46A9-B7A3-18104B7304CD}" type="datetimeFigureOut">
              <a:rPr lang="es-ES" smtClean="0"/>
              <a:pPr/>
              <a:t>16/03/2016</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D8A1E488-ED89-41AE-B823-F1E75F15B4A3}" type="slidenum">
              <a:rPr lang="es-ES" smtClean="0"/>
              <a:pPr/>
              <a:t>‹#›</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1DA8E2-2B8D-46A9-B7A3-18104B7304CD}" type="datetimeFigureOut">
              <a:rPr lang="es-ES" smtClean="0"/>
              <a:pPr/>
              <a:t>16/03/2016</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A1E488-ED89-41AE-B823-F1E75F15B4A3}" type="slidenum">
              <a:rPr lang="es-ES" smtClean="0"/>
              <a:pPr/>
              <a:t>‹#›</a:t>
            </a:fld>
            <a:endParaRPr lang="es-ES"/>
          </a:p>
        </p:txBody>
      </p:sp>
      <p:pic>
        <p:nvPicPr>
          <p:cNvPr id="7" name="6 Imagen" descr="001_CETaqua_Dessin_PagPPT.jpg"/>
          <p:cNvPicPr>
            <a:picLocks noChangeAspect="1"/>
          </p:cNvPicPr>
          <p:nvPr userDrawn="1"/>
        </p:nvPicPr>
        <p:blipFill>
          <a:blip r:embed="rId13" cstate="print"/>
          <a:stretch>
            <a:fillRect/>
          </a:stretch>
        </p:blipFill>
        <p:spPr>
          <a:xfrm>
            <a:off x="0" y="0"/>
            <a:ext cx="9144000"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6" r:id="rId6"/>
    <p:sldLayoutId id="2147483657" r:id="rId7"/>
    <p:sldLayoutId id="2147483658" r:id="rId8"/>
    <p:sldLayoutId id="2147483659" r:id="rId9"/>
    <p:sldLayoutId id="2147483662" r:id="rId10"/>
    <p:sldLayoutId id="21474836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31.emf"/><Relationship Id="rId7" Type="http://schemas.openxmlformats.org/officeDocument/2006/relationships/image" Target="../media/image35.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34.emf"/><Relationship Id="rId5" Type="http://schemas.openxmlformats.org/officeDocument/2006/relationships/image" Target="../media/image33.emf"/><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52.emf"/></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s://www.eydap.gr/en/Development/researchDevelopment/" TargetMode="Externa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571472" y="4437112"/>
            <a:ext cx="5072098" cy="584775"/>
          </a:xfrm>
          <a:prstGeom prst="rect">
            <a:avLst/>
          </a:prstGeom>
          <a:noFill/>
        </p:spPr>
        <p:txBody>
          <a:bodyPr wrap="square" rtlCol="0">
            <a:spAutoFit/>
          </a:bodyPr>
          <a:lstStyle/>
          <a:p>
            <a:pPr algn="r"/>
            <a:r>
              <a:rPr lang="es-ES_tradnl" sz="3200" b="1" dirty="0">
                <a:solidFill>
                  <a:schemeClr val="tx1">
                    <a:lumMod val="65000"/>
                    <a:lumOff val="35000"/>
                  </a:schemeClr>
                </a:solidFill>
                <a:latin typeface="+mj-lt"/>
              </a:rPr>
              <a:t>ATHENS CASE (GREECE)</a:t>
            </a:r>
            <a:endParaRPr lang="es-ES" sz="3200" b="1" dirty="0">
              <a:solidFill>
                <a:schemeClr val="tx1">
                  <a:lumMod val="65000"/>
                  <a:lumOff val="35000"/>
                </a:schemeClr>
              </a:solidFill>
              <a:latin typeface="+mj-lt"/>
            </a:endParaRPr>
          </a:p>
        </p:txBody>
      </p:sp>
      <p:sp>
        <p:nvSpPr>
          <p:cNvPr id="7" name="6 CuadroTexto"/>
          <p:cNvSpPr txBox="1"/>
          <p:nvPr/>
        </p:nvSpPr>
        <p:spPr>
          <a:xfrm>
            <a:off x="571472" y="4861609"/>
            <a:ext cx="5072098" cy="1015663"/>
          </a:xfrm>
          <a:prstGeom prst="rect">
            <a:avLst/>
          </a:prstGeom>
          <a:noFill/>
        </p:spPr>
        <p:txBody>
          <a:bodyPr wrap="square" rtlCol="0">
            <a:spAutoFit/>
          </a:bodyPr>
          <a:lstStyle/>
          <a:p>
            <a:pPr algn="r"/>
            <a:r>
              <a:rPr lang="en-US" sz="2000" dirty="0">
                <a:solidFill>
                  <a:schemeClr val="tx1">
                    <a:lumMod val="65000"/>
                    <a:lumOff val="35000"/>
                  </a:schemeClr>
                </a:solidFill>
                <a:latin typeface="+mj-lt"/>
              </a:rPr>
              <a:t>Sewer Mining for Urban Re-use enabled by Advanced Monitoring Infrastructure (AMI) </a:t>
            </a:r>
          </a:p>
          <a:p>
            <a:pPr algn="r"/>
            <a:endParaRPr lang="es-ES" sz="2000" dirty="0">
              <a:solidFill>
                <a:schemeClr val="tx1">
                  <a:lumMod val="65000"/>
                  <a:lumOff val="35000"/>
                </a:schemeClr>
              </a:solidFill>
              <a:latin typeface="+mj-lt"/>
            </a:endParaRPr>
          </a:p>
        </p:txBody>
      </p:sp>
      <p:sp>
        <p:nvSpPr>
          <p:cNvPr id="8" name="7 CuadroTexto"/>
          <p:cNvSpPr txBox="1"/>
          <p:nvPr/>
        </p:nvSpPr>
        <p:spPr>
          <a:xfrm>
            <a:off x="428596" y="5395863"/>
            <a:ext cx="5214974" cy="769441"/>
          </a:xfrm>
          <a:prstGeom prst="rect">
            <a:avLst/>
          </a:prstGeom>
          <a:noFill/>
        </p:spPr>
        <p:txBody>
          <a:bodyPr wrap="square" rtlCol="0">
            <a:spAutoFit/>
          </a:bodyPr>
          <a:lstStyle/>
          <a:p>
            <a:pPr algn="r"/>
            <a:r>
              <a:rPr lang="en-GB" sz="1600" dirty="0">
                <a:solidFill>
                  <a:schemeClr val="tx1">
                    <a:lumMod val="65000"/>
                    <a:lumOff val="35000"/>
                  </a:schemeClr>
                </a:solidFill>
              </a:rPr>
              <a:t>C. Makropoulos</a:t>
            </a:r>
            <a:r>
              <a:rPr lang="en-GB" sz="1600" baseline="30000" dirty="0">
                <a:solidFill>
                  <a:schemeClr val="tx1">
                    <a:lumMod val="65000"/>
                    <a:lumOff val="35000"/>
                  </a:schemeClr>
                </a:solidFill>
              </a:rPr>
              <a:t>1</a:t>
            </a:r>
            <a:endParaRPr lang="en-GB" sz="1600" dirty="0">
              <a:solidFill>
                <a:schemeClr val="tx1">
                  <a:lumMod val="65000"/>
                  <a:lumOff val="35000"/>
                </a:schemeClr>
              </a:solidFill>
            </a:endParaRPr>
          </a:p>
          <a:p>
            <a:pPr algn="r"/>
            <a:r>
              <a:rPr lang="en-GB" sz="1200" baseline="30000" dirty="0">
                <a:solidFill>
                  <a:schemeClr val="tx1">
                    <a:lumMod val="65000"/>
                    <a:lumOff val="35000"/>
                  </a:schemeClr>
                </a:solidFill>
              </a:rPr>
              <a:t>1</a:t>
            </a:r>
            <a:r>
              <a:rPr lang="en-GB" sz="1200" dirty="0">
                <a:solidFill>
                  <a:schemeClr val="tx1">
                    <a:lumMod val="65000"/>
                    <a:lumOff val="35000"/>
                  </a:schemeClr>
                </a:solidFill>
              </a:rPr>
              <a:t>NTUA</a:t>
            </a:r>
            <a:endParaRPr lang="en-GB" sz="1200" baseline="30000" dirty="0">
              <a:solidFill>
                <a:schemeClr val="tx1">
                  <a:lumMod val="65000"/>
                  <a:lumOff val="35000"/>
                </a:schemeClr>
              </a:solidFill>
            </a:endParaRPr>
          </a:p>
          <a:p>
            <a:pPr algn="r"/>
            <a:endParaRPr lang="es-ES" sz="1600" dirty="0">
              <a:solidFill>
                <a:schemeClr val="tx1">
                  <a:lumMod val="65000"/>
                  <a:lumOff val="3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00808"/>
            <a:ext cx="4040188" cy="639762"/>
          </a:xfrm>
        </p:spPr>
        <p:txBody>
          <a:bodyPr>
            <a:normAutofit/>
          </a:bodyPr>
          <a:lstStyle/>
          <a:p>
            <a:pPr lvl="0"/>
            <a:r>
              <a:rPr lang="en-US" sz="2000" dirty="0"/>
              <a:t>UF permeate</a:t>
            </a:r>
          </a:p>
        </p:txBody>
      </p:sp>
      <p:sp>
        <p:nvSpPr>
          <p:cNvPr id="4" name="Content Placeholder 3"/>
          <p:cNvSpPr>
            <a:spLocks noGrp="1"/>
          </p:cNvSpPr>
          <p:nvPr>
            <p:ph sz="half" idx="2"/>
          </p:nvPr>
        </p:nvSpPr>
        <p:spPr>
          <a:xfrm>
            <a:off x="457200" y="2340570"/>
            <a:ext cx="4040188" cy="3951288"/>
          </a:xfrm>
        </p:spPr>
        <p:txBody>
          <a:bodyPr>
            <a:normAutofit/>
          </a:bodyPr>
          <a:lstStyle/>
          <a:p>
            <a:r>
              <a:rPr lang="en-US" sz="2000" dirty="0"/>
              <a:t>BOD5 ≤10 mg/l</a:t>
            </a:r>
          </a:p>
          <a:p>
            <a:r>
              <a:rPr lang="en-US" sz="2000" dirty="0"/>
              <a:t>COD ≤ 70mg/l</a:t>
            </a:r>
          </a:p>
          <a:p>
            <a:r>
              <a:rPr lang="en-US" sz="2000" dirty="0"/>
              <a:t>TSS ≤5 mg/l</a:t>
            </a:r>
          </a:p>
          <a:p>
            <a:r>
              <a:rPr lang="en-US" sz="2000" dirty="0"/>
              <a:t>NO3 = 14 mg/l</a:t>
            </a:r>
          </a:p>
          <a:p>
            <a:r>
              <a:rPr lang="en-US" sz="2000" dirty="0"/>
              <a:t>VSS= 2 mg/l</a:t>
            </a:r>
          </a:p>
          <a:p>
            <a:r>
              <a:rPr lang="en-US" sz="2000" dirty="0"/>
              <a:t>TN = 15 mg/l</a:t>
            </a:r>
          </a:p>
          <a:p>
            <a:r>
              <a:rPr lang="en-US" sz="2000" dirty="0"/>
              <a:t>TP=10 mg/l</a:t>
            </a:r>
          </a:p>
          <a:p>
            <a:r>
              <a:rPr lang="en-US" sz="2000" dirty="0"/>
              <a:t>NH4-N = 0,50 mg/l</a:t>
            </a:r>
          </a:p>
          <a:p>
            <a:r>
              <a:rPr lang="en-US" sz="2000" dirty="0"/>
              <a:t>Fcoli≤100cfu /100ml</a:t>
            </a:r>
          </a:p>
          <a:p>
            <a:r>
              <a:rPr lang="en-US" sz="2000" dirty="0"/>
              <a:t>Non Volatiles of Effluent =0 mg/l</a:t>
            </a:r>
          </a:p>
        </p:txBody>
      </p:sp>
      <p:sp>
        <p:nvSpPr>
          <p:cNvPr id="5" name="Text Placeholder 4"/>
          <p:cNvSpPr>
            <a:spLocks noGrp="1"/>
          </p:cNvSpPr>
          <p:nvPr>
            <p:ph type="body" sz="quarter" idx="3"/>
          </p:nvPr>
        </p:nvSpPr>
        <p:spPr>
          <a:xfrm>
            <a:off x="4645025" y="1700808"/>
            <a:ext cx="4041775" cy="639762"/>
          </a:xfrm>
        </p:spPr>
        <p:txBody>
          <a:bodyPr>
            <a:normAutofit/>
          </a:bodyPr>
          <a:lstStyle/>
          <a:p>
            <a:pPr lvl="0"/>
            <a:r>
              <a:rPr lang="en-US" sz="2000" dirty="0"/>
              <a:t>RO permeate</a:t>
            </a:r>
          </a:p>
        </p:txBody>
      </p:sp>
      <p:sp>
        <p:nvSpPr>
          <p:cNvPr id="6" name="Content Placeholder 5"/>
          <p:cNvSpPr>
            <a:spLocks noGrp="1"/>
          </p:cNvSpPr>
          <p:nvPr>
            <p:ph sz="quarter" idx="4"/>
          </p:nvPr>
        </p:nvSpPr>
        <p:spPr>
          <a:xfrm>
            <a:off x="4645025" y="2340570"/>
            <a:ext cx="4041775" cy="3951288"/>
          </a:xfrm>
        </p:spPr>
        <p:txBody>
          <a:bodyPr/>
          <a:lstStyle/>
          <a:p>
            <a:r>
              <a:rPr lang="en-US" sz="2000" dirty="0"/>
              <a:t>BOD ≤1 mg/l</a:t>
            </a:r>
          </a:p>
          <a:p>
            <a:r>
              <a:rPr lang="en-US" sz="2000" dirty="0"/>
              <a:t>COD ≤ 5mg/l</a:t>
            </a:r>
          </a:p>
          <a:p>
            <a:r>
              <a:rPr lang="en-US" sz="2000"/>
              <a:t>TSS nil</a:t>
            </a:r>
            <a:endParaRPr lang="en-US" sz="2000" dirty="0"/>
          </a:p>
          <a:p>
            <a:r>
              <a:rPr lang="en-US" sz="2000" dirty="0"/>
              <a:t>CONDUCTIVITY ≤ 200</a:t>
            </a:r>
            <a:r>
              <a:rPr lang="el-GR" sz="2000" dirty="0"/>
              <a:t>μ</a:t>
            </a:r>
            <a:r>
              <a:rPr lang="en-US" sz="2000" dirty="0"/>
              <a:t>S/cm</a:t>
            </a:r>
          </a:p>
          <a:p>
            <a:endParaRPr lang="en-US" dirty="0"/>
          </a:p>
        </p:txBody>
      </p:sp>
      <p:sp>
        <p:nvSpPr>
          <p:cNvPr id="7" name="Title 1"/>
          <p:cNvSpPr>
            <a:spLocks noGrp="1"/>
          </p:cNvSpPr>
          <p:nvPr>
            <p:ph type="title"/>
          </p:nvPr>
        </p:nvSpPr>
        <p:spPr>
          <a:xfrm>
            <a:off x="457200" y="-27384"/>
            <a:ext cx="8229600" cy="1143000"/>
          </a:xfrm>
        </p:spPr>
        <p:txBody>
          <a:bodyPr>
            <a:normAutofit/>
          </a:bodyPr>
          <a:lstStyle/>
          <a:p>
            <a:r>
              <a:rPr lang="en-US" sz="4000" dirty="0"/>
              <a:t>Quality targets</a:t>
            </a:r>
          </a:p>
        </p:txBody>
      </p:sp>
      <p:sp>
        <p:nvSpPr>
          <p:cNvPr id="9" name="4 - TextBox"/>
          <p:cNvSpPr txBox="1"/>
          <p:nvPr/>
        </p:nvSpPr>
        <p:spPr>
          <a:xfrm>
            <a:off x="457200" y="980728"/>
            <a:ext cx="8229600" cy="984885"/>
          </a:xfrm>
          <a:prstGeom prst="rect">
            <a:avLst/>
          </a:prstGeom>
          <a:noFill/>
        </p:spPr>
        <p:txBody>
          <a:bodyPr wrap="square" rtlCol="0">
            <a:spAutoFit/>
          </a:bodyPr>
          <a:lstStyle/>
          <a:p>
            <a:r>
              <a:rPr lang="en-GB" sz="2200" b="1" dirty="0"/>
              <a:t>Effluent quality</a:t>
            </a:r>
          </a:p>
          <a:p>
            <a:r>
              <a:rPr lang="en-US" sz="2000" dirty="0"/>
              <a:t>Expected effluent quality after each process is:</a:t>
            </a:r>
            <a:endParaRPr lang="en-GB" sz="2000" dirty="0"/>
          </a:p>
          <a:p>
            <a:pPr>
              <a:buNone/>
            </a:pPr>
            <a:endParaRPr lang="en-GB" sz="1400" dirty="0"/>
          </a:p>
        </p:txBody>
      </p:sp>
      <p:pic>
        <p:nvPicPr>
          <p:cNvPr id="8" name="Εικόνα 1"/>
          <p:cNvPicPr/>
          <p:nvPr/>
        </p:nvPicPr>
        <p:blipFill>
          <a:blip r:embed="rId2" cstate="print"/>
          <a:srcRect/>
          <a:stretch>
            <a:fillRect/>
          </a:stretch>
        </p:blipFill>
        <p:spPr bwMode="auto">
          <a:xfrm rot="5400000">
            <a:off x="5193699" y="3618653"/>
            <a:ext cx="2016225" cy="2933065"/>
          </a:xfrm>
          <a:prstGeom prst="rect">
            <a:avLst/>
          </a:prstGeom>
          <a:noFill/>
          <a:ln w="9525">
            <a:noFill/>
            <a:miter lim="800000"/>
            <a:headEnd/>
            <a:tailEnd/>
          </a:ln>
        </p:spPr>
      </p:pic>
    </p:spTree>
    <p:extLst>
      <p:ext uri="{BB962C8B-B14F-4D97-AF65-F5344CB8AC3E}">
        <p14:creationId xmlns:p14="http://schemas.microsoft.com/office/powerpoint/2010/main" val="977666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384"/>
            <a:ext cx="8229600" cy="1143000"/>
          </a:xfrm>
        </p:spPr>
        <p:txBody>
          <a:bodyPr>
            <a:normAutofit/>
          </a:bodyPr>
          <a:lstStyle/>
          <a:p>
            <a:r>
              <a:rPr lang="en-US" sz="4000" dirty="0"/>
              <a:t>Packaged treatment plant</a:t>
            </a:r>
          </a:p>
        </p:txBody>
      </p:sp>
      <p:sp>
        <p:nvSpPr>
          <p:cNvPr id="5" name="4 - TextBox"/>
          <p:cNvSpPr txBox="1"/>
          <p:nvPr/>
        </p:nvSpPr>
        <p:spPr>
          <a:xfrm>
            <a:off x="457200" y="980728"/>
            <a:ext cx="8229600" cy="723275"/>
          </a:xfrm>
          <a:prstGeom prst="rect">
            <a:avLst/>
          </a:prstGeom>
          <a:noFill/>
        </p:spPr>
        <p:txBody>
          <a:bodyPr wrap="square" rtlCol="0">
            <a:spAutoFit/>
          </a:bodyPr>
          <a:lstStyle/>
          <a:p>
            <a:pPr>
              <a:spcAft>
                <a:spcPts val="600"/>
              </a:spcAft>
              <a:buNone/>
            </a:pPr>
            <a:r>
              <a:rPr lang="en-US" sz="2200" b="1" dirty="0"/>
              <a:t>MBR and RO packaged units</a:t>
            </a:r>
          </a:p>
          <a:p>
            <a:pPr>
              <a:buNone/>
            </a:pPr>
            <a:endParaRPr lang="en-GB" sz="1400" dirty="0"/>
          </a:p>
        </p:txBody>
      </p:sp>
      <p:pic>
        <p:nvPicPr>
          <p:cNvPr id="1026" name="Picture 2" descr="C:\Users\Katerina\Desktop\EMΠ\Dessin\Athens Nov14\3-4-11-2014-DESSIN MEETING ATHENS\New folder\IMG_49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368" y="1533896"/>
            <a:ext cx="3840480" cy="28803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Katerina\Desktop\plant photos\IMG_20150612_1302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9952" y="3501008"/>
            <a:ext cx="4419599" cy="265176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Katerina\Desktop\plant photos\IMG_20150612_13020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556792"/>
            <a:ext cx="2915816" cy="1749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Katerina\Desktop\plant photos\IMG_20150612_1302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712" y="4519384"/>
            <a:ext cx="2743200" cy="1645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908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384"/>
            <a:ext cx="8229600" cy="1143000"/>
          </a:xfrm>
        </p:spPr>
        <p:txBody>
          <a:bodyPr>
            <a:normAutofit/>
          </a:bodyPr>
          <a:lstStyle/>
          <a:p>
            <a:r>
              <a:rPr lang="en-US" sz="4000" dirty="0"/>
              <a:t>Packaged treatment plant</a:t>
            </a:r>
          </a:p>
        </p:txBody>
      </p:sp>
      <p:sp>
        <p:nvSpPr>
          <p:cNvPr id="8" name="Content Placeholder 7"/>
          <p:cNvSpPr>
            <a:spLocks noGrp="1"/>
          </p:cNvSpPr>
          <p:nvPr>
            <p:ph sz="half" idx="2"/>
          </p:nvPr>
        </p:nvSpPr>
        <p:spPr>
          <a:xfrm>
            <a:off x="457200" y="1556792"/>
            <a:ext cx="4040188" cy="4569371"/>
          </a:xfrm>
        </p:spPr>
        <p:txBody>
          <a:bodyPr>
            <a:normAutofit/>
          </a:bodyPr>
          <a:lstStyle/>
          <a:p>
            <a:pPr algn="just">
              <a:spcAft>
                <a:spcPts val="600"/>
              </a:spcAft>
            </a:pPr>
            <a:r>
              <a:rPr lang="en-US" sz="1800" dirty="0"/>
              <a:t>The MBR/RO unit is a </a:t>
            </a:r>
            <a:r>
              <a:rPr lang="en-US" sz="1800" b="1" dirty="0"/>
              <a:t>hybrid technological product</a:t>
            </a:r>
            <a:r>
              <a:rPr lang="en-US" sz="1800" dirty="0"/>
              <a:t> that on the one hand employs membrane technology to treat sewage and on the other hand, in case this function fails, can operate as conventional type of WWTP</a:t>
            </a:r>
          </a:p>
          <a:p>
            <a:pPr algn="just">
              <a:spcAft>
                <a:spcPts val="600"/>
              </a:spcAft>
            </a:pPr>
            <a:r>
              <a:rPr lang="en-GB" sz="1800" dirty="0"/>
              <a:t>MBR and RO units are constructed as individual containers (</a:t>
            </a:r>
            <a:r>
              <a:rPr lang="en-GB" sz="1800" b="1" dirty="0"/>
              <a:t>modular</a:t>
            </a:r>
            <a:r>
              <a:rPr lang="en-GB" sz="1800" dirty="0"/>
              <a:t>) that are joined together in </a:t>
            </a:r>
            <a:r>
              <a:rPr lang="en-US" sz="1800" dirty="0"/>
              <a:t>one </a:t>
            </a:r>
            <a:r>
              <a:rPr lang="en-US" sz="1800" dirty="0" err="1"/>
              <a:t>containerised</a:t>
            </a:r>
            <a:r>
              <a:rPr lang="en-US" sz="1800" dirty="0"/>
              <a:t> compact system offering </a:t>
            </a:r>
            <a:r>
              <a:rPr lang="en-US" sz="1800" b="1" dirty="0"/>
              <a:t>ease of transportation </a:t>
            </a:r>
          </a:p>
          <a:p>
            <a:pPr algn="just"/>
            <a:r>
              <a:rPr lang="en-US" sz="1800" dirty="0"/>
              <a:t>To be deployed </a:t>
            </a:r>
            <a:r>
              <a:rPr lang="en-US" sz="1800" b="1" dirty="0"/>
              <a:t>either individually or in combination </a:t>
            </a:r>
            <a:r>
              <a:rPr lang="en-US" sz="1800" dirty="0"/>
              <a:t>(depending on requirements)</a:t>
            </a:r>
          </a:p>
        </p:txBody>
      </p:sp>
      <p:sp>
        <p:nvSpPr>
          <p:cNvPr id="10" name="Content Placeholder 9"/>
          <p:cNvSpPr>
            <a:spLocks noGrp="1"/>
          </p:cNvSpPr>
          <p:nvPr>
            <p:ph sz="quarter" idx="4"/>
          </p:nvPr>
        </p:nvSpPr>
        <p:spPr>
          <a:xfrm>
            <a:off x="4651849" y="1556792"/>
            <a:ext cx="4041775" cy="4569371"/>
          </a:xfrm>
        </p:spPr>
        <p:txBody>
          <a:bodyPr/>
          <a:lstStyle/>
          <a:p>
            <a:pPr algn="just">
              <a:lnSpc>
                <a:spcPct val="80000"/>
              </a:lnSpc>
              <a:spcAft>
                <a:spcPts val="600"/>
              </a:spcAft>
            </a:pPr>
            <a:r>
              <a:rPr lang="en-US" sz="1800" dirty="0"/>
              <a:t>The designed solution integrating the use of plastic containers allows the system to be </a:t>
            </a:r>
            <a:r>
              <a:rPr lang="en-US" sz="1800" b="1" dirty="0"/>
              <a:t>underground positioned</a:t>
            </a:r>
            <a:r>
              <a:rPr lang="en-US" sz="1800" dirty="0"/>
              <a:t>, thus having no aesthetic impacts on the surrounding area</a:t>
            </a:r>
            <a:r>
              <a:rPr lang="en-GB" sz="1800" dirty="0"/>
              <a:t> </a:t>
            </a:r>
            <a:endParaRPr lang="en-US" sz="1800" dirty="0"/>
          </a:p>
          <a:p>
            <a:pPr algn="just"/>
            <a:endParaRPr lang="en-US" dirty="0"/>
          </a:p>
        </p:txBody>
      </p:sp>
      <p:sp>
        <p:nvSpPr>
          <p:cNvPr id="5" name="4 - TextBox"/>
          <p:cNvSpPr txBox="1"/>
          <p:nvPr/>
        </p:nvSpPr>
        <p:spPr>
          <a:xfrm>
            <a:off x="457200" y="980728"/>
            <a:ext cx="8229600" cy="723275"/>
          </a:xfrm>
          <a:prstGeom prst="rect">
            <a:avLst/>
          </a:prstGeom>
          <a:noFill/>
        </p:spPr>
        <p:txBody>
          <a:bodyPr wrap="square" rtlCol="0">
            <a:spAutoFit/>
          </a:bodyPr>
          <a:lstStyle/>
          <a:p>
            <a:pPr>
              <a:spcAft>
                <a:spcPts val="600"/>
              </a:spcAft>
              <a:buNone/>
            </a:pPr>
            <a:r>
              <a:rPr lang="en-US" sz="2200" b="1" dirty="0"/>
              <a:t>Designing for market uptake</a:t>
            </a:r>
          </a:p>
          <a:p>
            <a:pPr>
              <a:buNone/>
            </a:pPr>
            <a:endParaRPr lang="en-GB" sz="1400" dirty="0"/>
          </a:p>
        </p:txBody>
      </p:sp>
      <p:pic>
        <p:nvPicPr>
          <p:cNvPr id="11" name="Εικόνα 3"/>
          <p:cNvPicPr/>
          <p:nvPr/>
        </p:nvPicPr>
        <p:blipFill>
          <a:blip r:embed="rId2" cstate="print"/>
          <a:srcRect/>
          <a:stretch>
            <a:fillRect/>
          </a:stretch>
        </p:blipFill>
        <p:spPr bwMode="auto">
          <a:xfrm>
            <a:off x="5076056" y="2890356"/>
            <a:ext cx="3538736" cy="3058924"/>
          </a:xfrm>
          <a:prstGeom prst="rect">
            <a:avLst/>
          </a:prstGeom>
          <a:noFill/>
          <a:ln w="9525">
            <a:noFill/>
            <a:miter lim="800000"/>
            <a:headEnd/>
            <a:tailEnd/>
          </a:ln>
        </p:spPr>
      </p:pic>
    </p:spTree>
    <p:extLst>
      <p:ext uri="{BB962C8B-B14F-4D97-AF65-F5344CB8AC3E}">
        <p14:creationId xmlns:p14="http://schemas.microsoft.com/office/powerpoint/2010/main" val="9569786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384"/>
            <a:ext cx="8229600" cy="1143000"/>
          </a:xfrm>
        </p:spPr>
        <p:txBody>
          <a:bodyPr>
            <a:normAutofit/>
          </a:bodyPr>
          <a:lstStyle/>
          <a:p>
            <a:r>
              <a:rPr lang="en-US" sz="4000" dirty="0"/>
              <a:t>Packaged treatment plant</a:t>
            </a:r>
          </a:p>
        </p:txBody>
      </p:sp>
      <p:sp>
        <p:nvSpPr>
          <p:cNvPr id="8" name="Content Placeholder 7"/>
          <p:cNvSpPr>
            <a:spLocks noGrp="1"/>
          </p:cNvSpPr>
          <p:nvPr>
            <p:ph sz="half" idx="2"/>
          </p:nvPr>
        </p:nvSpPr>
        <p:spPr>
          <a:xfrm>
            <a:off x="457200" y="2132856"/>
            <a:ext cx="3898776" cy="3993307"/>
          </a:xfrm>
        </p:spPr>
        <p:txBody>
          <a:bodyPr>
            <a:normAutofit/>
          </a:bodyPr>
          <a:lstStyle/>
          <a:p>
            <a:pPr marL="285750" indent="-285750" algn="just"/>
            <a:r>
              <a:rPr lang="en-US" sz="2000" b="1" dirty="0"/>
              <a:t>Manage the operation </a:t>
            </a:r>
            <a:r>
              <a:rPr lang="en-US" sz="2000" dirty="0"/>
              <a:t>of every controllable element (pumps, valves, blowers etc.)</a:t>
            </a:r>
          </a:p>
          <a:p>
            <a:pPr marL="285750" indent="-285750" algn="just"/>
            <a:r>
              <a:rPr lang="en-US" sz="2000" b="1" dirty="0"/>
              <a:t>Monitor flows </a:t>
            </a:r>
            <a:r>
              <a:rPr lang="en-US" sz="2000" dirty="0"/>
              <a:t>in every pipeline, tank levels and the </a:t>
            </a:r>
            <a:r>
              <a:rPr lang="en-US" sz="2000" dirty="0" err="1"/>
              <a:t>transmembrane</a:t>
            </a:r>
            <a:r>
              <a:rPr lang="en-US" sz="2000" dirty="0"/>
              <a:t> pressure (TMP)</a:t>
            </a:r>
          </a:p>
          <a:p>
            <a:pPr marL="285750" indent="-285750" algn="just"/>
            <a:r>
              <a:rPr lang="en-US" sz="2000" dirty="0"/>
              <a:t>Set </a:t>
            </a:r>
            <a:r>
              <a:rPr lang="en-US" sz="2000" b="1" dirty="0"/>
              <a:t>alarm </a:t>
            </a:r>
            <a:r>
              <a:rPr lang="en-US" sz="2000" dirty="0"/>
              <a:t>values</a:t>
            </a:r>
          </a:p>
          <a:p>
            <a:pPr marL="285750" indent="-285750" algn="just"/>
            <a:r>
              <a:rPr lang="en-US" sz="2000" b="1" dirty="0"/>
              <a:t>Screen the flawless function </a:t>
            </a:r>
            <a:r>
              <a:rPr lang="en-US" sz="2000" dirty="0"/>
              <a:t>of the system</a:t>
            </a:r>
          </a:p>
          <a:p>
            <a:pPr marL="285750" indent="-285750" algn="just"/>
            <a:r>
              <a:rPr lang="en-US" sz="2000" b="1" dirty="0"/>
              <a:t>Shut down </a:t>
            </a:r>
            <a:r>
              <a:rPr lang="en-US" sz="2000" dirty="0"/>
              <a:t>certain sections of the unit</a:t>
            </a:r>
          </a:p>
        </p:txBody>
      </p:sp>
      <p:sp>
        <p:nvSpPr>
          <p:cNvPr id="5" name="4 - TextBox"/>
          <p:cNvSpPr txBox="1"/>
          <p:nvPr/>
        </p:nvSpPr>
        <p:spPr>
          <a:xfrm>
            <a:off x="457200" y="980728"/>
            <a:ext cx="8229600" cy="1354217"/>
          </a:xfrm>
          <a:prstGeom prst="rect">
            <a:avLst/>
          </a:prstGeom>
          <a:noFill/>
        </p:spPr>
        <p:txBody>
          <a:bodyPr wrap="square" rtlCol="0">
            <a:spAutoFit/>
          </a:bodyPr>
          <a:lstStyle/>
          <a:p>
            <a:pPr>
              <a:spcAft>
                <a:spcPts val="600"/>
              </a:spcAft>
              <a:buNone/>
            </a:pPr>
            <a:r>
              <a:rPr lang="en-US" sz="2200" b="1" dirty="0"/>
              <a:t>Programmable Logic Controller </a:t>
            </a:r>
          </a:p>
          <a:p>
            <a:pPr algn="just">
              <a:spcAft>
                <a:spcPts val="600"/>
              </a:spcAft>
              <a:buNone/>
            </a:pPr>
            <a:r>
              <a:rPr lang="en-US" dirty="0"/>
              <a:t>A Programmable Logic Controller system has been installed that allows remote monitoring and control of the unit. Through the PLC monitor the user can:</a:t>
            </a:r>
          </a:p>
          <a:p>
            <a:pPr>
              <a:buNone/>
            </a:pPr>
            <a:endParaRPr lang="en-GB" sz="1400" dirty="0"/>
          </a:p>
        </p:txBody>
      </p:sp>
      <p:pic>
        <p:nvPicPr>
          <p:cNvPr id="7" name="Picture 3"/>
          <p:cNvPicPr>
            <a:picLocks noChangeAspect="1" noChangeArrowheads="1"/>
          </p:cNvPicPr>
          <p:nvPr/>
        </p:nvPicPr>
        <p:blipFill>
          <a:blip r:embed="rId2" cstate="print"/>
          <a:srcRect/>
          <a:stretch>
            <a:fillRect/>
          </a:stretch>
        </p:blipFill>
        <p:spPr bwMode="auto">
          <a:xfrm>
            <a:off x="4572000" y="2204864"/>
            <a:ext cx="4049960" cy="3276000"/>
          </a:xfrm>
          <a:prstGeom prst="rect">
            <a:avLst/>
          </a:prstGeom>
          <a:noFill/>
          <a:ln w="9525">
            <a:noFill/>
            <a:miter lim="800000"/>
            <a:headEnd/>
            <a:tailEnd/>
          </a:ln>
          <a:effectLst/>
        </p:spPr>
      </p:pic>
    </p:spTree>
    <p:extLst>
      <p:ext uri="{BB962C8B-B14F-4D97-AF65-F5344CB8AC3E}">
        <p14:creationId xmlns:p14="http://schemas.microsoft.com/office/powerpoint/2010/main" val="214683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384"/>
            <a:ext cx="8229600" cy="1143000"/>
          </a:xfrm>
        </p:spPr>
        <p:txBody>
          <a:bodyPr>
            <a:normAutofit/>
          </a:bodyPr>
          <a:lstStyle/>
          <a:p>
            <a:r>
              <a:rPr lang="en-US" sz="4000" dirty="0"/>
              <a:t>Packaged treatment plant</a:t>
            </a:r>
          </a:p>
        </p:txBody>
      </p:sp>
      <p:sp>
        <p:nvSpPr>
          <p:cNvPr id="8" name="Content Placeholder 7"/>
          <p:cNvSpPr>
            <a:spLocks noGrp="1"/>
          </p:cNvSpPr>
          <p:nvPr>
            <p:ph sz="half" idx="2"/>
          </p:nvPr>
        </p:nvSpPr>
        <p:spPr>
          <a:xfrm>
            <a:off x="457200" y="2388021"/>
            <a:ext cx="4040188" cy="3993307"/>
          </a:xfrm>
        </p:spPr>
        <p:txBody>
          <a:bodyPr>
            <a:normAutofit/>
          </a:bodyPr>
          <a:lstStyle/>
          <a:p>
            <a:r>
              <a:rPr lang="en-US" sz="1800" b="1" dirty="0"/>
              <a:t>Collection, record and presentation </a:t>
            </a:r>
            <a:r>
              <a:rPr lang="en-US" sz="1800" dirty="0"/>
              <a:t>of data every three minutes</a:t>
            </a:r>
          </a:p>
          <a:p>
            <a:r>
              <a:rPr lang="en-US" sz="1800" dirty="0"/>
              <a:t>Presentation of received data through </a:t>
            </a:r>
            <a:r>
              <a:rPr lang="en-US" sz="1800" b="1" dirty="0"/>
              <a:t>gauges and graphs</a:t>
            </a:r>
          </a:p>
          <a:p>
            <a:r>
              <a:rPr lang="en-US" sz="1800" b="1" dirty="0"/>
              <a:t>Measurements</a:t>
            </a:r>
            <a:r>
              <a:rPr lang="en-US" sz="1800" dirty="0"/>
              <a:t> of dissolved oxygen, conductivity, turbidity, pH, nitrate, chloride, Ammonium, temperature and suspended solids</a:t>
            </a:r>
          </a:p>
          <a:p>
            <a:r>
              <a:rPr lang="en-US" sz="1800" dirty="0"/>
              <a:t>Embedded </a:t>
            </a:r>
            <a:r>
              <a:rPr lang="en-US" sz="1800" b="1" dirty="0"/>
              <a:t>real time alerting </a:t>
            </a:r>
            <a:r>
              <a:rPr lang="en-US" sz="1800" dirty="0"/>
              <a:t>capability</a:t>
            </a:r>
          </a:p>
          <a:p>
            <a:r>
              <a:rPr lang="en-US" sz="1800" b="1" dirty="0"/>
              <a:t>Historical data </a:t>
            </a:r>
            <a:r>
              <a:rPr lang="en-US" sz="1800" dirty="0"/>
              <a:t>retrieval </a:t>
            </a:r>
          </a:p>
          <a:p>
            <a:r>
              <a:rPr lang="en-US" sz="1800" dirty="0"/>
              <a:t>Ability to </a:t>
            </a:r>
            <a:r>
              <a:rPr lang="en-US" sz="1800" b="1" dirty="0"/>
              <a:t>export data </a:t>
            </a:r>
            <a:r>
              <a:rPr lang="en-US" sz="1800" dirty="0"/>
              <a:t>in various format files</a:t>
            </a:r>
            <a:endParaRPr lang="el-GR" sz="1800" dirty="0"/>
          </a:p>
        </p:txBody>
      </p:sp>
      <p:sp>
        <p:nvSpPr>
          <p:cNvPr id="5" name="4 - TextBox"/>
          <p:cNvSpPr txBox="1"/>
          <p:nvPr/>
        </p:nvSpPr>
        <p:spPr>
          <a:xfrm>
            <a:off x="457200" y="980728"/>
            <a:ext cx="8229600" cy="1554272"/>
          </a:xfrm>
          <a:prstGeom prst="rect">
            <a:avLst/>
          </a:prstGeom>
          <a:noFill/>
        </p:spPr>
        <p:txBody>
          <a:bodyPr wrap="square" rtlCol="0">
            <a:spAutoFit/>
          </a:bodyPr>
          <a:lstStyle/>
          <a:p>
            <a:pPr>
              <a:spcAft>
                <a:spcPts val="600"/>
              </a:spcAft>
              <a:buNone/>
            </a:pPr>
            <a:r>
              <a:rPr lang="en-US" sz="2200" b="1" dirty="0"/>
              <a:t>Monitoring Platform</a:t>
            </a:r>
          </a:p>
          <a:p>
            <a:r>
              <a:rPr lang="en-US" dirty="0"/>
              <a:t>Low energy field sensors (for both wastewater and treated effluent) upload data on a web platform, thus providing the ability of remote monitoring of the unit.  The registration process involves:</a:t>
            </a:r>
          </a:p>
          <a:p>
            <a:pPr>
              <a:buNone/>
            </a:pPr>
            <a:endParaRPr lang="en-GB" sz="1400" dirty="0"/>
          </a:p>
        </p:txBody>
      </p:sp>
      <p:pic>
        <p:nvPicPr>
          <p:cNvPr id="6" name="Picture 5" descr="dessinUIMonitoring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2492713"/>
            <a:ext cx="3816424" cy="3456567"/>
          </a:xfrm>
          <a:prstGeom prst="rect">
            <a:avLst/>
          </a:prstGeom>
          <a:noFill/>
          <a:ln>
            <a:noFill/>
          </a:ln>
        </p:spPr>
      </p:pic>
    </p:spTree>
    <p:extLst>
      <p:ext uri="{BB962C8B-B14F-4D97-AF65-F5344CB8AC3E}">
        <p14:creationId xmlns:p14="http://schemas.microsoft.com/office/powerpoint/2010/main" val="11230338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384"/>
            <a:ext cx="8229600" cy="1143000"/>
          </a:xfrm>
        </p:spPr>
        <p:txBody>
          <a:bodyPr>
            <a:normAutofit/>
          </a:bodyPr>
          <a:lstStyle/>
          <a:p>
            <a:r>
              <a:rPr lang="en-US" sz="4000" dirty="0"/>
              <a:t>Packaged treatment plant</a:t>
            </a:r>
          </a:p>
        </p:txBody>
      </p:sp>
      <p:sp>
        <p:nvSpPr>
          <p:cNvPr id="8" name="Content Placeholder 7"/>
          <p:cNvSpPr>
            <a:spLocks noGrp="1"/>
          </p:cNvSpPr>
          <p:nvPr>
            <p:ph sz="half" idx="2"/>
          </p:nvPr>
        </p:nvSpPr>
        <p:spPr>
          <a:xfrm>
            <a:off x="457200" y="3212976"/>
            <a:ext cx="4690864" cy="3993307"/>
          </a:xfrm>
        </p:spPr>
        <p:txBody>
          <a:bodyPr>
            <a:normAutofit/>
          </a:bodyPr>
          <a:lstStyle/>
          <a:p>
            <a:pPr marL="0" indent="0">
              <a:buNone/>
            </a:pPr>
            <a:r>
              <a:rPr lang="en-US" sz="1800" dirty="0"/>
              <a:t>The laboratory analysis  takes place twice a week, providing the ability to :</a:t>
            </a:r>
          </a:p>
          <a:p>
            <a:pPr marL="285750" indent="-285750"/>
            <a:r>
              <a:rPr lang="en-US" sz="1800" dirty="0"/>
              <a:t>do </a:t>
            </a:r>
            <a:r>
              <a:rPr lang="en-US" sz="1800" b="1" dirty="0"/>
              <a:t>cross-validation</a:t>
            </a:r>
            <a:r>
              <a:rPr lang="en-US" sz="1800" dirty="0"/>
              <a:t> with the sensor measurements, thus providing feedback on the status of  the sensors</a:t>
            </a:r>
          </a:p>
          <a:p>
            <a:pPr marL="285750" indent="-285750"/>
            <a:r>
              <a:rPr lang="en-US" sz="1800" b="1" dirty="0"/>
              <a:t>detect problems </a:t>
            </a:r>
            <a:r>
              <a:rPr lang="en-US" sz="1800" dirty="0"/>
              <a:t>and certain issues of the unit</a:t>
            </a:r>
          </a:p>
          <a:p>
            <a:pPr marL="285750" indent="-285750"/>
            <a:r>
              <a:rPr lang="en-US" sz="1800" b="1" dirty="0"/>
              <a:t>draw conclusions </a:t>
            </a:r>
            <a:r>
              <a:rPr lang="en-US" sz="1800" dirty="0"/>
              <a:t>about the operation of the unit</a:t>
            </a:r>
          </a:p>
        </p:txBody>
      </p:sp>
      <p:sp>
        <p:nvSpPr>
          <p:cNvPr id="5" name="4 - TextBox"/>
          <p:cNvSpPr txBox="1"/>
          <p:nvPr/>
        </p:nvSpPr>
        <p:spPr>
          <a:xfrm>
            <a:off x="457200" y="980728"/>
            <a:ext cx="8229600" cy="2662267"/>
          </a:xfrm>
          <a:prstGeom prst="rect">
            <a:avLst/>
          </a:prstGeom>
          <a:noFill/>
        </p:spPr>
        <p:txBody>
          <a:bodyPr wrap="square" rtlCol="0">
            <a:spAutoFit/>
          </a:bodyPr>
          <a:lstStyle/>
          <a:p>
            <a:pPr>
              <a:spcAft>
                <a:spcPts val="600"/>
              </a:spcAft>
              <a:buNone/>
            </a:pPr>
            <a:r>
              <a:rPr lang="en-US" sz="2200" b="1" dirty="0"/>
              <a:t>Laboratory Measurements</a:t>
            </a:r>
          </a:p>
          <a:p>
            <a:pPr>
              <a:lnSpc>
                <a:spcPct val="150000"/>
              </a:lnSpc>
            </a:pPr>
            <a:r>
              <a:rPr lang="en-US" dirty="0"/>
              <a:t>Laboratory analysis is held at: </a:t>
            </a:r>
          </a:p>
          <a:p>
            <a:pPr marL="285750" indent="-285750">
              <a:lnSpc>
                <a:spcPct val="150000"/>
              </a:lnSpc>
              <a:buFont typeface="Arial" pitchFamily="34" charset="0"/>
              <a:buChar char="•"/>
            </a:pPr>
            <a:r>
              <a:rPr lang="en-US" dirty="0"/>
              <a:t>Laboratory  of Sanitary Technology at The National Technical University of Athens</a:t>
            </a:r>
          </a:p>
          <a:p>
            <a:pPr marL="285750" indent="-285750">
              <a:buFont typeface="Arial" pitchFamily="34" charset="0"/>
              <a:buChar char="•"/>
            </a:pPr>
            <a:r>
              <a:rPr lang="en-US" dirty="0"/>
              <a:t>ISO qualified laboratory for chemical and microbiological analysis in the Research and Development department of EYDAP</a:t>
            </a:r>
          </a:p>
          <a:p>
            <a:endParaRPr lang="el-GR" dirty="0"/>
          </a:p>
          <a:p>
            <a:r>
              <a:rPr lang="en-US" dirty="0"/>
              <a:t> </a:t>
            </a:r>
            <a:endParaRPr lang="el-GR" dirty="0"/>
          </a:p>
          <a:p>
            <a:pPr>
              <a:buNone/>
            </a:pPr>
            <a:endParaRPr lang="en-GB" sz="1400"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511247" y="3216120"/>
            <a:ext cx="2586320" cy="2880000"/>
          </a:xfrm>
          <a:prstGeom prst="rect">
            <a:avLst/>
          </a:prstGeom>
        </p:spPr>
      </p:pic>
    </p:spTree>
    <p:extLst>
      <p:ext uri="{BB962C8B-B14F-4D97-AF65-F5344CB8AC3E}">
        <p14:creationId xmlns:p14="http://schemas.microsoft.com/office/powerpoint/2010/main" val="577855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7384"/>
            <a:ext cx="8229600" cy="1143000"/>
          </a:xfrm>
        </p:spPr>
        <p:txBody>
          <a:bodyPr>
            <a:normAutofit/>
          </a:bodyPr>
          <a:lstStyle/>
          <a:p>
            <a:r>
              <a:rPr lang="en-US" sz="4000" dirty="0"/>
              <a:t>Packaged treatment plant</a:t>
            </a:r>
          </a:p>
        </p:txBody>
      </p:sp>
      <p:sp>
        <p:nvSpPr>
          <p:cNvPr id="5" name="4 - TextBox"/>
          <p:cNvSpPr txBox="1"/>
          <p:nvPr/>
        </p:nvSpPr>
        <p:spPr>
          <a:xfrm>
            <a:off x="457200" y="980728"/>
            <a:ext cx="8229600" cy="5986254"/>
          </a:xfrm>
          <a:prstGeom prst="rect">
            <a:avLst/>
          </a:prstGeom>
          <a:noFill/>
        </p:spPr>
        <p:txBody>
          <a:bodyPr wrap="square" rtlCol="0">
            <a:spAutoFit/>
          </a:bodyPr>
          <a:lstStyle/>
          <a:p>
            <a:pPr>
              <a:spcAft>
                <a:spcPts val="600"/>
              </a:spcAft>
              <a:buNone/>
            </a:pPr>
            <a:r>
              <a:rPr lang="en-US" sz="2200" b="1" dirty="0"/>
              <a:t>Operational Optimization</a:t>
            </a:r>
          </a:p>
          <a:p>
            <a:r>
              <a:rPr lang="en-US" dirty="0"/>
              <a:t>Several steps have been taken towards making the unit fully independent, while improving its stabilization and safety. Some of these enhancements involve:</a:t>
            </a:r>
          </a:p>
          <a:p>
            <a:pPr marL="285750" indent="-285750">
              <a:buFont typeface="Arial" pitchFamily="34" charset="0"/>
              <a:buChar char="•"/>
            </a:pPr>
            <a:r>
              <a:rPr lang="en-US" dirty="0"/>
              <a:t>New type of level meters </a:t>
            </a:r>
          </a:p>
          <a:p>
            <a:pPr marL="285750" indent="-285750">
              <a:buFont typeface="Arial" pitchFamily="34" charset="0"/>
              <a:buChar char="•"/>
            </a:pPr>
            <a:r>
              <a:rPr lang="en-US" dirty="0"/>
              <a:t>New blower with higher capacity</a:t>
            </a:r>
          </a:p>
          <a:p>
            <a:pPr marL="285750" indent="-285750">
              <a:buFont typeface="Arial" pitchFamily="34" charset="0"/>
              <a:buChar char="•"/>
            </a:pPr>
            <a:r>
              <a:rPr lang="en-US" dirty="0"/>
              <a:t>Modification of  PLC’s warning signals</a:t>
            </a:r>
          </a:p>
          <a:p>
            <a:pPr marL="285750" indent="-285750">
              <a:buFont typeface="Arial" pitchFamily="34" charset="0"/>
              <a:buChar char="•"/>
            </a:pPr>
            <a:endParaRPr lang="en-US" dirty="0"/>
          </a:p>
          <a:p>
            <a:r>
              <a:rPr lang="en-US" dirty="0"/>
              <a:t>In the </a:t>
            </a:r>
            <a:r>
              <a:rPr lang="en-US" b="1" dirty="0"/>
              <a:t>upcoming months</a:t>
            </a:r>
            <a:r>
              <a:rPr lang="en-US" dirty="0"/>
              <a:t>, the aim is to achieve optimization of :</a:t>
            </a:r>
          </a:p>
          <a:p>
            <a:pPr marL="285750" indent="-285750">
              <a:buFont typeface="Arial" pitchFamily="34" charset="0"/>
              <a:buChar char="•"/>
            </a:pPr>
            <a:r>
              <a:rPr lang="en-US" dirty="0"/>
              <a:t>Final effluent quality</a:t>
            </a:r>
          </a:p>
          <a:p>
            <a:pPr marL="285750" indent="-285750">
              <a:buFont typeface="Arial" pitchFamily="34" charset="0"/>
              <a:buChar char="•"/>
            </a:pPr>
            <a:r>
              <a:rPr lang="en-US" dirty="0"/>
              <a:t>Membrane fouling</a:t>
            </a:r>
          </a:p>
          <a:p>
            <a:pPr marL="285750" indent="-285750">
              <a:buFont typeface="Arial" pitchFamily="34" charset="0"/>
              <a:buChar char="•"/>
            </a:pPr>
            <a:r>
              <a:rPr lang="en-US" dirty="0"/>
              <a:t>System energy demand</a:t>
            </a:r>
          </a:p>
          <a:p>
            <a:pPr marL="285750" indent="-285750">
              <a:buFont typeface="Arial" pitchFamily="34" charset="0"/>
              <a:buChar char="•"/>
            </a:pPr>
            <a:r>
              <a:rPr lang="en-US" dirty="0"/>
              <a:t>Quantity of sludge produced</a:t>
            </a:r>
          </a:p>
          <a:p>
            <a:pPr marL="285750" indent="-285750">
              <a:buFont typeface="Arial" pitchFamily="34" charset="0"/>
              <a:buChar char="•"/>
            </a:pPr>
            <a:r>
              <a:rPr lang="en-US" dirty="0"/>
              <a:t>Greenhouse gas emissions</a:t>
            </a:r>
          </a:p>
          <a:p>
            <a:pPr marL="285750" indent="-285750">
              <a:buFont typeface="Arial" pitchFamily="34" charset="0"/>
              <a:buChar char="•"/>
            </a:pPr>
            <a:endParaRPr lang="en-US" dirty="0"/>
          </a:p>
          <a:p>
            <a:r>
              <a:rPr lang="en-US" dirty="0"/>
              <a:t>This will be accomplished by varying certain parameters like :</a:t>
            </a:r>
          </a:p>
          <a:p>
            <a:pPr marL="285750" indent="-285750">
              <a:buFont typeface="Arial" pitchFamily="34" charset="0"/>
              <a:buChar char="•"/>
            </a:pPr>
            <a:r>
              <a:rPr lang="en-US" dirty="0"/>
              <a:t>Sludge retention time</a:t>
            </a:r>
          </a:p>
          <a:p>
            <a:pPr marL="285750" indent="-285750">
              <a:buFont typeface="Arial" pitchFamily="34" charset="0"/>
              <a:buChar char="•"/>
            </a:pPr>
            <a:r>
              <a:rPr lang="en-US" dirty="0"/>
              <a:t>Hydraulic retention time</a:t>
            </a:r>
          </a:p>
          <a:p>
            <a:pPr marL="285750" indent="-285750">
              <a:buFont typeface="Arial" pitchFamily="34" charset="0"/>
              <a:buChar char="•"/>
            </a:pPr>
            <a:r>
              <a:rPr lang="en-US" dirty="0"/>
              <a:t>Organic loading and additives employed</a:t>
            </a:r>
          </a:p>
          <a:p>
            <a:endParaRPr lang="en-US" dirty="0"/>
          </a:p>
          <a:p>
            <a:endParaRPr lang="en-US" dirty="0"/>
          </a:p>
          <a:p>
            <a:pPr>
              <a:buNone/>
            </a:pPr>
            <a:endParaRPr lang="en-GB" sz="1400" dirty="0"/>
          </a:p>
        </p:txBody>
      </p:sp>
    </p:spTree>
    <p:extLst>
      <p:ext uri="{BB962C8B-B14F-4D97-AF65-F5344CB8AC3E}">
        <p14:creationId xmlns:p14="http://schemas.microsoft.com/office/powerpoint/2010/main" val="3320551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18256"/>
            <a:ext cx="8229600" cy="1143000"/>
          </a:xfrm>
        </p:spPr>
        <p:txBody>
          <a:bodyPr>
            <a:normAutofit/>
          </a:bodyPr>
          <a:lstStyle/>
          <a:p>
            <a:pPr algn="ctr"/>
            <a:r>
              <a:rPr lang="en-US" sz="4000" dirty="0"/>
              <a:t>ICT View of Athens Pilot</a:t>
            </a:r>
          </a:p>
        </p:txBody>
      </p:sp>
      <p:sp>
        <p:nvSpPr>
          <p:cNvPr id="4" name="Content Placeholder 3"/>
          <p:cNvSpPr>
            <a:spLocks noGrp="1"/>
          </p:cNvSpPr>
          <p:nvPr>
            <p:ph sz="half" idx="1"/>
          </p:nvPr>
        </p:nvSpPr>
        <p:spPr>
          <a:xfrm>
            <a:off x="457201" y="1554480"/>
            <a:ext cx="2674640" cy="4932634"/>
          </a:xfrm>
        </p:spPr>
        <p:txBody>
          <a:bodyPr>
            <a:normAutofit/>
          </a:bodyPr>
          <a:lstStyle/>
          <a:p>
            <a:r>
              <a:rPr lang="en-US" sz="2000" dirty="0"/>
              <a:t>Interface for retrieving sensor data (Options: Modbus)</a:t>
            </a:r>
          </a:p>
          <a:p>
            <a:r>
              <a:rPr lang="en-US" sz="2000" dirty="0"/>
              <a:t>Communication between Controller and DESSIN Platform: Wired or wireless LAN (</a:t>
            </a:r>
            <a:r>
              <a:rPr lang="en-US" sz="2000" dirty="0" err="1"/>
              <a:t>WiFi</a:t>
            </a:r>
            <a:r>
              <a:rPr lang="en-US" sz="2000" dirty="0"/>
              <a:t>)</a:t>
            </a:r>
          </a:p>
          <a:p>
            <a:r>
              <a:rPr lang="en-US" sz="2000" dirty="0"/>
              <a:t>Local and remote users are able to connect</a:t>
            </a:r>
          </a:p>
        </p:txBody>
      </p:sp>
      <p:sp>
        <p:nvSpPr>
          <p:cNvPr id="5" name="4 - TextBox"/>
          <p:cNvSpPr txBox="1"/>
          <p:nvPr/>
        </p:nvSpPr>
        <p:spPr>
          <a:xfrm>
            <a:off x="457200" y="980728"/>
            <a:ext cx="8229600" cy="723275"/>
          </a:xfrm>
          <a:prstGeom prst="rect">
            <a:avLst/>
          </a:prstGeom>
          <a:noFill/>
        </p:spPr>
        <p:txBody>
          <a:bodyPr wrap="square" rtlCol="0">
            <a:spAutoFit/>
          </a:bodyPr>
          <a:lstStyle/>
          <a:p>
            <a:pPr>
              <a:spcAft>
                <a:spcPts val="600"/>
              </a:spcAft>
              <a:buNone/>
            </a:pPr>
            <a:r>
              <a:rPr lang="en-US" sz="2200" b="1" dirty="0"/>
              <a:t>Characteristics</a:t>
            </a:r>
          </a:p>
          <a:p>
            <a:pPr>
              <a:buNone/>
            </a:pPr>
            <a:endParaRPr lang="en-GB" sz="1400" dirty="0"/>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484784"/>
            <a:ext cx="5939085" cy="4087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4390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4624"/>
            <a:ext cx="8229600" cy="1143000"/>
          </a:xfrm>
        </p:spPr>
        <p:txBody>
          <a:bodyPr>
            <a:normAutofit/>
          </a:bodyPr>
          <a:lstStyle/>
          <a:p>
            <a:pPr algn="ctr">
              <a:lnSpc>
                <a:spcPts val="4000"/>
              </a:lnSpc>
            </a:pPr>
            <a:r>
              <a:rPr lang="en-US" sz="4000" dirty="0"/>
              <a:t>Sensor Communication Platform</a:t>
            </a:r>
          </a:p>
        </p:txBody>
      </p:sp>
      <p:sp>
        <p:nvSpPr>
          <p:cNvPr id="5" name="4 - TextBox"/>
          <p:cNvSpPr txBox="1"/>
          <p:nvPr/>
        </p:nvSpPr>
        <p:spPr>
          <a:xfrm>
            <a:off x="457200" y="908720"/>
            <a:ext cx="8229600" cy="723275"/>
          </a:xfrm>
          <a:prstGeom prst="rect">
            <a:avLst/>
          </a:prstGeom>
          <a:noFill/>
        </p:spPr>
        <p:txBody>
          <a:bodyPr wrap="square" rtlCol="0">
            <a:spAutoFit/>
          </a:bodyPr>
          <a:lstStyle/>
          <a:p>
            <a:pPr>
              <a:spcAft>
                <a:spcPts val="600"/>
              </a:spcAft>
              <a:buNone/>
            </a:pPr>
            <a:r>
              <a:rPr lang="en-US" sz="2200" b="1" dirty="0"/>
              <a:t>A focus on standards and interoperability</a:t>
            </a:r>
          </a:p>
          <a:p>
            <a:pPr>
              <a:buNone/>
            </a:pPr>
            <a:endParaRPr lang="en-GB" sz="1400" dirty="0"/>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54480"/>
            <a:ext cx="3394719" cy="4618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2"/>
          <p:cNvSpPr txBox="1">
            <a:spLocks/>
          </p:cNvSpPr>
          <p:nvPr/>
        </p:nvSpPr>
        <p:spPr>
          <a:xfrm>
            <a:off x="4283968" y="1554480"/>
            <a:ext cx="4402832" cy="484632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b="1" dirty="0"/>
              <a:t>Sensor Data Logger / Controller</a:t>
            </a:r>
            <a:r>
              <a:rPr lang="en-US" sz="1600" dirty="0"/>
              <a:t>: Responsible to collect all data from sensors</a:t>
            </a:r>
          </a:p>
          <a:p>
            <a:pPr algn="just"/>
            <a:r>
              <a:rPr lang="en-US" sz="1600" b="1" dirty="0"/>
              <a:t>OGC Protocol Adapter</a:t>
            </a:r>
            <a:r>
              <a:rPr lang="en-US" sz="1600" dirty="0"/>
              <a:t>: Responsible to parse data to OGC standards</a:t>
            </a:r>
          </a:p>
          <a:p>
            <a:pPr algn="just"/>
            <a:r>
              <a:rPr lang="en-US" sz="1600" b="1" dirty="0"/>
              <a:t>SES (Sensor Event Service) Module</a:t>
            </a:r>
            <a:r>
              <a:rPr lang="en-US" sz="1600" dirty="0"/>
              <a:t>: Web service interface which is responsible for disseminating notifications (events/alerts) without the need to periodically request them </a:t>
            </a:r>
          </a:p>
          <a:p>
            <a:pPr algn="just"/>
            <a:r>
              <a:rPr lang="en-US" sz="1600" b="1" dirty="0"/>
              <a:t>Sensor Observation Service (SOS) Module</a:t>
            </a:r>
            <a:r>
              <a:rPr lang="en-US" sz="1600" dirty="0"/>
              <a:t>: Web service interface which allows authorized client to access (read/write) live sensor data, historical data as well as sensor metadata through a web service call</a:t>
            </a:r>
          </a:p>
          <a:p>
            <a:pPr algn="just"/>
            <a:r>
              <a:rPr lang="en-US" sz="1600" b="1" dirty="0"/>
              <a:t>SES/SOS Client</a:t>
            </a:r>
            <a:r>
              <a:rPr lang="en-US" sz="1600" dirty="0"/>
              <a:t>: Responsible to handle the http requests from SES/SOS and retrieve the data </a:t>
            </a:r>
          </a:p>
          <a:p>
            <a:pPr algn="just"/>
            <a:r>
              <a:rPr lang="en-US" sz="1600" b="1" dirty="0"/>
              <a:t>User Interface/Monitoring Platform</a:t>
            </a:r>
            <a:r>
              <a:rPr lang="en-US" sz="1600" dirty="0"/>
              <a:t>: User monitors the available sensors, measurements, events, alarms</a:t>
            </a:r>
            <a:endParaRPr lang="en-US" sz="1800" dirty="0"/>
          </a:p>
        </p:txBody>
      </p:sp>
    </p:spTree>
    <p:extLst>
      <p:ext uri="{BB962C8B-B14F-4D97-AF65-F5344CB8AC3E}">
        <p14:creationId xmlns:p14="http://schemas.microsoft.com/office/powerpoint/2010/main" val="3503614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503636" y="1405568"/>
            <a:ext cx="6136729" cy="4831743"/>
          </a:xfrm>
        </p:spPr>
      </p:pic>
      <p:sp>
        <p:nvSpPr>
          <p:cNvPr id="6"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Monitoring Platform</a:t>
            </a:r>
          </a:p>
        </p:txBody>
      </p:sp>
      <p:sp>
        <p:nvSpPr>
          <p:cNvPr id="7" name="4 - TextBox"/>
          <p:cNvSpPr txBox="1"/>
          <p:nvPr/>
        </p:nvSpPr>
        <p:spPr>
          <a:xfrm>
            <a:off x="457200" y="980728"/>
            <a:ext cx="8229600" cy="723275"/>
          </a:xfrm>
          <a:prstGeom prst="rect">
            <a:avLst/>
          </a:prstGeom>
          <a:noFill/>
        </p:spPr>
        <p:txBody>
          <a:bodyPr wrap="square" rtlCol="0">
            <a:spAutoFit/>
          </a:bodyPr>
          <a:lstStyle/>
          <a:p>
            <a:pPr>
              <a:spcAft>
                <a:spcPts val="600"/>
              </a:spcAft>
              <a:buNone/>
            </a:pPr>
            <a:r>
              <a:rPr lang="en-US" sz="2200" b="1" dirty="0"/>
              <a:t>Login page</a:t>
            </a:r>
          </a:p>
          <a:p>
            <a:pPr>
              <a:buNone/>
            </a:pPr>
            <a:endParaRPr lang="en-GB" sz="1400" dirty="0"/>
          </a:p>
        </p:txBody>
      </p:sp>
    </p:spTree>
    <p:extLst>
      <p:ext uri="{BB962C8B-B14F-4D97-AF65-F5344CB8AC3E}">
        <p14:creationId xmlns:p14="http://schemas.microsoft.com/office/powerpoint/2010/main" val="2446407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2</a:t>
            </a:fld>
            <a:endParaRPr lang="el-GR"/>
          </a:p>
        </p:txBody>
      </p:sp>
      <p:sp>
        <p:nvSpPr>
          <p:cNvPr id="2" name="1 - Τίτλος"/>
          <p:cNvSpPr>
            <a:spLocks noGrp="1"/>
          </p:cNvSpPr>
          <p:nvPr>
            <p:ph type="title" idx="4294967295"/>
          </p:nvPr>
        </p:nvSpPr>
        <p:spPr>
          <a:xfrm>
            <a:off x="158824" y="-27384"/>
            <a:ext cx="8229600" cy="1143000"/>
          </a:xfrm>
        </p:spPr>
        <p:txBody>
          <a:bodyPr>
            <a:normAutofit/>
          </a:bodyPr>
          <a:lstStyle/>
          <a:p>
            <a:r>
              <a:rPr lang="en-GB" sz="3600" dirty="0"/>
              <a:t>Athens Case Project Partners &amp; Roles</a:t>
            </a:r>
          </a:p>
        </p:txBody>
      </p:sp>
      <p:sp>
        <p:nvSpPr>
          <p:cNvPr id="3" name="2 - Θέση περιεχομένου"/>
          <p:cNvSpPr>
            <a:spLocks noGrp="1"/>
          </p:cNvSpPr>
          <p:nvPr>
            <p:ph idx="4294967295"/>
          </p:nvPr>
        </p:nvSpPr>
        <p:spPr>
          <a:xfrm>
            <a:off x="457200" y="1124744"/>
            <a:ext cx="8229600" cy="5544616"/>
          </a:xfrm>
        </p:spPr>
        <p:txBody>
          <a:bodyPr numCol="1">
            <a:normAutofit fontScale="92500" lnSpcReduction="10000"/>
          </a:bodyPr>
          <a:lstStyle/>
          <a:p>
            <a:pPr>
              <a:buNone/>
            </a:pPr>
            <a:r>
              <a:rPr lang="en-GB" sz="1700" b="1" dirty="0"/>
              <a:t>EYDAP Athens Water Supply and Sewerage Company, Greece (CASE)</a:t>
            </a:r>
            <a:endParaRPr lang="en-GB" sz="1700" dirty="0"/>
          </a:p>
          <a:p>
            <a:r>
              <a:rPr lang="en-GB" sz="1700" dirty="0"/>
              <a:t>Operator of demo site Athens</a:t>
            </a:r>
          </a:p>
          <a:p>
            <a:r>
              <a:rPr lang="en-GB" sz="1700" dirty="0"/>
              <a:t>Application of innovative solutions for sewer mining (WP22 &amp; WP34) </a:t>
            </a:r>
          </a:p>
          <a:p>
            <a:pPr>
              <a:buNone/>
            </a:pPr>
            <a:endParaRPr lang="en-GB" sz="1700" b="1" dirty="0"/>
          </a:p>
          <a:p>
            <a:pPr>
              <a:buNone/>
            </a:pPr>
            <a:r>
              <a:rPr lang="en-GB" sz="1700" b="1" dirty="0"/>
              <a:t>NTUA, National Technical University of Athens (RTD)</a:t>
            </a:r>
            <a:endParaRPr lang="en-GB" sz="1700" dirty="0"/>
          </a:p>
          <a:p>
            <a:r>
              <a:rPr lang="en-GB" sz="1700" dirty="0"/>
              <a:t>Linked to demo site Athens</a:t>
            </a:r>
          </a:p>
          <a:p>
            <a:r>
              <a:rPr lang="en-GB" sz="1700" dirty="0"/>
              <a:t>Innovation development in sewer mining and ICT applications (WP34)</a:t>
            </a:r>
          </a:p>
          <a:p>
            <a:r>
              <a:rPr lang="en-GB" sz="1700" dirty="0"/>
              <a:t>Solutions on water scarcity</a:t>
            </a:r>
          </a:p>
          <a:p>
            <a:r>
              <a:rPr lang="en-GB" sz="1700" dirty="0"/>
              <a:t>Sustainability assessment</a:t>
            </a:r>
          </a:p>
          <a:p>
            <a:r>
              <a:rPr lang="en-GB" sz="1700" dirty="0"/>
              <a:t>Models for DSS</a:t>
            </a:r>
          </a:p>
          <a:p>
            <a:pPr>
              <a:buNone/>
            </a:pPr>
            <a:r>
              <a:rPr lang="en-GB" sz="1700" dirty="0"/>
              <a:t> </a:t>
            </a:r>
          </a:p>
          <a:p>
            <a:pPr>
              <a:buNone/>
            </a:pPr>
            <a:r>
              <a:rPr lang="en-GB" sz="1700" b="1" dirty="0" err="1"/>
              <a:t>CHEMiTEC</a:t>
            </a:r>
            <a:r>
              <a:rPr lang="en-GB" sz="1700" b="1" dirty="0"/>
              <a:t> Water &amp; Environmental Technologies, Greece (SME)</a:t>
            </a:r>
            <a:endParaRPr lang="en-GB" sz="1700" dirty="0"/>
          </a:p>
          <a:p>
            <a:r>
              <a:rPr lang="en-GB" sz="1700" dirty="0"/>
              <a:t>Contribute to demo site Athens</a:t>
            </a:r>
          </a:p>
          <a:p>
            <a:r>
              <a:rPr lang="en-GB" sz="1700" dirty="0"/>
              <a:t>Optimising and demonstrating modular packaged treatment solutions (WP22 &amp; 34)</a:t>
            </a:r>
          </a:p>
          <a:p>
            <a:endParaRPr lang="en-GB" sz="1700" dirty="0"/>
          </a:p>
          <a:p>
            <a:pPr>
              <a:buNone/>
            </a:pPr>
            <a:r>
              <a:rPr lang="en-GB" sz="1700" b="1" dirty="0"/>
              <a:t>TELINT RTD Consultancy Services, UK (SME)</a:t>
            </a:r>
            <a:endParaRPr lang="en-GB" sz="1700" dirty="0"/>
          </a:p>
          <a:p>
            <a:r>
              <a:rPr lang="en-GB" sz="1700" dirty="0"/>
              <a:t>Development of data collection systems from various sensing elements, communication and networking between sensors and front-end systems (WP22)</a:t>
            </a:r>
          </a:p>
          <a:p>
            <a:r>
              <a:rPr lang="en-GB" sz="1700" dirty="0"/>
              <a:t>Linked to demo site Athens (WP34)</a:t>
            </a:r>
          </a:p>
          <a:p>
            <a:pPr>
              <a:buNone/>
            </a:pPr>
            <a:endParaRPr lang="en-GB" sz="1400" dirty="0"/>
          </a:p>
        </p:txBody>
      </p:sp>
    </p:spTree>
    <p:extLst>
      <p:ext uri="{BB962C8B-B14F-4D97-AF65-F5344CB8AC3E}">
        <p14:creationId xmlns:p14="http://schemas.microsoft.com/office/powerpoint/2010/main" val="4118070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Monitoring Platform</a:t>
            </a:r>
          </a:p>
        </p:txBody>
      </p:sp>
      <p:pic>
        <p:nvPicPr>
          <p:cNvPr id="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1280160"/>
            <a:ext cx="6538397" cy="4937760"/>
          </a:xfrm>
          <a:prstGeom prst="rect">
            <a:avLst/>
          </a:prstGeom>
        </p:spPr>
      </p:pic>
      <p:cxnSp>
        <p:nvCxnSpPr>
          <p:cNvPr id="8" name="Straight Arrow Connector 7"/>
          <p:cNvCxnSpPr>
            <a:stCxn id="9" idx="1"/>
          </p:cNvCxnSpPr>
          <p:nvPr/>
        </p:nvCxnSpPr>
        <p:spPr>
          <a:xfrm flipH="1" flipV="1">
            <a:off x="5119858" y="2134024"/>
            <a:ext cx="532262" cy="21050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652120" y="2052137"/>
            <a:ext cx="2395182" cy="584775"/>
          </a:xfrm>
          <a:prstGeom prst="rect">
            <a:avLst/>
          </a:prstGeom>
          <a:noFill/>
        </p:spPr>
        <p:txBody>
          <a:bodyPr wrap="square" rtlCol="0">
            <a:spAutoFit/>
          </a:bodyPr>
          <a:lstStyle/>
          <a:p>
            <a:r>
              <a:rPr lang="en-US" sz="1600" b="1" dirty="0">
                <a:solidFill>
                  <a:srgbClr val="FF0000"/>
                </a:solidFill>
              </a:rPr>
              <a:t>Locations/Measurement points</a:t>
            </a:r>
          </a:p>
        </p:txBody>
      </p:sp>
      <p:sp>
        <p:nvSpPr>
          <p:cNvPr id="10" name="TextBox 9"/>
          <p:cNvSpPr txBox="1"/>
          <p:nvPr/>
        </p:nvSpPr>
        <p:spPr>
          <a:xfrm>
            <a:off x="1619672" y="4995347"/>
            <a:ext cx="1269242" cy="1077218"/>
          </a:xfrm>
          <a:prstGeom prst="rect">
            <a:avLst/>
          </a:prstGeom>
          <a:noFill/>
        </p:spPr>
        <p:txBody>
          <a:bodyPr wrap="square" rtlCol="0">
            <a:spAutoFit/>
          </a:bodyPr>
          <a:lstStyle/>
          <a:p>
            <a:r>
              <a:rPr lang="en-US" sz="1600" b="1" dirty="0">
                <a:solidFill>
                  <a:srgbClr val="FF0000"/>
                </a:solidFill>
              </a:rPr>
              <a:t>Sensors details for selected location(s)</a:t>
            </a:r>
          </a:p>
        </p:txBody>
      </p:sp>
      <p:cxnSp>
        <p:nvCxnSpPr>
          <p:cNvPr id="11" name="Straight Arrow Connector 10"/>
          <p:cNvCxnSpPr>
            <a:stCxn id="10" idx="0"/>
          </p:cNvCxnSpPr>
          <p:nvPr/>
        </p:nvCxnSpPr>
        <p:spPr>
          <a:xfrm flipV="1">
            <a:off x="2254293" y="4509120"/>
            <a:ext cx="0" cy="48622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824810" y="2730406"/>
            <a:ext cx="2915542" cy="338554"/>
          </a:xfrm>
          <a:prstGeom prst="rect">
            <a:avLst/>
          </a:prstGeom>
          <a:noFill/>
        </p:spPr>
        <p:txBody>
          <a:bodyPr wrap="none" rtlCol="0">
            <a:spAutoFit/>
          </a:bodyPr>
          <a:lstStyle/>
          <a:p>
            <a:r>
              <a:rPr lang="en-US" sz="1600" b="1" dirty="0">
                <a:solidFill>
                  <a:srgbClr val="FF0000"/>
                </a:solidFill>
              </a:rPr>
              <a:t>Measurements real time display</a:t>
            </a:r>
          </a:p>
        </p:txBody>
      </p:sp>
      <p:cxnSp>
        <p:nvCxnSpPr>
          <p:cNvPr id="13" name="Straight Arrow Connector 12"/>
          <p:cNvCxnSpPr>
            <a:stCxn id="12" idx="2"/>
          </p:cNvCxnSpPr>
          <p:nvPr/>
        </p:nvCxnSpPr>
        <p:spPr>
          <a:xfrm flipH="1">
            <a:off x="4724400" y="3068960"/>
            <a:ext cx="1558181" cy="111822"/>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5220072" y="3068960"/>
            <a:ext cx="1062509" cy="57606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4 - TextBox"/>
          <p:cNvSpPr txBox="1"/>
          <p:nvPr/>
        </p:nvSpPr>
        <p:spPr>
          <a:xfrm>
            <a:off x="457200" y="914400"/>
            <a:ext cx="8229600" cy="723275"/>
          </a:xfrm>
          <a:prstGeom prst="rect">
            <a:avLst/>
          </a:prstGeom>
          <a:noFill/>
        </p:spPr>
        <p:txBody>
          <a:bodyPr wrap="square" rtlCol="0">
            <a:spAutoFit/>
          </a:bodyPr>
          <a:lstStyle/>
          <a:p>
            <a:pPr>
              <a:spcAft>
                <a:spcPts val="600"/>
              </a:spcAft>
              <a:buNone/>
            </a:pPr>
            <a:r>
              <a:rPr lang="en-US" sz="2200" b="1" dirty="0"/>
              <a:t>Live data display</a:t>
            </a:r>
          </a:p>
          <a:p>
            <a:pPr>
              <a:buNone/>
            </a:pPr>
            <a:endParaRPr lang="en-GB" sz="1400" dirty="0"/>
          </a:p>
        </p:txBody>
      </p:sp>
    </p:spTree>
    <p:extLst>
      <p:ext uri="{BB962C8B-B14F-4D97-AF65-F5344CB8AC3E}">
        <p14:creationId xmlns:p14="http://schemas.microsoft.com/office/powerpoint/2010/main" val="1905470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Monitoring Platform</a:t>
            </a:r>
          </a:p>
        </p:txBody>
      </p:sp>
      <p:sp>
        <p:nvSpPr>
          <p:cNvPr id="7" name="4 - TextBox"/>
          <p:cNvSpPr txBox="1"/>
          <p:nvPr/>
        </p:nvSpPr>
        <p:spPr>
          <a:xfrm>
            <a:off x="457200" y="914400"/>
            <a:ext cx="8229600" cy="723275"/>
          </a:xfrm>
          <a:prstGeom prst="rect">
            <a:avLst/>
          </a:prstGeom>
          <a:noFill/>
        </p:spPr>
        <p:txBody>
          <a:bodyPr wrap="square" rtlCol="0">
            <a:spAutoFit/>
          </a:bodyPr>
          <a:lstStyle/>
          <a:p>
            <a:pPr>
              <a:spcAft>
                <a:spcPts val="600"/>
              </a:spcAft>
              <a:buNone/>
            </a:pPr>
            <a:r>
              <a:rPr lang="en-US" sz="2200" b="1" dirty="0"/>
              <a:t>Historical data</a:t>
            </a:r>
          </a:p>
          <a:p>
            <a:pPr>
              <a:buNone/>
            </a:pPr>
            <a:endParaRPr lang="en-GB" sz="1400" dirty="0"/>
          </a:p>
        </p:txBody>
      </p:sp>
      <p:pic>
        <p:nvPicPr>
          <p:cNvPr id="15"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164" y="1280160"/>
            <a:ext cx="6971672" cy="4937760"/>
          </a:xfrm>
          <a:prstGeom prst="rect">
            <a:avLst/>
          </a:prstGeom>
        </p:spPr>
      </p:pic>
      <p:sp>
        <p:nvSpPr>
          <p:cNvPr id="16" name="TextBox 15"/>
          <p:cNvSpPr txBox="1"/>
          <p:nvPr/>
        </p:nvSpPr>
        <p:spPr>
          <a:xfrm>
            <a:off x="5858322" y="2356229"/>
            <a:ext cx="1474827" cy="584775"/>
          </a:xfrm>
          <a:prstGeom prst="rect">
            <a:avLst/>
          </a:prstGeom>
          <a:noFill/>
        </p:spPr>
        <p:txBody>
          <a:bodyPr wrap="none" rtlCol="0">
            <a:spAutoFit/>
          </a:bodyPr>
          <a:lstStyle/>
          <a:p>
            <a:r>
              <a:rPr lang="en-US" sz="1600" b="1" dirty="0">
                <a:solidFill>
                  <a:srgbClr val="FF0000"/>
                </a:solidFill>
              </a:rPr>
              <a:t>Date/Time</a:t>
            </a:r>
          </a:p>
          <a:p>
            <a:r>
              <a:rPr lang="en-US" sz="1600" b="1" dirty="0">
                <a:solidFill>
                  <a:srgbClr val="FF0000"/>
                </a:solidFill>
              </a:rPr>
              <a:t>range selection</a:t>
            </a:r>
          </a:p>
        </p:txBody>
      </p:sp>
      <p:sp>
        <p:nvSpPr>
          <p:cNvPr id="17" name="Oval 16"/>
          <p:cNvSpPr/>
          <p:nvPr/>
        </p:nvSpPr>
        <p:spPr>
          <a:xfrm>
            <a:off x="7514806" y="2693905"/>
            <a:ext cx="153537" cy="2729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TextBox 17"/>
          <p:cNvSpPr txBox="1"/>
          <p:nvPr/>
        </p:nvSpPr>
        <p:spPr>
          <a:xfrm>
            <a:off x="7697027" y="3140968"/>
            <a:ext cx="1411477" cy="584775"/>
          </a:xfrm>
          <a:prstGeom prst="rect">
            <a:avLst/>
          </a:prstGeom>
          <a:noFill/>
        </p:spPr>
        <p:txBody>
          <a:bodyPr wrap="none" rtlCol="0">
            <a:spAutoFit/>
          </a:bodyPr>
          <a:lstStyle/>
          <a:p>
            <a:r>
              <a:rPr lang="en-US" sz="1600" b="1" dirty="0">
                <a:solidFill>
                  <a:srgbClr val="FF0000"/>
                </a:solidFill>
              </a:rPr>
              <a:t>Export Data </a:t>
            </a:r>
          </a:p>
          <a:p>
            <a:r>
              <a:rPr lang="en-US" sz="1600" b="1" dirty="0">
                <a:solidFill>
                  <a:srgbClr val="FF0000"/>
                </a:solidFill>
              </a:rPr>
              <a:t>(</a:t>
            </a:r>
            <a:r>
              <a:rPr lang="en-US" sz="1600" b="1" dirty="0" err="1">
                <a:solidFill>
                  <a:srgbClr val="FF0000"/>
                </a:solidFill>
              </a:rPr>
              <a:t>csv,xls,image</a:t>
            </a:r>
            <a:r>
              <a:rPr lang="en-US" sz="1600" b="1" dirty="0">
                <a:solidFill>
                  <a:srgbClr val="FF0000"/>
                </a:solidFill>
              </a:rPr>
              <a:t>)</a:t>
            </a:r>
          </a:p>
        </p:txBody>
      </p:sp>
      <p:cxnSp>
        <p:nvCxnSpPr>
          <p:cNvPr id="19" name="Straight Arrow Connector 18"/>
          <p:cNvCxnSpPr>
            <a:stCxn id="18" idx="0"/>
            <a:endCxn id="17" idx="6"/>
          </p:cNvCxnSpPr>
          <p:nvPr/>
        </p:nvCxnSpPr>
        <p:spPr>
          <a:xfrm flipH="1" flipV="1">
            <a:off x="7668343" y="2830383"/>
            <a:ext cx="734423" cy="31058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3"/>
          </p:cNvCxnSpPr>
          <p:nvPr/>
        </p:nvCxnSpPr>
        <p:spPr>
          <a:xfrm flipV="1">
            <a:off x="7333149" y="2231960"/>
            <a:ext cx="181657" cy="416657"/>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9356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1" name="Group 100"/>
          <p:cNvGrpSpPr/>
          <p:nvPr/>
        </p:nvGrpSpPr>
        <p:grpSpPr>
          <a:xfrm>
            <a:off x="241967" y="1268760"/>
            <a:ext cx="8683010" cy="5123074"/>
            <a:chOff x="279654" y="1233028"/>
            <a:chExt cx="8683010" cy="5370322"/>
          </a:xfrm>
        </p:grpSpPr>
        <p:grpSp>
          <p:nvGrpSpPr>
            <p:cNvPr id="56" name="Group 55"/>
            <p:cNvGrpSpPr/>
            <p:nvPr/>
          </p:nvGrpSpPr>
          <p:grpSpPr>
            <a:xfrm>
              <a:off x="4457700" y="1238201"/>
              <a:ext cx="4504964" cy="5365139"/>
              <a:chOff x="2102265" y="1376169"/>
              <a:chExt cx="3760098" cy="3463127"/>
            </a:xfrm>
          </p:grpSpPr>
          <p:sp>
            <p:nvSpPr>
              <p:cNvPr id="54" name="Rectangle 53"/>
              <p:cNvSpPr/>
              <p:nvPr/>
            </p:nvSpPr>
            <p:spPr>
              <a:xfrm>
                <a:off x="2102265" y="1376169"/>
                <a:ext cx="3760098" cy="3463127"/>
              </a:xfrm>
              <a:prstGeom prst="rect">
                <a:avLst/>
              </a:prstGeom>
              <a:solidFill>
                <a:schemeClr val="bg1">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nvGrpSpPr>
              <p:cNvPr id="53" name="Group 52"/>
              <p:cNvGrpSpPr/>
              <p:nvPr/>
            </p:nvGrpSpPr>
            <p:grpSpPr>
              <a:xfrm>
                <a:off x="2171238" y="1421499"/>
                <a:ext cx="3641984" cy="3351415"/>
                <a:chOff x="273858" y="1321738"/>
                <a:chExt cx="3641984" cy="3351415"/>
              </a:xfrm>
            </p:grpSpPr>
            <p:grpSp>
              <p:nvGrpSpPr>
                <p:cNvPr id="51" name="Group 50"/>
                <p:cNvGrpSpPr/>
                <p:nvPr/>
              </p:nvGrpSpPr>
              <p:grpSpPr>
                <a:xfrm>
                  <a:off x="273858" y="1518240"/>
                  <a:ext cx="3641984" cy="3154913"/>
                  <a:chOff x="1505288" y="1683158"/>
                  <a:chExt cx="5380723" cy="5253712"/>
                </a:xfrm>
              </p:grpSpPr>
              <p:sp>
                <p:nvSpPr>
                  <p:cNvPr id="41" name="TextBox 40"/>
                  <p:cNvSpPr txBox="1"/>
                  <p:nvPr/>
                </p:nvSpPr>
                <p:spPr>
                  <a:xfrm>
                    <a:off x="5391518" y="3948377"/>
                    <a:ext cx="1474380" cy="520191"/>
                  </a:xfrm>
                  <a:prstGeom prst="rect">
                    <a:avLst/>
                  </a:prstGeom>
                  <a:solidFill>
                    <a:srgbClr val="E5E5E5"/>
                  </a:solidFill>
                  <a:ln w="9525">
                    <a:solidFill>
                      <a:schemeClr val="tx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1200" dirty="0"/>
                      <a:t>Model Parameters </a:t>
                    </a:r>
                    <a:r>
                      <a:rPr lang="el-GR" sz="1200" i="1" dirty="0"/>
                      <a:t>θ</a:t>
                    </a:r>
                    <a:endParaRPr lang="el-GR" sz="1200" dirty="0"/>
                  </a:p>
                </p:txBody>
              </p:sp>
              <p:pic>
                <p:nvPicPr>
                  <p:cNvPr id="27" name="Picture 26"/>
                  <p:cNvPicPr>
                    <a:picLocks noChangeAspect="1"/>
                  </p:cNvPicPr>
                  <p:nvPr/>
                </p:nvPicPr>
                <p:blipFill>
                  <a:blip r:embed="rId3"/>
                  <a:stretch>
                    <a:fillRect/>
                  </a:stretch>
                </p:blipFill>
                <p:spPr>
                  <a:xfrm>
                    <a:off x="1558481" y="2372818"/>
                    <a:ext cx="1624727" cy="974020"/>
                  </a:xfrm>
                  <a:prstGeom prst="rect">
                    <a:avLst/>
                  </a:prstGeom>
                </p:spPr>
              </p:pic>
              <p:pic>
                <p:nvPicPr>
                  <p:cNvPr id="28" name="Picture 27"/>
                  <p:cNvPicPr>
                    <a:picLocks noChangeAspect="1"/>
                  </p:cNvPicPr>
                  <p:nvPr/>
                </p:nvPicPr>
                <p:blipFill>
                  <a:blip r:embed="rId4"/>
                  <a:stretch>
                    <a:fillRect/>
                  </a:stretch>
                </p:blipFill>
                <p:spPr>
                  <a:xfrm>
                    <a:off x="3332335" y="2441398"/>
                    <a:ext cx="1624727" cy="905440"/>
                  </a:xfrm>
                  <a:prstGeom prst="rect">
                    <a:avLst/>
                  </a:prstGeom>
                </p:spPr>
              </p:pic>
              <p:sp>
                <p:nvSpPr>
                  <p:cNvPr id="35" name="Rounded Rectangle 34"/>
                  <p:cNvSpPr/>
                  <p:nvPr/>
                </p:nvSpPr>
                <p:spPr>
                  <a:xfrm>
                    <a:off x="3169423" y="3704582"/>
                    <a:ext cx="1962089" cy="1017913"/>
                  </a:xfrm>
                  <a:prstGeom prst="roundRect">
                    <a:avLst/>
                  </a:prstGeom>
                  <a:solidFill>
                    <a:schemeClr val="bg1">
                      <a:lumMod val="50000"/>
                      <a:alpha val="50000"/>
                    </a:schemeClr>
                  </a:solidFill>
                  <a:ln w="12700"/>
                </p:spPr>
                <p:style>
                  <a:lnRef idx="2">
                    <a:schemeClr val="dk1"/>
                  </a:lnRef>
                  <a:fillRef idx="1">
                    <a:schemeClr val="lt1"/>
                  </a:fillRef>
                  <a:effectRef idx="0">
                    <a:schemeClr val="dk1"/>
                  </a:effectRef>
                  <a:fontRef idx="minor">
                    <a:schemeClr val="dk1"/>
                  </a:fontRef>
                </p:style>
                <p:txBody>
                  <a:bodyPr rtlCol="0" anchor="ctr"/>
                  <a:lstStyle/>
                  <a:p>
                    <a:pPr algn="ctr"/>
                    <a:r>
                      <a:rPr lang="en-US" sz="1400" dirty="0"/>
                      <a:t>Sewer network simulation model </a:t>
                    </a:r>
                  </a:p>
                  <a:p>
                    <a:pPr algn="ctr"/>
                    <a:r>
                      <a:rPr lang="en-US" sz="1400" dirty="0"/>
                      <a:t>(e.g., SWMM)</a:t>
                    </a:r>
                    <a:endParaRPr lang="el-GR" sz="1400" dirty="0"/>
                  </a:p>
                </p:txBody>
              </p:sp>
              <p:pic>
                <p:nvPicPr>
                  <p:cNvPr id="36" name="Picture 35"/>
                  <p:cNvPicPr>
                    <a:picLocks noChangeAspect="1"/>
                  </p:cNvPicPr>
                  <p:nvPr/>
                </p:nvPicPr>
                <p:blipFill>
                  <a:blip r:embed="rId5"/>
                  <a:stretch>
                    <a:fillRect/>
                  </a:stretch>
                </p:blipFill>
                <p:spPr>
                  <a:xfrm>
                    <a:off x="4870403" y="5961278"/>
                    <a:ext cx="1750623" cy="975592"/>
                  </a:xfrm>
                  <a:prstGeom prst="rect">
                    <a:avLst/>
                  </a:prstGeom>
                </p:spPr>
              </p:pic>
              <p:pic>
                <p:nvPicPr>
                  <p:cNvPr id="37" name="Picture 36"/>
                  <p:cNvPicPr>
                    <a:picLocks noChangeAspect="1"/>
                  </p:cNvPicPr>
                  <p:nvPr/>
                </p:nvPicPr>
                <p:blipFill>
                  <a:blip r:embed="rId6"/>
                  <a:stretch>
                    <a:fillRect/>
                  </a:stretch>
                </p:blipFill>
                <p:spPr>
                  <a:xfrm>
                    <a:off x="1505288" y="5926087"/>
                    <a:ext cx="1750623" cy="975594"/>
                  </a:xfrm>
                  <a:prstGeom prst="rect">
                    <a:avLst/>
                  </a:prstGeom>
                </p:spPr>
              </p:pic>
              <p:pic>
                <p:nvPicPr>
                  <p:cNvPr id="38" name="Picture 37"/>
                  <p:cNvPicPr>
                    <a:picLocks noChangeAspect="1"/>
                  </p:cNvPicPr>
                  <p:nvPr/>
                </p:nvPicPr>
                <p:blipFill>
                  <a:blip r:embed="rId7"/>
                  <a:stretch>
                    <a:fillRect/>
                  </a:stretch>
                </p:blipFill>
                <p:spPr>
                  <a:xfrm>
                    <a:off x="3219510" y="5926087"/>
                    <a:ext cx="1750623" cy="975594"/>
                  </a:xfrm>
                  <a:prstGeom prst="rect">
                    <a:avLst/>
                  </a:prstGeom>
                </p:spPr>
              </p:pic>
              <p:sp>
                <p:nvSpPr>
                  <p:cNvPr id="39" name="TextBox 38"/>
                  <p:cNvSpPr txBox="1"/>
                  <p:nvPr/>
                </p:nvSpPr>
                <p:spPr>
                  <a:xfrm>
                    <a:off x="1734962" y="1683158"/>
                    <a:ext cx="5151049" cy="589550"/>
                  </a:xfrm>
                  <a:prstGeom prst="rect">
                    <a:avLst/>
                  </a:prstGeom>
                  <a:noFill/>
                </p:spPr>
                <p:txBody>
                  <a:bodyPr wrap="square" rtlCol="0">
                    <a:spAutoFit/>
                  </a:bodyPr>
                  <a:lstStyle/>
                  <a:p>
                    <a:r>
                      <a:rPr lang="en-US" sz="1400" b="1" dirty="0"/>
                      <a:t>Inputs</a:t>
                    </a:r>
                    <a:r>
                      <a:rPr lang="en-US" sz="1400" dirty="0"/>
                      <a:t>: Uncertain parameters </a:t>
                    </a:r>
                    <a:r>
                      <a:rPr lang="el-GR" sz="1400" i="1" dirty="0"/>
                      <a:t>Χ</a:t>
                    </a:r>
                    <a:r>
                      <a:rPr lang="en-US" sz="1400" dirty="0"/>
                      <a:t> (e.g., Variation coefficients of wastewater discharge , BOD</a:t>
                    </a:r>
                    <a:r>
                      <a:rPr lang="en-US" sz="1400" baseline="-25000" dirty="0"/>
                      <a:t>5</a:t>
                    </a:r>
                    <a:r>
                      <a:rPr lang="en-US" sz="1400" dirty="0"/>
                      <a:t> loading).</a:t>
                    </a:r>
                    <a:endParaRPr lang="el-GR" sz="1400" dirty="0"/>
                  </a:p>
                </p:txBody>
              </p:sp>
              <p:pic>
                <p:nvPicPr>
                  <p:cNvPr id="50" name="Picture 49"/>
                  <p:cNvPicPr>
                    <a:picLocks noChangeAspect="1"/>
                  </p:cNvPicPr>
                  <p:nvPr/>
                </p:nvPicPr>
                <p:blipFill>
                  <a:blip r:embed="rId8"/>
                  <a:stretch>
                    <a:fillRect/>
                  </a:stretch>
                </p:blipFill>
                <p:spPr>
                  <a:xfrm>
                    <a:off x="5004782" y="2420918"/>
                    <a:ext cx="1750623" cy="975600"/>
                  </a:xfrm>
                  <a:prstGeom prst="rect">
                    <a:avLst/>
                  </a:prstGeom>
                </p:spPr>
              </p:pic>
            </p:grpSp>
            <p:sp>
              <p:nvSpPr>
                <p:cNvPr id="52" name="TextBox 51"/>
                <p:cNvSpPr txBox="1"/>
                <p:nvPr/>
              </p:nvSpPr>
              <p:spPr>
                <a:xfrm>
                  <a:off x="699448" y="1321738"/>
                  <a:ext cx="2770974" cy="229079"/>
                </a:xfrm>
                <a:prstGeom prst="rect">
                  <a:avLst/>
                </a:prstGeom>
                <a:noFill/>
              </p:spPr>
              <p:txBody>
                <a:bodyPr wrap="square" rtlCol="0">
                  <a:spAutoFit/>
                </a:bodyPr>
                <a:lstStyle/>
                <a:p>
                  <a:r>
                    <a:rPr lang="en-US" sz="1600" b="1" dirty="0"/>
                    <a:t>Step 2: Monte-Carlo Simulation</a:t>
                  </a:r>
                  <a:endParaRPr lang="el-GR" sz="1600" b="1" dirty="0"/>
                </a:p>
              </p:txBody>
            </p:sp>
          </p:grpSp>
        </p:grpSp>
        <p:grpSp>
          <p:nvGrpSpPr>
            <p:cNvPr id="63" name="Group 62"/>
            <p:cNvGrpSpPr/>
            <p:nvPr/>
          </p:nvGrpSpPr>
          <p:grpSpPr>
            <a:xfrm>
              <a:off x="279654" y="1233028"/>
              <a:ext cx="3754764" cy="3569730"/>
              <a:chOff x="279654" y="1296979"/>
              <a:chExt cx="3754764" cy="1949226"/>
            </a:xfrm>
          </p:grpSpPr>
          <p:sp>
            <p:nvSpPr>
              <p:cNvPr id="57" name="Rectangle 56"/>
              <p:cNvSpPr/>
              <p:nvPr/>
            </p:nvSpPr>
            <p:spPr>
              <a:xfrm>
                <a:off x="279654" y="1296979"/>
                <a:ext cx="3754764" cy="1949226"/>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58" name="TextBox 57"/>
              <p:cNvSpPr txBox="1"/>
              <p:nvPr/>
            </p:nvSpPr>
            <p:spPr>
              <a:xfrm>
                <a:off x="494887" y="1338153"/>
                <a:ext cx="3433752" cy="193787"/>
              </a:xfrm>
              <a:prstGeom prst="rect">
                <a:avLst/>
              </a:prstGeom>
              <a:noFill/>
            </p:spPr>
            <p:txBody>
              <a:bodyPr wrap="square" rtlCol="0">
                <a:spAutoFit/>
              </a:bodyPr>
              <a:lstStyle/>
              <a:p>
                <a:r>
                  <a:rPr lang="en-US" sz="1600" b="1" dirty="0"/>
                  <a:t>Step 1: Spatial data pre-processing</a:t>
                </a:r>
                <a:endParaRPr lang="el-GR" sz="1600" b="1" dirty="0"/>
              </a:p>
            </p:txBody>
          </p:sp>
        </p:grpSp>
        <p:grpSp>
          <p:nvGrpSpPr>
            <p:cNvPr id="64" name="Group 63"/>
            <p:cNvGrpSpPr/>
            <p:nvPr/>
          </p:nvGrpSpPr>
          <p:grpSpPr>
            <a:xfrm>
              <a:off x="279654" y="4838554"/>
              <a:ext cx="3754764" cy="1764796"/>
              <a:chOff x="279654" y="1249534"/>
              <a:chExt cx="3754764" cy="1764796"/>
            </a:xfrm>
          </p:grpSpPr>
          <p:sp>
            <p:nvSpPr>
              <p:cNvPr id="65" name="Rectangle 64"/>
              <p:cNvSpPr/>
              <p:nvPr/>
            </p:nvSpPr>
            <p:spPr>
              <a:xfrm>
                <a:off x="279654" y="1249534"/>
                <a:ext cx="3754764" cy="1764796"/>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66" name="TextBox 65"/>
              <p:cNvSpPr txBox="1"/>
              <p:nvPr/>
            </p:nvSpPr>
            <p:spPr>
              <a:xfrm>
                <a:off x="598519" y="1346529"/>
                <a:ext cx="3117034" cy="354893"/>
              </a:xfrm>
              <a:prstGeom prst="rect">
                <a:avLst/>
              </a:prstGeom>
              <a:noFill/>
            </p:spPr>
            <p:txBody>
              <a:bodyPr wrap="square" rtlCol="0">
                <a:spAutoFit/>
              </a:bodyPr>
              <a:lstStyle/>
              <a:p>
                <a:r>
                  <a:rPr lang="en-US" sz="1600" b="1" dirty="0"/>
                  <a:t>Step 3: Results post-processing</a:t>
                </a:r>
                <a:endParaRPr lang="el-GR" sz="1600" b="1" dirty="0"/>
              </a:p>
            </p:txBody>
          </p:sp>
        </p:grpSp>
        <p:sp>
          <p:nvSpPr>
            <p:cNvPr id="67" name="TextBox 66"/>
            <p:cNvSpPr txBox="1"/>
            <p:nvPr/>
          </p:nvSpPr>
          <p:spPr>
            <a:xfrm>
              <a:off x="4660088" y="5004191"/>
              <a:ext cx="4243701" cy="548471"/>
            </a:xfrm>
            <a:prstGeom prst="rect">
              <a:avLst/>
            </a:prstGeom>
            <a:noFill/>
          </p:spPr>
          <p:txBody>
            <a:bodyPr wrap="square" rtlCol="0">
              <a:spAutoFit/>
            </a:bodyPr>
            <a:lstStyle/>
            <a:p>
              <a:r>
                <a:rPr lang="en-US" sz="1400" b="1" dirty="0"/>
                <a:t>Outputs</a:t>
              </a:r>
              <a:r>
                <a:rPr lang="en-US" sz="1400" dirty="0"/>
                <a:t>: Quantities of interest (e.g., concentration of BOD</a:t>
              </a:r>
              <a:r>
                <a:rPr lang="en-US" sz="1400" baseline="-25000" dirty="0"/>
                <a:t>5</a:t>
              </a:r>
              <a:r>
                <a:rPr lang="en-US" sz="1400" dirty="0"/>
                <a:t> at each pipe). </a:t>
              </a:r>
              <a:endParaRPr lang="el-GR" sz="1400" dirty="0"/>
            </a:p>
          </p:txBody>
        </p:sp>
        <p:sp>
          <p:nvSpPr>
            <p:cNvPr id="68" name="TextBox 67"/>
            <p:cNvSpPr txBox="1"/>
            <p:nvPr/>
          </p:nvSpPr>
          <p:spPr>
            <a:xfrm>
              <a:off x="318224" y="1547866"/>
              <a:ext cx="3632037" cy="3290830"/>
            </a:xfrm>
            <a:prstGeom prst="rect">
              <a:avLst/>
            </a:prstGeom>
            <a:noFill/>
          </p:spPr>
          <p:txBody>
            <a:bodyPr wrap="square" rtlCol="0">
              <a:spAutoFit/>
            </a:bodyPr>
            <a:lstStyle/>
            <a:p>
              <a:r>
                <a:rPr lang="en-US" dirty="0"/>
                <a:t>Identification of:</a:t>
              </a:r>
            </a:p>
            <a:p>
              <a:pPr marL="342900" indent="-342900">
                <a:buFont typeface="+mj-lt"/>
                <a:buAutoNum type="arabicPeriod"/>
              </a:pPr>
              <a:r>
                <a:rPr lang="en-US" dirty="0"/>
                <a:t>Sewage network topology and assets (e.g., manholes, pipes)</a:t>
              </a:r>
            </a:p>
            <a:p>
              <a:pPr marL="342900" indent="-342900">
                <a:buFont typeface="+mj-lt"/>
                <a:buAutoNum type="arabicPeriod"/>
              </a:pPr>
              <a:r>
                <a:rPr lang="en-US" dirty="0"/>
                <a:t>Hydraulic characteristics (e.g., pipe diameter, slope)</a:t>
              </a:r>
            </a:p>
            <a:p>
              <a:pPr marL="342900" indent="-342900">
                <a:buFont typeface="+mj-lt"/>
                <a:buAutoNum type="arabicPeriod"/>
              </a:pPr>
              <a:r>
                <a:rPr lang="en-US" dirty="0"/>
                <a:t>Land uses (areas that will benefit from sewer mining – e.g., parks)</a:t>
              </a:r>
            </a:p>
            <a:p>
              <a:pPr marL="800100" lvl="1" indent="-342900">
                <a:buFont typeface="Wingdings" panose="05000000000000000000" pitchFamily="2" charset="2"/>
                <a:buChar char="§"/>
              </a:pPr>
              <a:r>
                <a:rPr lang="en-US" dirty="0"/>
                <a:t>Locate neighborhood sewer network components (e.g., nodes)</a:t>
              </a:r>
            </a:p>
          </p:txBody>
        </p:sp>
        <p:cxnSp>
          <p:nvCxnSpPr>
            <p:cNvPr id="70" name="Straight Arrow Connector 69"/>
            <p:cNvCxnSpPr>
              <a:stCxn id="41" idx="1"/>
              <a:endCxn id="35" idx="3"/>
            </p:cNvCxnSpPr>
            <p:nvPr/>
          </p:nvCxnSpPr>
          <p:spPr>
            <a:xfrm flipH="1">
              <a:off x="7480992" y="3962211"/>
              <a:ext cx="210849" cy="4713"/>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27" idx="2"/>
              <a:endCxn id="35" idx="0"/>
            </p:cNvCxnSpPr>
            <p:nvPr/>
          </p:nvCxnSpPr>
          <p:spPr>
            <a:xfrm>
              <a:off x="5242252" y="3160611"/>
              <a:ext cx="1443170" cy="3328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28" idx="2"/>
              <a:endCxn id="35" idx="0"/>
            </p:cNvCxnSpPr>
            <p:nvPr/>
          </p:nvCxnSpPr>
          <p:spPr>
            <a:xfrm>
              <a:off x="6680744" y="3160611"/>
              <a:ext cx="4678" cy="332818"/>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7" name="Straight Arrow Connector 76"/>
            <p:cNvCxnSpPr>
              <a:stCxn id="50" idx="2"/>
              <a:endCxn id="35" idx="0"/>
            </p:cNvCxnSpPr>
            <p:nvPr/>
          </p:nvCxnSpPr>
          <p:spPr>
            <a:xfrm flipH="1">
              <a:off x="6685422" y="3206829"/>
              <a:ext cx="1402626" cy="286600"/>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87" name="Right Arrow 86"/>
            <p:cNvSpPr/>
            <p:nvPr/>
          </p:nvSpPr>
          <p:spPr>
            <a:xfrm>
              <a:off x="4034418" y="2524392"/>
              <a:ext cx="423282" cy="602861"/>
            </a:xfrm>
            <a:prstGeom prst="rightArrow">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8" name="Right Arrow 87"/>
            <p:cNvSpPr/>
            <p:nvPr/>
          </p:nvSpPr>
          <p:spPr>
            <a:xfrm rot="10800000">
              <a:off x="4036059" y="5401623"/>
              <a:ext cx="423282" cy="602861"/>
            </a:xfrm>
            <a:prstGeom prst="rightArrow">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cxnSp>
          <p:nvCxnSpPr>
            <p:cNvPr id="96" name="Straight Arrow Connector 95"/>
            <p:cNvCxnSpPr/>
            <p:nvPr/>
          </p:nvCxnSpPr>
          <p:spPr>
            <a:xfrm>
              <a:off x="6675128" y="4447872"/>
              <a:ext cx="1" cy="607179"/>
            </a:xfrm>
            <a:prstGeom prst="straightConnector1">
              <a:avLst/>
            </a:prstGeom>
            <a:ln w="12700">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348135" y="5277389"/>
              <a:ext cx="3580504" cy="1258259"/>
            </a:xfrm>
            <a:prstGeom prst="rect">
              <a:avLst/>
            </a:prstGeom>
            <a:noFill/>
          </p:spPr>
          <p:txBody>
            <a:bodyPr wrap="square" rtlCol="0">
              <a:spAutoFit/>
            </a:bodyPr>
            <a:lstStyle/>
            <a:p>
              <a:pPr marL="285750" indent="-285750">
                <a:buFont typeface="Wingdings" panose="05000000000000000000" pitchFamily="2" charset="2"/>
                <a:buChar char="§"/>
              </a:pPr>
              <a:r>
                <a:rPr lang="en-US" dirty="0"/>
                <a:t>Calculate metrics (e.g., utility functions, risk functions)</a:t>
              </a:r>
            </a:p>
            <a:p>
              <a:r>
                <a:rPr lang="en-US" dirty="0"/>
                <a:t>Multi-criteria analysis</a:t>
              </a:r>
            </a:p>
            <a:p>
              <a:pPr marL="285750" indent="-285750">
                <a:buFont typeface="Wingdings" panose="05000000000000000000" pitchFamily="2" charset="2"/>
                <a:buChar char="§"/>
              </a:pPr>
              <a:r>
                <a:rPr lang="en-US" dirty="0"/>
                <a:t>Location(s) selection</a:t>
              </a:r>
            </a:p>
          </p:txBody>
        </p:sp>
      </p:grpSp>
      <p:sp>
        <p:nvSpPr>
          <p:cNvPr id="102" name="TextBox 101"/>
          <p:cNvSpPr txBox="1"/>
          <p:nvPr/>
        </p:nvSpPr>
        <p:spPr>
          <a:xfrm>
            <a:off x="241967" y="6957392"/>
            <a:ext cx="8683009" cy="461665"/>
          </a:xfrm>
          <a:prstGeom prst="rect">
            <a:avLst/>
          </a:prstGeom>
          <a:solidFill>
            <a:schemeClr val="bg2"/>
          </a:solidFill>
        </p:spPr>
        <p:txBody>
          <a:bodyPr wrap="square" rtlCol="0">
            <a:spAutoFit/>
          </a:bodyPr>
          <a:lstStyle/>
          <a:p>
            <a:r>
              <a:rPr lang="en-US" sz="1200" dirty="0"/>
              <a:t>Tsoukalas, I. K., Makropoulos, C. K.  And Michas, S. N., 2016. </a:t>
            </a:r>
            <a:r>
              <a:rPr lang="en-GB" sz="1200" dirty="0"/>
              <a:t>A Monte-Carlo based method for the identification of potential sewer mining locations.</a:t>
            </a:r>
            <a:r>
              <a:rPr lang="en-US" sz="1200" dirty="0"/>
              <a:t>  Proceeding of Small Water and Wastewater systems 2016 (Submitted).</a:t>
            </a:r>
            <a:endParaRPr lang="el-GR" sz="1200" dirty="0"/>
          </a:p>
        </p:txBody>
      </p:sp>
      <p:sp>
        <p:nvSpPr>
          <p:cNvPr id="40"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Investigation of SM upscale</a:t>
            </a:r>
          </a:p>
        </p:txBody>
      </p:sp>
      <p:sp>
        <p:nvSpPr>
          <p:cNvPr id="42" name="4 - TextBox"/>
          <p:cNvSpPr txBox="1"/>
          <p:nvPr/>
        </p:nvSpPr>
        <p:spPr>
          <a:xfrm>
            <a:off x="179512" y="868650"/>
            <a:ext cx="9086088" cy="400110"/>
          </a:xfrm>
          <a:prstGeom prst="rect">
            <a:avLst/>
          </a:prstGeom>
          <a:noFill/>
        </p:spPr>
        <p:txBody>
          <a:bodyPr wrap="square" rtlCol="0">
            <a:spAutoFit/>
          </a:bodyPr>
          <a:lstStyle/>
          <a:p>
            <a:pPr>
              <a:spcAft>
                <a:spcPts val="600"/>
              </a:spcAft>
              <a:buNone/>
            </a:pPr>
            <a:r>
              <a:rPr lang="en-US" sz="2000" b="1" dirty="0"/>
              <a:t>Identification of potential locations for sewer mining units: A Monte-Carlo approach</a:t>
            </a:r>
            <a:endParaRPr lang="en-GB" sz="1200" b="1" dirty="0"/>
          </a:p>
        </p:txBody>
      </p:sp>
    </p:spTree>
    <p:extLst>
      <p:ext uri="{BB962C8B-B14F-4D97-AF65-F5344CB8AC3E}">
        <p14:creationId xmlns:p14="http://schemas.microsoft.com/office/powerpoint/2010/main" val="25251531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ταινία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3513" y="1340768"/>
            <a:ext cx="6496879" cy="4872660"/>
          </a:xfrm>
          <a:prstGeom prst="rect">
            <a:avLst/>
          </a:prstGeom>
        </p:spPr>
      </p:pic>
      <p:sp>
        <p:nvSpPr>
          <p:cNvPr id="4"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An example</a:t>
            </a:r>
          </a:p>
        </p:txBody>
      </p:sp>
    </p:spTree>
    <p:extLst>
      <p:ext uri="{BB962C8B-B14F-4D97-AF65-F5344CB8AC3E}">
        <p14:creationId xmlns:p14="http://schemas.microsoft.com/office/powerpoint/2010/main" val="3931680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mute="1">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57200" y="1639114"/>
            <a:ext cx="8322084" cy="4320001"/>
            <a:chOff x="457200" y="1455809"/>
            <a:chExt cx="8322084" cy="4320001"/>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149"/>
            <a:stretch/>
          </p:blipFill>
          <p:spPr>
            <a:xfrm>
              <a:off x="457200" y="1455810"/>
              <a:ext cx="5578173" cy="4320000"/>
            </a:xfrm>
            <a:prstGeom prst="rect">
              <a:avLst/>
            </a:prstGeom>
          </p:spPr>
        </p:pic>
        <p:sp>
          <p:nvSpPr>
            <p:cNvPr id="3" name="Rectangle 2"/>
            <p:cNvSpPr/>
            <p:nvPr/>
          </p:nvSpPr>
          <p:spPr>
            <a:xfrm>
              <a:off x="6226961" y="1455809"/>
              <a:ext cx="2552323" cy="4320000"/>
            </a:xfrm>
            <a:prstGeom prst="rect">
              <a:avLst/>
            </a:prstGeom>
            <a:solidFill>
              <a:srgbClr val="D2DBE5"/>
            </a:solidFill>
          </p:spPr>
          <p:txBody>
            <a:bodyPr wrap="square">
              <a:spAutoFit/>
            </a:bodyPr>
            <a:lstStyle/>
            <a:p>
              <a:pPr algn="ctr"/>
              <a:r>
                <a:rPr lang="en-US" b="1" dirty="0"/>
                <a:t>Import:</a:t>
              </a:r>
            </a:p>
            <a:p>
              <a:pPr marL="342900" indent="-342900">
                <a:buFont typeface="+mj-lt"/>
                <a:buAutoNum type="arabicPeriod"/>
              </a:pPr>
              <a:r>
                <a:rPr lang="en-US" dirty="0"/>
                <a:t>Sewage network topology and assets (e.g., manholes, pipes)</a:t>
              </a:r>
            </a:p>
            <a:p>
              <a:pPr marL="342900" indent="-342900">
                <a:buFont typeface="+mj-lt"/>
                <a:buAutoNum type="arabicPeriod"/>
              </a:pPr>
              <a:r>
                <a:rPr lang="en-US" dirty="0"/>
                <a:t>Hydraulic characteristics (e.g., pipe diameter, slope)</a:t>
              </a:r>
            </a:p>
            <a:p>
              <a:pPr marL="342900" indent="-342900">
                <a:buFont typeface="+mj-lt"/>
                <a:buAutoNum type="arabicPeriod"/>
              </a:pPr>
              <a:r>
                <a:rPr lang="en-US" dirty="0"/>
                <a:t>Land uses (areas that will benefit from sewer mining – e.g., parks)</a:t>
              </a:r>
            </a:p>
            <a:p>
              <a:pPr marL="342900" indent="-342900">
                <a:buFont typeface="+mj-lt"/>
                <a:buAutoNum type="arabicPeriod"/>
              </a:pPr>
              <a:r>
                <a:rPr lang="en-US" dirty="0"/>
                <a:t>Other spatial data (e.g., aerial photo)</a:t>
              </a:r>
            </a:p>
          </p:txBody>
        </p:sp>
      </p:grpSp>
      <p:sp>
        <p:nvSpPr>
          <p:cNvPr id="7" name="Title 1"/>
          <p:cNvSpPr txBox="1">
            <a:spLocks/>
          </p:cNvSpPr>
          <p:nvPr/>
        </p:nvSpPr>
        <p:spPr>
          <a:xfrm>
            <a:off x="457200" y="274638"/>
            <a:ext cx="8229600" cy="76168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l-GR" sz="3200" dirty="0"/>
          </a:p>
        </p:txBody>
      </p:sp>
      <p:sp>
        <p:nvSpPr>
          <p:cNvPr id="6" name="Title 1"/>
          <p:cNvSpPr txBox="1">
            <a:spLocks/>
          </p:cNvSpPr>
          <p:nvPr/>
        </p:nvSpPr>
        <p:spPr>
          <a:xfrm>
            <a:off x="609600" y="197768"/>
            <a:ext cx="8229600" cy="11430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Step 1 (a): Spatial data </a:t>
            </a:r>
          </a:p>
          <a:p>
            <a:r>
              <a:rPr lang="en-US" sz="4000" dirty="0"/>
              <a:t>pre-processing</a:t>
            </a:r>
          </a:p>
          <a:p>
            <a:endParaRPr lang="en-US" sz="4000" dirty="0"/>
          </a:p>
        </p:txBody>
      </p:sp>
    </p:spTree>
    <p:extLst>
      <p:ext uri="{BB962C8B-B14F-4D97-AF65-F5344CB8AC3E}">
        <p14:creationId xmlns:p14="http://schemas.microsoft.com/office/powerpoint/2010/main" val="38819807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74638"/>
            <a:ext cx="8229600" cy="761682"/>
          </a:xfrm>
          <a:prstGeom prst="rect">
            <a:avLst/>
          </a:prstGeom>
        </p:spPr>
        <p:txBody>
          <a:bodyP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l-GR" sz="3200" dirty="0"/>
          </a:p>
        </p:txBody>
      </p:sp>
      <p:grpSp>
        <p:nvGrpSpPr>
          <p:cNvPr id="16" name="Group 15"/>
          <p:cNvGrpSpPr/>
          <p:nvPr/>
        </p:nvGrpSpPr>
        <p:grpSpPr>
          <a:xfrm>
            <a:off x="323528" y="911990"/>
            <a:ext cx="8683127" cy="5909310"/>
            <a:chOff x="335337" y="638244"/>
            <a:chExt cx="8683127" cy="5909310"/>
          </a:xfrm>
        </p:grpSpPr>
        <p:grpSp>
          <p:nvGrpSpPr>
            <p:cNvPr id="15" name="Group 14"/>
            <p:cNvGrpSpPr/>
            <p:nvPr/>
          </p:nvGrpSpPr>
          <p:grpSpPr>
            <a:xfrm>
              <a:off x="335337" y="638244"/>
              <a:ext cx="8683127" cy="5909310"/>
              <a:chOff x="426777" y="1285198"/>
              <a:chExt cx="8683127" cy="5909310"/>
            </a:xfrm>
          </p:grpSpPr>
          <p:grpSp>
            <p:nvGrpSpPr>
              <p:cNvPr id="9" name="Group 8"/>
              <p:cNvGrpSpPr/>
              <p:nvPr/>
            </p:nvGrpSpPr>
            <p:grpSpPr>
              <a:xfrm>
                <a:off x="426777" y="1285198"/>
                <a:ext cx="8683127" cy="5909310"/>
                <a:chOff x="157912" y="1341380"/>
                <a:chExt cx="8683127" cy="5909310"/>
              </a:xfrm>
            </p:grpSpPr>
            <p:sp>
              <p:nvSpPr>
                <p:cNvPr id="7" name="Rectangle 6"/>
                <p:cNvSpPr/>
                <p:nvPr/>
              </p:nvSpPr>
              <p:spPr>
                <a:xfrm>
                  <a:off x="5957733" y="1341380"/>
                  <a:ext cx="2883306" cy="5909310"/>
                </a:xfrm>
                <a:prstGeom prst="rect">
                  <a:avLst/>
                </a:prstGeom>
                <a:solidFill>
                  <a:srgbClr val="D2DBE5"/>
                </a:solidFill>
              </p:spPr>
              <p:txBody>
                <a:bodyPr wrap="square">
                  <a:spAutoFit/>
                </a:bodyPr>
                <a:lstStyle/>
                <a:p>
                  <a:r>
                    <a:rPr lang="en-US" b="1" dirty="0"/>
                    <a:t>Why?</a:t>
                  </a:r>
                </a:p>
                <a:p>
                  <a:r>
                    <a:rPr lang="en-US" dirty="0"/>
                    <a:t>Identify land uses (areas that will benefit from sewer mining – e.g., green areas, parks)</a:t>
                  </a:r>
                </a:p>
                <a:p>
                  <a:pPr marL="342900" indent="-342900">
                    <a:buFont typeface="Wingdings" panose="05000000000000000000" pitchFamily="2" charset="2"/>
                    <a:buChar char="§"/>
                  </a:pPr>
                  <a:r>
                    <a:rPr lang="en-US" dirty="0"/>
                    <a:t>Locate neighborhood sewer network components (e.g., nodes)</a:t>
                  </a:r>
                </a:p>
                <a:p>
                  <a:r>
                    <a:rPr lang="en-US" b="1" dirty="0"/>
                    <a:t>How?</a:t>
                  </a:r>
                </a:p>
                <a:p>
                  <a:pPr marL="285750" indent="-285750">
                    <a:buFont typeface="Wingdings" panose="05000000000000000000" pitchFamily="2" charset="2"/>
                    <a:buChar char="§"/>
                  </a:pPr>
                  <a:r>
                    <a:rPr lang="en-US" dirty="0"/>
                    <a:t>Add offset to green areas (e.g., 10m).</a:t>
                  </a:r>
                </a:p>
                <a:p>
                  <a:pPr marL="285750" indent="-285750">
                    <a:buFont typeface="Wingdings" panose="05000000000000000000" pitchFamily="2" charset="2"/>
                    <a:buChar char="§"/>
                  </a:pPr>
                  <a:r>
                    <a:rPr lang="en-US" dirty="0"/>
                    <a:t>Locate the nodes that are inside each offset area.</a:t>
                  </a:r>
                </a:p>
                <a:p>
                  <a:pPr marL="285750" indent="-285750">
                    <a:buFont typeface="Wingdings" panose="05000000000000000000" pitchFamily="2" charset="2"/>
                    <a:buChar char="§"/>
                  </a:pPr>
                  <a:r>
                    <a:rPr lang="en-US" dirty="0"/>
                    <a:t>Find the path from each “selected” node </a:t>
                  </a:r>
                  <a:r>
                    <a:rPr lang="en-US" dirty="0">
                      <a:sym typeface="Wingdings"/>
                    </a:rPr>
                    <a:t> Exit (e.g., WWTP).</a:t>
                  </a:r>
                </a:p>
                <a:p>
                  <a:pPr marL="285750" indent="-285750">
                    <a:buFont typeface="Wingdings" panose="05000000000000000000" pitchFamily="2" charset="2"/>
                    <a:buChar char="§"/>
                  </a:pPr>
                  <a:r>
                    <a:rPr lang="en-US" dirty="0">
                      <a:sym typeface="Wingdings"/>
                    </a:rPr>
                    <a:t>This path is </a:t>
                  </a:r>
                  <a:r>
                    <a:rPr lang="en-US" b="1" dirty="0">
                      <a:sym typeface="Wingdings"/>
                    </a:rPr>
                    <a:t>unique</a:t>
                  </a:r>
                  <a:r>
                    <a:rPr lang="en-US" dirty="0">
                      <a:sym typeface="Wingdings"/>
                    </a:rPr>
                    <a:t> for each node due to the “collective nature” of sewer networks.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912" y="1972136"/>
                  <a:ext cx="5616998" cy="4320000"/>
                </a:xfrm>
                <a:prstGeom prst="rect">
                  <a:avLst/>
                </a:prstGeom>
              </p:spPr>
            </p:pic>
          </p:grpSp>
          <p:sp>
            <p:nvSpPr>
              <p:cNvPr id="10" name="Rectangular Callout 9"/>
              <p:cNvSpPr/>
              <p:nvPr/>
            </p:nvSpPr>
            <p:spPr>
              <a:xfrm flipH="1">
                <a:off x="4495800" y="5503173"/>
                <a:ext cx="754380" cy="399306"/>
              </a:xfrm>
              <a:prstGeom prst="wedgeRectCallout">
                <a:avLst>
                  <a:gd name="adj1" fmla="val 134466"/>
                  <a:gd name="adj2" fmla="val 9462"/>
                </a:avLst>
              </a:prstGeom>
              <a:solidFill>
                <a:schemeClr val="accent6">
                  <a:lumMod val="60000"/>
                  <a:lumOff val="40000"/>
                  <a:alpha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rgbClr val="000000"/>
                    </a:solidFill>
                  </a:rPr>
                  <a:t>WWTP</a:t>
                </a:r>
              </a:p>
            </p:txBody>
          </p:sp>
          <p:sp>
            <p:nvSpPr>
              <p:cNvPr id="14" name="Rectangular Callout 13"/>
              <p:cNvSpPr/>
              <p:nvPr/>
            </p:nvSpPr>
            <p:spPr>
              <a:xfrm flipH="1">
                <a:off x="609600" y="1985591"/>
                <a:ext cx="1508760" cy="841429"/>
              </a:xfrm>
              <a:prstGeom prst="wedgeRectCallout">
                <a:avLst>
                  <a:gd name="adj1" fmla="val -68123"/>
                  <a:gd name="adj2" fmla="val 211274"/>
                </a:avLst>
              </a:prstGeom>
              <a:solidFill>
                <a:schemeClr val="accent6">
                  <a:lumMod val="60000"/>
                  <a:lumOff val="40000"/>
                  <a:alpha val="8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285750" indent="-285750">
                  <a:buFont typeface="Wingdings" panose="05000000000000000000" pitchFamily="2" charset="2"/>
                  <a:buChar char="§"/>
                </a:pPr>
                <a:r>
                  <a:rPr lang="en-US" sz="1400" dirty="0">
                    <a:solidFill>
                      <a:srgbClr val="000000"/>
                    </a:solidFill>
                  </a:rPr>
                  <a:t>Offset green areas</a:t>
                </a:r>
                <a:r>
                  <a:rPr lang="el-GR" sz="1400" dirty="0">
                    <a:solidFill>
                      <a:srgbClr val="000000"/>
                    </a:solidFill>
                  </a:rPr>
                  <a:t> (10</a:t>
                </a:r>
                <a:r>
                  <a:rPr lang="en-US" sz="1400" dirty="0">
                    <a:solidFill>
                      <a:srgbClr val="000000"/>
                    </a:solidFill>
                  </a:rPr>
                  <a:t>m)</a:t>
                </a:r>
              </a:p>
              <a:p>
                <a:pPr marL="285750" indent="-285750">
                  <a:buFont typeface="Wingdings" panose="05000000000000000000" pitchFamily="2" charset="2"/>
                  <a:buChar char="§"/>
                </a:pPr>
                <a:r>
                  <a:rPr lang="en-US" sz="1400" dirty="0">
                    <a:solidFill>
                      <a:srgbClr val="000000"/>
                    </a:solidFill>
                  </a:rPr>
                  <a:t>Locate nested nodes</a:t>
                </a:r>
              </a:p>
            </p:txBody>
          </p:sp>
        </p:grpSp>
        <p:sp>
          <p:nvSpPr>
            <p:cNvPr id="12" name="Flowchart: Or 11"/>
            <p:cNvSpPr/>
            <p:nvPr/>
          </p:nvSpPr>
          <p:spPr>
            <a:xfrm>
              <a:off x="3658635" y="5029204"/>
              <a:ext cx="148045" cy="148045"/>
            </a:xfrm>
            <a:prstGeom prst="flowChartOr">
              <a:avLst/>
            </a:prstGeom>
            <a:solidFill>
              <a:schemeClr val="accent2">
                <a:alpha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sp>
        <p:nvSpPr>
          <p:cNvPr id="11" name="Title 1"/>
          <p:cNvSpPr txBox="1">
            <a:spLocks/>
          </p:cNvSpPr>
          <p:nvPr/>
        </p:nvSpPr>
        <p:spPr>
          <a:xfrm>
            <a:off x="609600" y="197768"/>
            <a:ext cx="8229600" cy="1143000"/>
          </a:xfrm>
          <a:prstGeom prst="rect">
            <a:avLst/>
          </a:prstGeom>
        </p:spPr>
        <p:txBody>
          <a:bodyPr>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t>Step 1 (b): Spatial data </a:t>
            </a:r>
          </a:p>
          <a:p>
            <a:pPr algn="l"/>
            <a:r>
              <a:rPr lang="en-US" sz="4000" dirty="0"/>
              <a:t>pre-processing</a:t>
            </a:r>
          </a:p>
        </p:txBody>
      </p:sp>
    </p:spTree>
    <p:extLst>
      <p:ext uri="{BB962C8B-B14F-4D97-AF65-F5344CB8AC3E}">
        <p14:creationId xmlns:p14="http://schemas.microsoft.com/office/powerpoint/2010/main" val="16064343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434315" y="888902"/>
            <a:ext cx="3456474" cy="5401479"/>
          </a:xfrm>
          <a:prstGeom prst="rect">
            <a:avLst/>
          </a:prstGeom>
          <a:noFill/>
        </p:spPr>
        <p:txBody>
          <a:bodyPr wrap="square" rtlCol="0">
            <a:spAutoFit/>
          </a:bodyPr>
          <a:lstStyle/>
          <a:p>
            <a:r>
              <a:rPr lang="en-US" sz="1500" b="1" dirty="0"/>
              <a:t>Why?</a:t>
            </a:r>
          </a:p>
          <a:p>
            <a:pPr marL="285750" indent="-285750">
              <a:buFont typeface="Wingdings" panose="05000000000000000000" pitchFamily="2" charset="2"/>
              <a:buChar char="§"/>
            </a:pPr>
            <a:r>
              <a:rPr lang="en-US" sz="1500" dirty="0"/>
              <a:t>Monte-Carlo simulation </a:t>
            </a:r>
            <a:r>
              <a:rPr lang="en-US" sz="1500" b="1" dirty="0"/>
              <a:t>propagates uncertainties </a:t>
            </a:r>
            <a:r>
              <a:rPr lang="en-US" sz="1500" dirty="0"/>
              <a:t>of input parameters to the outputs.</a:t>
            </a:r>
          </a:p>
          <a:p>
            <a:pPr marL="285750" indent="-285750">
              <a:buFont typeface="Wingdings" panose="05000000000000000000" pitchFamily="2" charset="2"/>
              <a:buChar char="§"/>
            </a:pPr>
            <a:r>
              <a:rPr lang="en-US" sz="1500" dirty="0"/>
              <a:t>Allows the use of </a:t>
            </a:r>
            <a:r>
              <a:rPr lang="en-US" sz="1500" b="1" dirty="0"/>
              <a:t>probabilistic objective</a:t>
            </a:r>
            <a:r>
              <a:rPr lang="en-US" sz="1500" dirty="0"/>
              <a:t> functions (metrics).</a:t>
            </a:r>
          </a:p>
          <a:p>
            <a:r>
              <a:rPr lang="en-US" sz="1500" b="1" dirty="0"/>
              <a:t>How?</a:t>
            </a:r>
          </a:p>
          <a:p>
            <a:pPr marL="285750" indent="-285750">
              <a:buFont typeface="Wingdings" panose="05000000000000000000" pitchFamily="2" charset="2"/>
              <a:buChar char="§"/>
            </a:pPr>
            <a:r>
              <a:rPr lang="en-US" sz="1500" dirty="0"/>
              <a:t>Identify and uncertain parameters </a:t>
            </a:r>
            <a:r>
              <a:rPr lang="el-GR" sz="1500" i="1" dirty="0"/>
              <a:t>Χ</a:t>
            </a:r>
            <a:r>
              <a:rPr lang="en-US" sz="1500" dirty="0"/>
              <a:t> </a:t>
            </a:r>
          </a:p>
          <a:p>
            <a:pPr marL="612000" lvl="1" indent="-285750">
              <a:buFont typeface="Arial" panose="020B0604020202020204" pitchFamily="34" charset="0"/>
              <a:buChar char="•"/>
            </a:pPr>
            <a:r>
              <a:rPr lang="en-US" sz="1500" dirty="0"/>
              <a:t>Daily and hourly variation coefficients of wastewater discharge</a:t>
            </a:r>
          </a:p>
          <a:p>
            <a:pPr marL="612000" lvl="1" indent="-285750">
              <a:buFont typeface="Arial" panose="020B0604020202020204" pitchFamily="34" charset="0"/>
              <a:buChar char="•"/>
            </a:pPr>
            <a:r>
              <a:rPr lang="en-US" sz="1500" dirty="0"/>
              <a:t> BOD</a:t>
            </a:r>
            <a:r>
              <a:rPr lang="en-US" sz="1500" baseline="-25000" dirty="0"/>
              <a:t>5</a:t>
            </a:r>
            <a:r>
              <a:rPr lang="en-US" sz="1500" dirty="0"/>
              <a:t> loading</a:t>
            </a:r>
          </a:p>
          <a:p>
            <a:pPr marL="285750" indent="-285750">
              <a:buFont typeface="Wingdings" panose="05000000000000000000" pitchFamily="2" charset="2"/>
              <a:buChar char="§"/>
            </a:pPr>
            <a:r>
              <a:rPr lang="en-US" sz="1500" dirty="0"/>
              <a:t>Identify output of interest </a:t>
            </a:r>
          </a:p>
          <a:p>
            <a:pPr marL="612000" lvl="1" indent="-285750">
              <a:buFont typeface="Arial" panose="020B0604020202020204" pitchFamily="34" charset="0"/>
              <a:buChar char="•"/>
            </a:pPr>
            <a:r>
              <a:rPr lang="en-US" sz="1500" dirty="0"/>
              <a:t>BOD</a:t>
            </a:r>
            <a:r>
              <a:rPr lang="en-US" sz="1500" baseline="-25000" dirty="0"/>
              <a:t>5</a:t>
            </a:r>
            <a:r>
              <a:rPr lang="en-US" sz="1500" dirty="0"/>
              <a:t> concentration of each pipe</a:t>
            </a:r>
          </a:p>
          <a:p>
            <a:r>
              <a:rPr lang="en-US" sz="1500" b="1" dirty="0"/>
              <a:t>Alternatives?</a:t>
            </a:r>
            <a:endParaRPr lang="el-GR" sz="1500" b="1" dirty="0"/>
          </a:p>
          <a:p>
            <a:r>
              <a:rPr lang="en-US" sz="1500" dirty="0"/>
              <a:t>Similar, a scenario-based approach (instead or in conjunction with Monte-Carlo) could be employed (e.g., worst, middle, high conditions).</a:t>
            </a:r>
          </a:p>
          <a:p>
            <a:r>
              <a:rPr lang="en-US" sz="1500" b="1" dirty="0"/>
              <a:t>Next step?</a:t>
            </a:r>
          </a:p>
          <a:p>
            <a:pPr marL="285750" indent="-285750">
              <a:buFont typeface="Wingdings" panose="05000000000000000000" pitchFamily="2" charset="2"/>
              <a:buChar char="§"/>
            </a:pPr>
            <a:r>
              <a:rPr lang="en-US" sz="1500" dirty="0"/>
              <a:t>Define probabilistic objective functions (metrics).</a:t>
            </a:r>
          </a:p>
          <a:p>
            <a:pPr marL="285750" indent="-285750">
              <a:buFont typeface="Wingdings" panose="05000000000000000000" pitchFamily="2" charset="2"/>
              <a:buChar char="§"/>
            </a:pPr>
            <a:r>
              <a:rPr lang="en-US" sz="1500" dirty="0"/>
              <a:t>Post-process the results</a:t>
            </a:r>
          </a:p>
        </p:txBody>
      </p:sp>
      <p:grpSp>
        <p:nvGrpSpPr>
          <p:cNvPr id="84" name="Group 83"/>
          <p:cNvGrpSpPr/>
          <p:nvPr/>
        </p:nvGrpSpPr>
        <p:grpSpPr>
          <a:xfrm>
            <a:off x="393144" y="1562077"/>
            <a:ext cx="4872308" cy="4577506"/>
            <a:chOff x="393144" y="1562077"/>
            <a:chExt cx="4872308" cy="4577506"/>
          </a:xfrm>
        </p:grpSpPr>
        <p:grpSp>
          <p:nvGrpSpPr>
            <p:cNvPr id="74" name="Group 73"/>
            <p:cNvGrpSpPr/>
            <p:nvPr/>
          </p:nvGrpSpPr>
          <p:grpSpPr>
            <a:xfrm>
              <a:off x="393144" y="1562077"/>
              <a:ext cx="4872308" cy="4577506"/>
              <a:chOff x="393144" y="1562077"/>
              <a:chExt cx="4872308" cy="4577506"/>
            </a:xfrm>
          </p:grpSpPr>
          <p:sp>
            <p:nvSpPr>
              <p:cNvPr id="16" name="Rectangle 15"/>
              <p:cNvSpPr/>
              <p:nvPr/>
            </p:nvSpPr>
            <p:spPr>
              <a:xfrm>
                <a:off x="393144" y="1562077"/>
                <a:ext cx="4808252" cy="349083"/>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Step 1: Spatial data pre-processing</a:t>
                </a:r>
              </a:p>
            </p:txBody>
          </p:sp>
          <p:sp>
            <p:nvSpPr>
              <p:cNvPr id="18" name="Rectangle 17"/>
              <p:cNvSpPr/>
              <p:nvPr/>
            </p:nvSpPr>
            <p:spPr>
              <a:xfrm>
                <a:off x="457200" y="5793620"/>
                <a:ext cx="4808252" cy="345963"/>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Step 3: Results post-processing</a:t>
                </a:r>
                <a:endParaRPr lang="el-GR" sz="1600" b="1" dirty="0">
                  <a:solidFill>
                    <a:schemeClr val="tx1"/>
                  </a:solidFill>
                </a:endParaRPr>
              </a:p>
            </p:txBody>
          </p:sp>
          <p:grpSp>
            <p:nvGrpSpPr>
              <p:cNvPr id="73" name="Group 72"/>
              <p:cNvGrpSpPr/>
              <p:nvPr/>
            </p:nvGrpSpPr>
            <p:grpSpPr>
              <a:xfrm>
                <a:off x="393144" y="2310561"/>
                <a:ext cx="4808252" cy="3071338"/>
                <a:chOff x="368424" y="2216031"/>
                <a:chExt cx="4808252" cy="3071338"/>
              </a:xfrm>
            </p:grpSpPr>
            <p:sp>
              <p:nvSpPr>
                <p:cNvPr id="52" name="Diamond 51"/>
                <p:cNvSpPr/>
                <p:nvPr/>
              </p:nvSpPr>
              <p:spPr>
                <a:xfrm>
                  <a:off x="648125" y="3955124"/>
                  <a:ext cx="1081538" cy="746172"/>
                </a:xfrm>
                <a:prstGeom prst="diamond">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i="1" dirty="0" err="1">
                      <a:solidFill>
                        <a:srgbClr val="000000"/>
                      </a:solidFill>
                    </a:rPr>
                    <a:t>i</a:t>
                  </a:r>
                  <a:r>
                    <a:rPr lang="en-US" sz="1200" i="1" dirty="0">
                      <a:solidFill>
                        <a:srgbClr val="000000"/>
                      </a:solidFill>
                    </a:rPr>
                    <a:t>=N?</a:t>
                  </a:r>
                </a:p>
              </p:txBody>
            </p:sp>
            <p:sp>
              <p:nvSpPr>
                <p:cNvPr id="5" name="Rectangle 4"/>
                <p:cNvSpPr/>
                <p:nvPr/>
              </p:nvSpPr>
              <p:spPr>
                <a:xfrm>
                  <a:off x="3427239" y="2621462"/>
                  <a:ext cx="1564946" cy="77357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Sample uncertain parameters </a:t>
                  </a:r>
                  <a:r>
                    <a:rPr lang="en-US" sz="1200" i="1" dirty="0">
                      <a:solidFill>
                        <a:srgbClr val="000000"/>
                      </a:solidFill>
                    </a:rPr>
                    <a:t>X </a:t>
                  </a:r>
                  <a:r>
                    <a:rPr lang="en-US" sz="1200" dirty="0">
                      <a:solidFill>
                        <a:srgbClr val="000000"/>
                      </a:solidFill>
                    </a:rPr>
                    <a:t>from their distribution</a:t>
                  </a:r>
                  <a:endParaRPr lang="en-US" sz="1200" i="1" dirty="0">
                    <a:solidFill>
                      <a:srgbClr val="000000"/>
                    </a:solidFill>
                  </a:endParaRPr>
                </a:p>
              </p:txBody>
            </p:sp>
            <p:sp>
              <p:nvSpPr>
                <p:cNvPr id="6" name="Rectangle 5"/>
                <p:cNvSpPr/>
                <p:nvPr/>
              </p:nvSpPr>
              <p:spPr>
                <a:xfrm>
                  <a:off x="3427240" y="3826018"/>
                  <a:ext cx="1564946" cy="100438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Sewer network Simulation model</a:t>
                  </a:r>
                </a:p>
              </p:txBody>
            </p:sp>
            <p:sp>
              <p:nvSpPr>
                <p:cNvPr id="7" name="Rectangle 6"/>
                <p:cNvSpPr/>
                <p:nvPr/>
              </p:nvSpPr>
              <p:spPr>
                <a:xfrm>
                  <a:off x="2039990" y="3826018"/>
                  <a:ext cx="1181150" cy="1004384"/>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Calculate BOD</a:t>
                  </a:r>
                  <a:r>
                    <a:rPr lang="en-US" sz="1200" baseline="-25000" dirty="0">
                      <a:solidFill>
                        <a:srgbClr val="000000"/>
                      </a:solidFill>
                    </a:rPr>
                    <a:t>5</a:t>
                  </a:r>
                  <a:r>
                    <a:rPr lang="en-US" sz="1200" dirty="0">
                      <a:solidFill>
                        <a:srgbClr val="000000"/>
                      </a:solidFill>
                    </a:rPr>
                    <a:t> concentration for all pipes</a:t>
                  </a:r>
                </a:p>
              </p:txBody>
            </p:sp>
            <p:sp>
              <p:nvSpPr>
                <p:cNvPr id="8" name="Rectangle 7"/>
                <p:cNvSpPr/>
                <p:nvPr/>
              </p:nvSpPr>
              <p:spPr>
                <a:xfrm>
                  <a:off x="544262" y="2689483"/>
                  <a:ext cx="1259825" cy="644886"/>
                </a:xfrm>
                <a:prstGeom prst="rect">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Select number of Monte-Carlo simulations </a:t>
                  </a:r>
                  <a:r>
                    <a:rPr lang="en-US" sz="1200" i="1" dirty="0">
                      <a:solidFill>
                        <a:srgbClr val="000000"/>
                      </a:solidFill>
                    </a:rPr>
                    <a:t>N</a:t>
                  </a:r>
                </a:p>
              </p:txBody>
            </p:sp>
            <p:sp>
              <p:nvSpPr>
                <p:cNvPr id="9" name="Diamond 8"/>
                <p:cNvSpPr/>
                <p:nvPr/>
              </p:nvSpPr>
              <p:spPr>
                <a:xfrm>
                  <a:off x="2089796" y="2642207"/>
                  <a:ext cx="1081538" cy="746172"/>
                </a:xfrm>
                <a:prstGeom prst="diamond">
                  <a:avLst/>
                </a:prstGeom>
                <a:solidFill>
                  <a:srgbClr val="FFFFFF"/>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For </a:t>
                  </a:r>
                  <a:r>
                    <a:rPr lang="en-US" sz="1200" i="1" dirty="0" err="1">
                      <a:solidFill>
                        <a:srgbClr val="000000"/>
                      </a:solidFill>
                    </a:rPr>
                    <a:t>i</a:t>
                  </a:r>
                  <a:r>
                    <a:rPr lang="en-US" sz="1200" i="1" dirty="0">
                      <a:solidFill>
                        <a:srgbClr val="000000"/>
                      </a:solidFill>
                    </a:rPr>
                    <a:t>=1:N</a:t>
                  </a:r>
                </a:p>
              </p:txBody>
            </p:sp>
            <p:cxnSp>
              <p:nvCxnSpPr>
                <p:cNvPr id="10" name="Straight Arrow Connector 9"/>
                <p:cNvCxnSpPr>
                  <a:stCxn id="8" idx="3"/>
                  <a:endCxn id="9" idx="1"/>
                </p:cNvCxnSpPr>
                <p:nvPr/>
              </p:nvCxnSpPr>
              <p:spPr>
                <a:xfrm>
                  <a:off x="1804087" y="3011926"/>
                  <a:ext cx="285709" cy="336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a:stCxn id="9" idx="3"/>
                  <a:endCxn id="5" idx="1"/>
                </p:cNvCxnSpPr>
                <p:nvPr/>
              </p:nvCxnSpPr>
              <p:spPr>
                <a:xfrm flipV="1">
                  <a:off x="3171334" y="3008250"/>
                  <a:ext cx="255905" cy="7043"/>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7" name="Rectangle 16"/>
                <p:cNvSpPr/>
                <p:nvPr/>
              </p:nvSpPr>
              <p:spPr>
                <a:xfrm>
                  <a:off x="368424" y="2216031"/>
                  <a:ext cx="4808252" cy="3071338"/>
                </a:xfrm>
                <a:prstGeom prst="rect">
                  <a:avLst/>
                </a:prstGeom>
                <a:solidFill>
                  <a:schemeClr val="bg1">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cxnSp>
              <p:nvCxnSpPr>
                <p:cNvPr id="12" name="Straight Arrow Connector 11"/>
                <p:cNvCxnSpPr>
                  <a:stCxn id="6" idx="1"/>
                  <a:endCxn id="7" idx="3"/>
                </p:cNvCxnSpPr>
                <p:nvPr/>
              </p:nvCxnSpPr>
              <p:spPr>
                <a:xfrm flipH="1">
                  <a:off x="3221140" y="4328210"/>
                  <a:ext cx="206100"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4" name="Straight Arrow Connector 13"/>
                <p:cNvCxnSpPr>
                  <a:stCxn id="7" idx="1"/>
                  <a:endCxn id="52" idx="3"/>
                </p:cNvCxnSpPr>
                <p:nvPr/>
              </p:nvCxnSpPr>
              <p:spPr>
                <a:xfrm flipH="1">
                  <a:off x="1729663" y="4328210"/>
                  <a:ext cx="310327"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5" name="Straight Arrow Connector 14"/>
                <p:cNvCxnSpPr>
                  <a:stCxn id="5" idx="2"/>
                  <a:endCxn id="6" idx="0"/>
                </p:cNvCxnSpPr>
                <p:nvPr/>
              </p:nvCxnSpPr>
              <p:spPr>
                <a:xfrm>
                  <a:off x="4209712" y="3395038"/>
                  <a:ext cx="1" cy="43098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9" name="TextBox 18"/>
                <p:cNvSpPr txBox="1"/>
                <p:nvPr/>
              </p:nvSpPr>
              <p:spPr>
                <a:xfrm>
                  <a:off x="1152726" y="2256707"/>
                  <a:ext cx="3319897" cy="338554"/>
                </a:xfrm>
                <a:prstGeom prst="rect">
                  <a:avLst/>
                </a:prstGeom>
                <a:noFill/>
              </p:spPr>
              <p:txBody>
                <a:bodyPr wrap="square" rtlCol="0">
                  <a:spAutoFit/>
                </a:bodyPr>
                <a:lstStyle/>
                <a:p>
                  <a:r>
                    <a:rPr lang="en-US" sz="1600" b="1" dirty="0"/>
                    <a:t>Step 2: Monte-Carlo Simulation</a:t>
                  </a:r>
                  <a:endParaRPr lang="el-GR" sz="1600" b="1" dirty="0"/>
                </a:p>
              </p:txBody>
            </p:sp>
            <p:cxnSp>
              <p:nvCxnSpPr>
                <p:cNvPr id="58" name="Elbow Connector 57"/>
                <p:cNvCxnSpPr>
                  <a:stCxn id="52" idx="0"/>
                  <a:endCxn id="9" idx="2"/>
                </p:cNvCxnSpPr>
                <p:nvPr/>
              </p:nvCxnSpPr>
              <p:spPr>
                <a:xfrm rot="5400000" flipH="1" flipV="1">
                  <a:off x="1626357" y="2950917"/>
                  <a:ext cx="566745" cy="1441671"/>
                </a:xfrm>
                <a:prstGeom prst="bentConnector3">
                  <a:avLst/>
                </a:prstGeom>
                <a:ln w="952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grpSp>
          <p:sp>
            <p:nvSpPr>
              <p:cNvPr id="65" name="Right Arrow 64"/>
              <p:cNvSpPr/>
              <p:nvPr/>
            </p:nvSpPr>
            <p:spPr>
              <a:xfrm rot="5400000">
                <a:off x="2604565" y="5293079"/>
                <a:ext cx="397465" cy="575105"/>
              </a:xfrm>
              <a:prstGeom prst="rightArrow">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66" name="Right Arrow 65"/>
              <p:cNvSpPr/>
              <p:nvPr/>
            </p:nvSpPr>
            <p:spPr>
              <a:xfrm rot="5400000">
                <a:off x="2560536" y="1820369"/>
                <a:ext cx="405280" cy="575105"/>
              </a:xfrm>
              <a:prstGeom prst="rightArrow">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sp>
          <p:nvSpPr>
            <p:cNvPr id="75" name="TextBox 74"/>
            <p:cNvSpPr txBox="1"/>
            <p:nvPr/>
          </p:nvSpPr>
          <p:spPr>
            <a:xfrm>
              <a:off x="918438" y="3749202"/>
              <a:ext cx="419800" cy="276999"/>
            </a:xfrm>
            <a:prstGeom prst="rect">
              <a:avLst/>
            </a:prstGeom>
            <a:noFill/>
          </p:spPr>
          <p:txBody>
            <a:bodyPr wrap="square" rtlCol="0">
              <a:spAutoFit/>
            </a:bodyPr>
            <a:lstStyle/>
            <a:p>
              <a:r>
                <a:rPr lang="en-US" sz="1200" dirty="0"/>
                <a:t>No</a:t>
              </a:r>
              <a:endParaRPr lang="el-GR" sz="1200" dirty="0"/>
            </a:p>
          </p:txBody>
        </p:sp>
        <p:sp>
          <p:nvSpPr>
            <p:cNvPr id="76" name="TextBox 75"/>
            <p:cNvSpPr txBox="1"/>
            <p:nvPr/>
          </p:nvSpPr>
          <p:spPr>
            <a:xfrm>
              <a:off x="890592" y="4713657"/>
              <a:ext cx="419800" cy="276999"/>
            </a:xfrm>
            <a:prstGeom prst="rect">
              <a:avLst/>
            </a:prstGeom>
            <a:noFill/>
          </p:spPr>
          <p:txBody>
            <a:bodyPr wrap="square" rtlCol="0">
              <a:spAutoFit/>
            </a:bodyPr>
            <a:lstStyle/>
            <a:p>
              <a:r>
                <a:rPr lang="en-US" sz="1200" dirty="0"/>
                <a:t>Yes</a:t>
              </a:r>
              <a:endParaRPr lang="el-GR" sz="1200" dirty="0"/>
            </a:p>
          </p:txBody>
        </p:sp>
      </p:grpSp>
      <p:cxnSp>
        <p:nvCxnSpPr>
          <p:cNvPr id="77" name="Straight Arrow Connector 76"/>
          <p:cNvCxnSpPr>
            <a:endCxn id="81" idx="0"/>
          </p:cNvCxnSpPr>
          <p:nvPr/>
        </p:nvCxnSpPr>
        <p:spPr>
          <a:xfrm>
            <a:off x="1213614" y="4800114"/>
            <a:ext cx="0" cy="24702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1" name="Rounded Rectangle 80"/>
          <p:cNvSpPr/>
          <p:nvPr/>
        </p:nvSpPr>
        <p:spPr>
          <a:xfrm>
            <a:off x="890592" y="5047139"/>
            <a:ext cx="646043" cy="252549"/>
          </a:xfrm>
          <a:prstGeom prst="roundRec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 dirty="0">
                <a:solidFill>
                  <a:schemeClr val="tx1"/>
                </a:solidFill>
              </a:rPr>
              <a:t>End</a:t>
            </a:r>
            <a:endParaRPr lang="el-GR" sz="1300" dirty="0">
              <a:solidFill>
                <a:schemeClr val="tx1"/>
              </a:solidFill>
            </a:endParaRPr>
          </a:p>
        </p:txBody>
      </p:sp>
      <p:sp>
        <p:nvSpPr>
          <p:cNvPr id="29" name="Title 1"/>
          <p:cNvSpPr txBox="1">
            <a:spLocks/>
          </p:cNvSpPr>
          <p:nvPr/>
        </p:nvSpPr>
        <p:spPr>
          <a:xfrm>
            <a:off x="395536"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Step 2: Monte-Carlo Simulation</a:t>
            </a:r>
          </a:p>
        </p:txBody>
      </p:sp>
    </p:spTree>
    <p:extLst>
      <p:ext uri="{BB962C8B-B14F-4D97-AF65-F5344CB8AC3E}">
        <p14:creationId xmlns:p14="http://schemas.microsoft.com/office/powerpoint/2010/main" val="2222233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2"/>
          <p:cNvSpPr>
            <a:spLocks noGrp="1"/>
          </p:cNvSpPr>
          <p:nvPr>
            <p:ph idx="4294967295"/>
          </p:nvPr>
        </p:nvSpPr>
        <p:spPr>
          <a:xfrm>
            <a:off x="0" y="2517775"/>
            <a:ext cx="6399213" cy="622300"/>
          </a:xfrm>
        </p:spPr>
        <p:txBody>
          <a:bodyPr>
            <a:normAutofit/>
          </a:bodyPr>
          <a:lstStyle/>
          <a:p>
            <a:pPr marL="0" indent="0">
              <a:buNone/>
            </a:pPr>
            <a:r>
              <a:rPr lang="en-US" sz="1300" dirty="0"/>
              <a:t>Metric </a:t>
            </a:r>
            <a:r>
              <a:rPr lang="en-US" sz="1300" i="1" dirty="0"/>
              <a:t>Z  </a:t>
            </a:r>
            <a:r>
              <a:rPr lang="en-US" sz="1300" dirty="0"/>
              <a:t>originally proposed by von </a:t>
            </a:r>
            <a:r>
              <a:rPr lang="en-US" sz="1300" dirty="0" err="1"/>
              <a:t>Bielecki</a:t>
            </a:r>
            <a:r>
              <a:rPr lang="en-US" sz="1300" dirty="0"/>
              <a:t> &amp; </a:t>
            </a:r>
            <a:r>
              <a:rPr lang="en-US" sz="1300" dirty="0" err="1"/>
              <a:t>Schremmer</a:t>
            </a:r>
            <a:r>
              <a:rPr lang="en-US" sz="1300" dirty="0"/>
              <a:t>, (1987) and Pomeroy, (1990) for a </a:t>
            </a:r>
            <a:r>
              <a:rPr lang="en-US" sz="1300" b="1" dirty="0"/>
              <a:t>single</a:t>
            </a:r>
            <a:r>
              <a:rPr lang="en-US" sz="1300" dirty="0"/>
              <a:t> pipe </a:t>
            </a:r>
            <a:r>
              <a:rPr lang="en-US" sz="1300" i="1" dirty="0"/>
              <a:t>I </a:t>
            </a:r>
            <a:r>
              <a:rPr lang="en-US" sz="1300" dirty="0"/>
              <a:t>in order to quantify the probability of H</a:t>
            </a:r>
            <a:r>
              <a:rPr lang="en-US" sz="1300" baseline="-25000" dirty="0"/>
              <a:t>2</a:t>
            </a:r>
            <a:r>
              <a:rPr lang="en-US" sz="1300" dirty="0"/>
              <a:t>S build-up:</a:t>
            </a:r>
          </a:p>
        </p:txBody>
      </p:sp>
      <p:sp>
        <p:nvSpPr>
          <p:cNvPr id="4" name="TextBox 3"/>
          <p:cNvSpPr txBox="1"/>
          <p:nvPr/>
        </p:nvSpPr>
        <p:spPr>
          <a:xfrm>
            <a:off x="6542358" y="737043"/>
            <a:ext cx="2601642" cy="5693866"/>
          </a:xfrm>
          <a:prstGeom prst="rect">
            <a:avLst/>
          </a:prstGeom>
          <a:noFill/>
        </p:spPr>
        <p:txBody>
          <a:bodyPr wrap="square" rtlCol="0">
            <a:spAutoFit/>
          </a:bodyPr>
          <a:lstStyle/>
          <a:p>
            <a:r>
              <a:rPr lang="en-US" sz="1400" b="1" dirty="0"/>
              <a:t>Why?</a:t>
            </a:r>
          </a:p>
          <a:p>
            <a:r>
              <a:rPr lang="en-US" sz="1400" dirty="0"/>
              <a:t>The purpose of this step is to use metrics (e.g., utility functions, risk functions) that quantify the output of interest (in our case H</a:t>
            </a:r>
            <a:r>
              <a:rPr lang="en-US" sz="1400" baseline="-25000" dirty="0"/>
              <a:t>2</a:t>
            </a:r>
            <a:r>
              <a:rPr lang="en-US" sz="1400" dirty="0"/>
              <a:t>S build-up) for </a:t>
            </a:r>
            <a:r>
              <a:rPr lang="en-US" sz="1400" b="1" dirty="0"/>
              <a:t>a chain of pipes </a:t>
            </a:r>
            <a:r>
              <a:rPr lang="en-US" sz="1400" dirty="0"/>
              <a:t>(node </a:t>
            </a:r>
            <a:r>
              <a:rPr lang="en-US" sz="1400" dirty="0">
                <a:sym typeface="Wingdings" panose="05000000000000000000" pitchFamily="2" charset="2"/>
              </a:rPr>
              <a:t> exit node)</a:t>
            </a:r>
            <a:r>
              <a:rPr lang="en-US" sz="1400" dirty="0"/>
              <a:t>. </a:t>
            </a:r>
          </a:p>
          <a:p>
            <a:r>
              <a:rPr lang="en-US" sz="1400" b="1" dirty="0"/>
              <a:t>How?</a:t>
            </a:r>
          </a:p>
          <a:p>
            <a:pPr marL="180000" indent="-180000">
              <a:buFont typeface="Wingdings" panose="05000000000000000000" pitchFamily="2" charset="2"/>
              <a:buChar char="§"/>
            </a:pPr>
            <a:r>
              <a:rPr lang="en-US" sz="1400" dirty="0"/>
              <a:t>Employ a modified version of the “quasi-quantitative” indicator </a:t>
            </a:r>
            <a:r>
              <a:rPr lang="en-US" sz="1400" i="1" dirty="0"/>
              <a:t>Z.</a:t>
            </a:r>
          </a:p>
          <a:p>
            <a:pPr marL="180000" indent="-180000">
              <a:buFont typeface="Wingdings" panose="05000000000000000000" pitchFamily="2" charset="2"/>
              <a:buChar char="§"/>
            </a:pPr>
            <a:r>
              <a:rPr lang="en-US" sz="1400" b="1" dirty="0">
                <a:solidFill>
                  <a:srgbClr val="000000"/>
                </a:solidFill>
              </a:rPr>
              <a:t>Calculate the E[</a:t>
            </a:r>
            <a:r>
              <a:rPr lang="en-US" sz="1400" b="1" i="1" dirty="0">
                <a:solidFill>
                  <a:srgbClr val="000000"/>
                </a:solidFill>
              </a:rPr>
              <a:t>Z</a:t>
            </a:r>
            <a:r>
              <a:rPr lang="en-US" sz="1400" b="1" dirty="0">
                <a:solidFill>
                  <a:srgbClr val="000000"/>
                </a:solidFill>
              </a:rPr>
              <a:t>] for given reliability level (R&gt;75%) for each path</a:t>
            </a:r>
            <a:r>
              <a:rPr lang="en-US" sz="1400" dirty="0">
                <a:solidFill>
                  <a:srgbClr val="000000"/>
                </a:solidFill>
              </a:rPr>
              <a:t> for each green area using the </a:t>
            </a:r>
            <a:r>
              <a:rPr lang="en-US" sz="1400" i="1" dirty="0">
                <a:solidFill>
                  <a:srgbClr val="000000"/>
                </a:solidFill>
              </a:rPr>
              <a:t>N</a:t>
            </a:r>
            <a:r>
              <a:rPr lang="en-US" sz="1400" dirty="0">
                <a:solidFill>
                  <a:srgbClr val="000000"/>
                </a:solidFill>
              </a:rPr>
              <a:t> simulation runs</a:t>
            </a:r>
          </a:p>
          <a:p>
            <a:pPr marL="180000" indent="-180000">
              <a:buFont typeface="Wingdings" panose="05000000000000000000" pitchFamily="2" charset="2"/>
              <a:buChar char="§"/>
            </a:pPr>
            <a:r>
              <a:rPr lang="en-US" sz="1400" dirty="0">
                <a:solidFill>
                  <a:srgbClr val="000000"/>
                </a:solidFill>
              </a:rPr>
              <a:t>For </a:t>
            </a:r>
            <a:r>
              <a:rPr lang="en-US" sz="1400" b="1" dirty="0">
                <a:solidFill>
                  <a:srgbClr val="000000"/>
                </a:solidFill>
              </a:rPr>
              <a:t>each green area select the path with minimum </a:t>
            </a:r>
            <a:r>
              <a:rPr lang="en-US" sz="1400" dirty="0">
                <a:solidFill>
                  <a:srgbClr val="000000"/>
                </a:solidFill>
              </a:rPr>
              <a:t>E[</a:t>
            </a:r>
            <a:r>
              <a:rPr lang="en-US" sz="1400" i="1" dirty="0">
                <a:solidFill>
                  <a:srgbClr val="000000"/>
                </a:solidFill>
              </a:rPr>
              <a:t>Z</a:t>
            </a:r>
            <a:r>
              <a:rPr lang="en-US" sz="1400" dirty="0">
                <a:solidFill>
                  <a:srgbClr val="000000"/>
                </a:solidFill>
              </a:rPr>
              <a:t>].</a:t>
            </a:r>
            <a:endParaRPr lang="en-US" sz="1400" dirty="0"/>
          </a:p>
          <a:p>
            <a:r>
              <a:rPr lang="en-US" sz="1400" b="1" dirty="0"/>
              <a:t>Alternatives?</a:t>
            </a:r>
          </a:p>
          <a:p>
            <a:r>
              <a:rPr lang="en-US" sz="1400" dirty="0"/>
              <a:t>Similar, other metrics can be used that quantify the exact amount of H</a:t>
            </a:r>
            <a:r>
              <a:rPr lang="en-US" sz="1400" baseline="-25000" dirty="0"/>
              <a:t>2</a:t>
            </a:r>
            <a:r>
              <a:rPr lang="en-US" sz="1400" dirty="0"/>
              <a:t>S in terms of mg/l.</a:t>
            </a:r>
          </a:p>
          <a:p>
            <a:r>
              <a:rPr lang="en-US" sz="1400" b="1" dirty="0"/>
              <a:t>Next step?</a:t>
            </a:r>
          </a:p>
          <a:p>
            <a:r>
              <a:rPr lang="en-US" sz="1400" dirty="0"/>
              <a:t>Multi-criteria analysis and selection of potential locations for sewer mining units.</a:t>
            </a:r>
          </a:p>
        </p:txBody>
      </p:sp>
      <p:grpSp>
        <p:nvGrpSpPr>
          <p:cNvPr id="19" name="Group 18"/>
          <p:cNvGrpSpPr/>
          <p:nvPr/>
        </p:nvGrpSpPr>
        <p:grpSpPr>
          <a:xfrm>
            <a:off x="1084672" y="1159163"/>
            <a:ext cx="4808252" cy="989236"/>
            <a:chOff x="393144" y="1562077"/>
            <a:chExt cx="4808252" cy="989236"/>
          </a:xfrm>
        </p:grpSpPr>
        <p:sp>
          <p:nvSpPr>
            <p:cNvPr id="5" name="Rectangle 4"/>
            <p:cNvSpPr/>
            <p:nvPr/>
          </p:nvSpPr>
          <p:spPr>
            <a:xfrm>
              <a:off x="393144" y="1562077"/>
              <a:ext cx="4808252" cy="349083"/>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Step 1: Spatial data pre-processing</a:t>
              </a:r>
            </a:p>
          </p:txBody>
        </p:sp>
        <p:sp>
          <p:nvSpPr>
            <p:cNvPr id="6" name="Rectangle 5"/>
            <p:cNvSpPr/>
            <p:nvPr/>
          </p:nvSpPr>
          <p:spPr>
            <a:xfrm>
              <a:off x="393144" y="2057928"/>
              <a:ext cx="4808252" cy="345963"/>
            </a:xfrm>
            <a:prstGeom prst="rect">
              <a:avLst/>
            </a:prstGeom>
            <a:solidFill>
              <a:schemeClr val="bg1">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Step 2: Monte-Carlo simulation</a:t>
              </a:r>
              <a:endParaRPr lang="el-GR" sz="1600" b="1" dirty="0">
                <a:solidFill>
                  <a:schemeClr val="tx1"/>
                </a:solidFill>
              </a:endParaRPr>
            </a:p>
          </p:txBody>
        </p:sp>
        <p:sp>
          <p:nvSpPr>
            <p:cNvPr id="7" name="Right Arrow 6"/>
            <p:cNvSpPr/>
            <p:nvPr/>
          </p:nvSpPr>
          <p:spPr>
            <a:xfrm rot="5400000">
              <a:off x="2684296" y="1696609"/>
              <a:ext cx="157759" cy="575105"/>
            </a:xfrm>
            <a:prstGeom prst="rightArrow">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8" name="Right Arrow 7"/>
            <p:cNvSpPr/>
            <p:nvPr/>
          </p:nvSpPr>
          <p:spPr>
            <a:xfrm rot="5400000">
              <a:off x="2689464" y="2190050"/>
              <a:ext cx="147421" cy="575105"/>
            </a:xfrm>
            <a:prstGeom prst="rightArrow">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sp>
        <p:nvSpPr>
          <p:cNvPr id="9" name="Rectangle 8"/>
          <p:cNvSpPr/>
          <p:nvPr/>
        </p:nvSpPr>
        <p:spPr>
          <a:xfrm>
            <a:off x="1" y="2154229"/>
            <a:ext cx="6542358" cy="4083083"/>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600" b="1" dirty="0">
              <a:solidFill>
                <a:schemeClr val="tx1"/>
              </a:solidFill>
            </a:endParaRPr>
          </a:p>
        </p:txBody>
      </p:sp>
      <p:sp>
        <p:nvSpPr>
          <p:cNvPr id="10" name="TextBox 9"/>
          <p:cNvSpPr txBox="1"/>
          <p:nvPr/>
        </p:nvSpPr>
        <p:spPr>
          <a:xfrm>
            <a:off x="1734252" y="2126543"/>
            <a:ext cx="3440900" cy="338554"/>
          </a:xfrm>
          <a:prstGeom prst="rect">
            <a:avLst/>
          </a:prstGeom>
          <a:noFill/>
        </p:spPr>
        <p:txBody>
          <a:bodyPr wrap="square" rtlCol="0">
            <a:spAutoFit/>
          </a:bodyPr>
          <a:lstStyle/>
          <a:p>
            <a:pPr algn="ctr"/>
            <a:r>
              <a:rPr lang="en-US" sz="1600" b="1" dirty="0"/>
              <a:t>Step 3 (a) : Results post-processing</a:t>
            </a:r>
            <a:endParaRPr lang="el-GR" sz="1600" b="1" dirty="0"/>
          </a:p>
        </p:txBody>
      </p:sp>
      <mc:AlternateContent xmlns:mc="http://schemas.openxmlformats.org/markup-compatibility/2006" xmlns:a14="http://schemas.microsoft.com/office/drawing/2010/main">
        <mc:Choice Requires="a14">
          <p:sp>
            <p:nvSpPr>
              <p:cNvPr id="20" name="Rectangle 19"/>
              <p:cNvSpPr/>
              <p:nvPr/>
            </p:nvSpPr>
            <p:spPr>
              <a:xfrm>
                <a:off x="1918068" y="3064385"/>
                <a:ext cx="2895197" cy="6419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sz="1400" i="1">
                              <a:latin typeface="Cambria Math" panose="02040503050406030204" pitchFamily="18" charset="0"/>
                            </a:rPr>
                          </m:ctrlPr>
                        </m:sSubPr>
                        <m:e>
                          <m:r>
                            <a:rPr lang="el-GR" sz="1400" b="0" i="1">
                              <a:latin typeface="Cambria Math" panose="02040503050406030204" pitchFamily="18" charset="0"/>
                            </a:rPr>
                            <m:t>𝑍</m:t>
                          </m:r>
                        </m:e>
                        <m:sub>
                          <m:r>
                            <a:rPr lang="el-GR" sz="1400" b="0" i="1">
                              <a:latin typeface="Cambria Math" panose="02040503050406030204" pitchFamily="18" charset="0"/>
                            </a:rPr>
                            <m:t>𝑖</m:t>
                          </m:r>
                        </m:sub>
                      </m:sSub>
                      <m:r>
                        <a:rPr lang="el-GR" sz="1400" b="0" i="0">
                          <a:latin typeface="Cambria Math" panose="02040503050406030204" pitchFamily="18" charset="0"/>
                        </a:rPr>
                        <m:t>=</m:t>
                      </m:r>
                      <m:f>
                        <m:fPr>
                          <m:ctrlPr>
                            <a:rPr lang="el-GR" sz="1400" i="1">
                              <a:latin typeface="Cambria Math" panose="02040503050406030204" pitchFamily="18" charset="0"/>
                            </a:rPr>
                          </m:ctrlPr>
                        </m:fPr>
                        <m:num>
                          <m:r>
                            <a:rPr lang="el-GR" sz="1400" b="0" i="0">
                              <a:latin typeface="Cambria Math" panose="02040503050406030204" pitchFamily="18" charset="0"/>
                            </a:rPr>
                            <m:t>0.3×</m:t>
                          </m:r>
                          <m:sSup>
                            <m:sSupPr>
                              <m:ctrlPr>
                                <a:rPr lang="el-GR" sz="1400" i="1">
                                  <a:latin typeface="Cambria Math" panose="02040503050406030204" pitchFamily="18" charset="0"/>
                                </a:rPr>
                              </m:ctrlPr>
                            </m:sSupPr>
                            <m:e>
                              <m:r>
                                <a:rPr lang="el-GR" sz="1400" b="0" i="0">
                                  <a:latin typeface="Cambria Math" panose="02040503050406030204" pitchFamily="18" charset="0"/>
                                </a:rPr>
                                <m:t>1.07</m:t>
                              </m:r>
                            </m:e>
                            <m:sup>
                              <m:r>
                                <a:rPr lang="el-GR" sz="1400" b="0" i="1">
                                  <a:latin typeface="Cambria Math" panose="02040503050406030204" pitchFamily="18" charset="0"/>
                                </a:rPr>
                                <m:t>𝑇</m:t>
                              </m:r>
                              <m:r>
                                <a:rPr lang="el-GR" sz="1400" b="0" i="0">
                                  <a:latin typeface="Cambria Math" panose="02040503050406030204" pitchFamily="18" charset="0"/>
                                </a:rPr>
                                <m:t>−20</m:t>
                              </m:r>
                            </m:sup>
                          </m:sSup>
                          <m:r>
                            <a:rPr lang="el-GR" sz="1400" b="0" i="0">
                              <a:latin typeface="Cambria Math" panose="02040503050406030204" pitchFamily="18" charset="0"/>
                            </a:rPr>
                            <m:t>×</m:t>
                          </m:r>
                          <m:sSub>
                            <m:sSubPr>
                              <m:ctrlPr>
                                <a:rPr lang="el-GR" sz="1400" i="1">
                                  <a:latin typeface="Cambria Math" panose="02040503050406030204" pitchFamily="18" charset="0"/>
                                </a:rPr>
                              </m:ctrlPr>
                            </m:sSubPr>
                            <m:e>
                              <m:d>
                                <m:dPr>
                                  <m:begChr m:val=""/>
                                  <m:endChr m:val="]"/>
                                  <m:ctrlPr>
                                    <a:rPr lang="el-GR" sz="1400" i="1">
                                      <a:latin typeface="Cambria Math" panose="02040503050406030204" pitchFamily="18" charset="0"/>
                                    </a:rPr>
                                  </m:ctrlPr>
                                </m:dPr>
                                <m:e>
                                  <m:sSub>
                                    <m:sSubPr>
                                      <m:ctrlPr>
                                        <a:rPr lang="el-GR" sz="1400" i="1">
                                          <a:latin typeface="Cambria Math" panose="02040503050406030204" pitchFamily="18" charset="0"/>
                                        </a:rPr>
                                      </m:ctrlPr>
                                    </m:sSubPr>
                                    <m:e>
                                      <m:d>
                                        <m:dPr>
                                          <m:begChr m:val="["/>
                                          <m:endChr m:val=""/>
                                          <m:ctrlPr>
                                            <a:rPr lang="el-GR" sz="1400" i="1">
                                              <a:latin typeface="Cambria Math" panose="02040503050406030204" pitchFamily="18" charset="0"/>
                                            </a:rPr>
                                          </m:ctrlPr>
                                        </m:dPr>
                                        <m:e>
                                          <m:r>
                                            <a:rPr lang="el-GR" sz="1400" b="0" i="1">
                                              <a:latin typeface="Cambria Math" panose="02040503050406030204" pitchFamily="18" charset="0"/>
                                            </a:rPr>
                                            <m:t>𝐵𝑂𝐷</m:t>
                                          </m:r>
                                        </m:e>
                                      </m:d>
                                    </m:e>
                                    <m:sub>
                                      <m:r>
                                        <a:rPr lang="el-GR" sz="1400" b="0" i="0">
                                          <a:latin typeface="Cambria Math" panose="02040503050406030204" pitchFamily="18" charset="0"/>
                                        </a:rPr>
                                        <m:t>5</m:t>
                                      </m:r>
                                    </m:sub>
                                  </m:sSub>
                                </m:e>
                              </m:d>
                            </m:e>
                            <m:sub>
                              <m:r>
                                <a:rPr lang="el-GR" sz="1400" b="0" i="1">
                                  <a:latin typeface="Cambria Math" panose="02040503050406030204" pitchFamily="18" charset="0"/>
                                </a:rPr>
                                <m:t>𝑖</m:t>
                              </m:r>
                            </m:sub>
                          </m:sSub>
                        </m:num>
                        <m:den>
                          <m:sSup>
                            <m:sSupPr>
                              <m:ctrlPr>
                                <a:rPr lang="el-GR" sz="1400" i="1">
                                  <a:latin typeface="Cambria Math" panose="02040503050406030204" pitchFamily="18" charset="0"/>
                                </a:rPr>
                              </m:ctrlPr>
                            </m:sSupPr>
                            <m:e>
                              <m:sSub>
                                <m:sSubPr>
                                  <m:ctrlPr>
                                    <a:rPr lang="el-GR" sz="1400" i="1">
                                      <a:latin typeface="Cambria Math" panose="02040503050406030204" pitchFamily="18" charset="0"/>
                                    </a:rPr>
                                  </m:ctrlPr>
                                </m:sSubPr>
                                <m:e>
                                  <m:r>
                                    <a:rPr lang="el-GR" sz="1400" b="0" i="1">
                                      <a:latin typeface="Cambria Math" panose="02040503050406030204" pitchFamily="18" charset="0"/>
                                    </a:rPr>
                                    <m:t>𝐽</m:t>
                                  </m:r>
                                </m:e>
                                <m:sub>
                                  <m:r>
                                    <a:rPr lang="el-GR" sz="1400" b="0" i="1">
                                      <a:latin typeface="Cambria Math" panose="02040503050406030204" pitchFamily="18" charset="0"/>
                                    </a:rPr>
                                    <m:t>𝑖</m:t>
                                  </m:r>
                                </m:sub>
                              </m:sSub>
                            </m:e>
                            <m:sup>
                              <m:r>
                                <a:rPr lang="el-GR" sz="1400" b="0" i="0">
                                  <a:latin typeface="Cambria Math" panose="02040503050406030204" pitchFamily="18" charset="0"/>
                                </a:rPr>
                                <m:t>0.5</m:t>
                              </m:r>
                            </m:sup>
                          </m:sSup>
                          <m:r>
                            <a:rPr lang="el-GR" sz="1400" b="0" i="0">
                              <a:latin typeface="Cambria Math" panose="02040503050406030204" pitchFamily="18" charset="0"/>
                            </a:rPr>
                            <m:t>×</m:t>
                          </m:r>
                          <m:sSup>
                            <m:sSupPr>
                              <m:ctrlPr>
                                <a:rPr lang="el-GR" sz="1400" i="1">
                                  <a:latin typeface="Cambria Math" panose="02040503050406030204" pitchFamily="18" charset="0"/>
                                </a:rPr>
                              </m:ctrlPr>
                            </m:sSupPr>
                            <m:e>
                              <m:sSub>
                                <m:sSubPr>
                                  <m:ctrlPr>
                                    <a:rPr lang="el-GR" sz="1400" i="1">
                                      <a:latin typeface="Cambria Math" panose="02040503050406030204" pitchFamily="18" charset="0"/>
                                    </a:rPr>
                                  </m:ctrlPr>
                                </m:sSubPr>
                                <m:e>
                                  <m:r>
                                    <a:rPr lang="el-GR" sz="1400" b="0" i="1">
                                      <a:latin typeface="Cambria Math" panose="02040503050406030204" pitchFamily="18" charset="0"/>
                                    </a:rPr>
                                    <m:t>𝑄</m:t>
                                  </m:r>
                                </m:e>
                                <m:sub>
                                  <m:r>
                                    <a:rPr lang="el-GR" sz="1400" b="0" i="1">
                                      <a:latin typeface="Cambria Math" panose="02040503050406030204" pitchFamily="18" charset="0"/>
                                    </a:rPr>
                                    <m:t>𝑖</m:t>
                                  </m:r>
                                </m:sub>
                              </m:sSub>
                            </m:e>
                            <m:sup>
                              <m:f>
                                <m:fPr>
                                  <m:type m:val="lin"/>
                                  <m:ctrlPr>
                                    <a:rPr lang="el-GR" sz="1400" i="1">
                                      <a:latin typeface="Cambria Math" panose="02040503050406030204" pitchFamily="18" charset="0"/>
                                    </a:rPr>
                                  </m:ctrlPr>
                                </m:fPr>
                                <m:num>
                                  <m:r>
                                    <a:rPr lang="el-GR" sz="1400" b="0" i="0">
                                      <a:latin typeface="Cambria Math" panose="02040503050406030204" pitchFamily="18" charset="0"/>
                                    </a:rPr>
                                    <m:t>1</m:t>
                                  </m:r>
                                </m:num>
                                <m:den>
                                  <m:r>
                                    <a:rPr lang="el-GR" sz="1400" b="0" i="0">
                                      <a:latin typeface="Cambria Math" panose="02040503050406030204" pitchFamily="18" charset="0"/>
                                    </a:rPr>
                                    <m:t>3</m:t>
                                  </m:r>
                                </m:den>
                              </m:f>
                            </m:sup>
                          </m:sSup>
                        </m:den>
                      </m:f>
                      <m:r>
                        <a:rPr lang="el-GR" sz="1400" b="0" i="0">
                          <a:latin typeface="Cambria Math" panose="02040503050406030204" pitchFamily="18" charset="0"/>
                        </a:rPr>
                        <m:t>×</m:t>
                      </m:r>
                      <m:f>
                        <m:fPr>
                          <m:ctrlPr>
                            <a:rPr lang="el-GR" sz="1400" i="1">
                              <a:latin typeface="Cambria Math" panose="02040503050406030204" pitchFamily="18" charset="0"/>
                            </a:rPr>
                          </m:ctrlPr>
                        </m:fPr>
                        <m:num>
                          <m:sSub>
                            <m:sSubPr>
                              <m:ctrlPr>
                                <a:rPr lang="el-GR" sz="1400" i="1">
                                  <a:latin typeface="Cambria Math" panose="02040503050406030204" pitchFamily="18" charset="0"/>
                                </a:rPr>
                              </m:ctrlPr>
                            </m:sSubPr>
                            <m:e>
                              <m:r>
                                <a:rPr lang="el-GR" sz="1400" b="0" i="1">
                                  <a:latin typeface="Cambria Math" panose="02040503050406030204" pitchFamily="18" charset="0"/>
                                </a:rPr>
                                <m:t>𝑃</m:t>
                              </m:r>
                            </m:e>
                            <m:sub>
                              <m:r>
                                <a:rPr lang="el-GR" sz="1400" b="0" i="1">
                                  <a:latin typeface="Cambria Math" panose="02040503050406030204" pitchFamily="18" charset="0"/>
                                </a:rPr>
                                <m:t>𝑖</m:t>
                              </m:r>
                            </m:sub>
                          </m:sSub>
                        </m:num>
                        <m:den>
                          <m:sSub>
                            <m:sSubPr>
                              <m:ctrlPr>
                                <a:rPr lang="el-GR" sz="1400" i="1">
                                  <a:latin typeface="Cambria Math" panose="02040503050406030204" pitchFamily="18" charset="0"/>
                                </a:rPr>
                              </m:ctrlPr>
                            </m:sSubPr>
                            <m:e>
                              <m:r>
                                <a:rPr lang="el-GR" sz="1400" b="0" i="1">
                                  <a:latin typeface="Cambria Math" panose="02040503050406030204" pitchFamily="18" charset="0"/>
                                </a:rPr>
                                <m:t>𝑏</m:t>
                              </m:r>
                            </m:e>
                            <m:sub>
                              <m:r>
                                <a:rPr lang="el-GR" sz="1400" b="0" i="1">
                                  <a:latin typeface="Cambria Math" panose="02040503050406030204" pitchFamily="18" charset="0"/>
                                </a:rPr>
                                <m:t>𝑖</m:t>
                              </m:r>
                            </m:sub>
                          </m:sSub>
                        </m:den>
                      </m:f>
                    </m:oMath>
                  </m:oMathPara>
                </a14:m>
                <a:endParaRPr lang="el-GR" sz="1400" dirty="0"/>
              </a:p>
            </p:txBody>
          </p:sp>
        </mc:Choice>
        <mc:Fallback xmlns="">
          <p:sp>
            <p:nvSpPr>
              <p:cNvPr id="20" name="Rectangle 19"/>
              <p:cNvSpPr>
                <a:spLocks noRot="1" noChangeAspect="1" noMove="1" noResize="1" noEditPoints="1" noAdjustHandles="1" noChangeArrowheads="1" noChangeShapeType="1" noTextEdit="1"/>
              </p:cNvSpPr>
              <p:nvPr/>
            </p:nvSpPr>
            <p:spPr>
              <a:xfrm>
                <a:off x="1918068" y="3064385"/>
                <a:ext cx="2895197" cy="641907"/>
              </a:xfrm>
              <a:prstGeom prst="rect">
                <a:avLst/>
              </a:prstGeom>
              <a:blipFill rotWithShape="0">
                <a:blip r:embed="rId2"/>
                <a:stretch>
                  <a:fillRect/>
                </a:stretch>
              </a:blipFill>
            </p:spPr>
            <p:txBody>
              <a:bodyPr/>
              <a:lstStyle/>
              <a:p>
                <a:r>
                  <a:rPr lang="el-GR">
                    <a:noFill/>
                  </a:rPr>
                  <a:t> </a:t>
                </a:r>
              </a:p>
            </p:txBody>
          </p:sp>
        </mc:Fallback>
      </mc:AlternateContent>
      <p:sp>
        <p:nvSpPr>
          <p:cNvPr id="21" name="TextBox 20"/>
          <p:cNvSpPr txBox="1"/>
          <p:nvPr/>
        </p:nvSpPr>
        <p:spPr>
          <a:xfrm>
            <a:off x="228643" y="3780003"/>
            <a:ext cx="6389871" cy="646331"/>
          </a:xfrm>
          <a:prstGeom prst="rect">
            <a:avLst/>
          </a:prstGeom>
          <a:noFill/>
        </p:spPr>
        <p:txBody>
          <a:bodyPr wrap="square" rtlCol="0">
            <a:spAutoFit/>
          </a:bodyPr>
          <a:lstStyle/>
          <a:p>
            <a:r>
              <a:rPr lang="en-US" sz="1200" dirty="0"/>
              <a:t>Where, </a:t>
            </a:r>
            <a:r>
              <a:rPr lang="en-US" sz="1200" i="1" dirty="0" err="1"/>
              <a:t>i</a:t>
            </a:r>
            <a:r>
              <a:rPr lang="en-US" sz="1200" i="1" dirty="0"/>
              <a:t> </a:t>
            </a:r>
            <a:r>
              <a:rPr lang="en-US" sz="1200" dirty="0"/>
              <a:t>is the pipe index, T is the sewage temperature (</a:t>
            </a:r>
            <a:r>
              <a:rPr lang="en-US" sz="1200" baseline="30000" dirty="0" err="1"/>
              <a:t>o</a:t>
            </a:r>
            <a:r>
              <a:rPr lang="en-US" sz="1200" dirty="0" err="1"/>
              <a:t>C</a:t>
            </a:r>
            <a:r>
              <a:rPr lang="en-US" sz="1200" dirty="0"/>
              <a:t>), J is the pipe slope, Q is the discharge (m</a:t>
            </a:r>
            <a:r>
              <a:rPr lang="en-US" sz="1200" baseline="30000" dirty="0"/>
              <a:t>3</a:t>
            </a:r>
            <a:r>
              <a:rPr lang="en-US" sz="1200" dirty="0"/>
              <a:t>/s), P is the wetted perimeter of the pipe wall (m) and B the surface width (m) of the stream.</a:t>
            </a:r>
            <a:endParaRPr lang="el-GR" sz="1200" dirty="0"/>
          </a:p>
        </p:txBody>
      </p:sp>
      <p:sp>
        <p:nvSpPr>
          <p:cNvPr id="22" name="Content Placeholder 2"/>
          <p:cNvSpPr txBox="1">
            <a:spLocks/>
          </p:cNvSpPr>
          <p:nvPr/>
        </p:nvSpPr>
        <p:spPr>
          <a:xfrm>
            <a:off x="214479" y="4365250"/>
            <a:ext cx="6404035" cy="274502"/>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300" dirty="0"/>
              <a:t>Modified Index Z of Pomeroy for a “</a:t>
            </a:r>
            <a:r>
              <a:rPr lang="en-US" sz="1300" b="1" dirty="0"/>
              <a:t>chain</a:t>
            </a:r>
            <a:r>
              <a:rPr lang="en-US" sz="1300" dirty="0"/>
              <a:t>” of pipes </a:t>
            </a:r>
            <a:r>
              <a:rPr lang="en-US" sz="1300" i="1" dirty="0"/>
              <a:t>n</a:t>
            </a:r>
            <a:r>
              <a:rPr lang="en-US" sz="1300" dirty="0"/>
              <a:t>:</a:t>
            </a:r>
          </a:p>
        </p:txBody>
      </p:sp>
      <mc:AlternateContent xmlns:mc="http://schemas.openxmlformats.org/markup-compatibility/2006" xmlns:a14="http://schemas.microsoft.com/office/drawing/2010/main">
        <mc:Choice Requires="a14">
          <p:sp>
            <p:nvSpPr>
              <p:cNvPr id="23" name="Rectangle 22"/>
              <p:cNvSpPr/>
              <p:nvPr/>
            </p:nvSpPr>
            <p:spPr>
              <a:xfrm>
                <a:off x="2672217" y="4615767"/>
                <a:ext cx="1408898" cy="69814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l-GR" sz="1400" i="1" smtClean="0">
                              <a:latin typeface="Cambria Math" panose="02040503050406030204" pitchFamily="18" charset="0"/>
                            </a:rPr>
                          </m:ctrlPr>
                        </m:sSubPr>
                        <m:e>
                          <m:r>
                            <a:rPr lang="el-GR" sz="1400" b="0" i="1">
                              <a:latin typeface="Cambria Math" panose="02040503050406030204" pitchFamily="18" charset="0"/>
                            </a:rPr>
                            <m:t>𝑍</m:t>
                          </m:r>
                        </m:e>
                        <m:sub>
                          <m:r>
                            <a:rPr lang="en-US" sz="1400" b="0" i="1" smtClean="0">
                              <a:latin typeface="Cambria Math" panose="02040503050406030204" pitchFamily="18" charset="0"/>
                            </a:rPr>
                            <m:t>𝑐</m:t>
                          </m:r>
                        </m:sub>
                      </m:sSub>
                      <m:r>
                        <a:rPr lang="el-GR" sz="1400" b="0" i="0">
                          <a:latin typeface="Cambria Math" panose="02040503050406030204" pitchFamily="18" charset="0"/>
                        </a:rPr>
                        <m:t>=</m:t>
                      </m:r>
                      <m:nary>
                        <m:naryPr>
                          <m:chr m:val="∑"/>
                          <m:ctrlPr>
                            <a:rPr lang="el-GR" sz="1400" b="0" i="1" smtClean="0">
                              <a:latin typeface="Cambria Math" panose="02040503050406030204" pitchFamily="18" charset="0"/>
                            </a:rPr>
                          </m:ctrlPr>
                        </m:naryPr>
                        <m:sub>
                          <m:r>
                            <m:rPr>
                              <m:brk m:alnAt="23"/>
                            </m:rPr>
                            <a:rPr lang="en-US" sz="1400" b="0" i="1" smtClean="0">
                              <a:latin typeface="Cambria Math" panose="02040503050406030204" pitchFamily="18" charset="0"/>
                            </a:rPr>
                            <m:t>𝑖</m:t>
                          </m:r>
                          <m:r>
                            <a:rPr lang="en-US" sz="1400" b="0" i="1" smtClean="0">
                              <a:latin typeface="Cambria Math" panose="02040503050406030204" pitchFamily="18" charset="0"/>
                            </a:rPr>
                            <m:t>=</m:t>
                          </m:r>
                          <m:r>
                            <a:rPr lang="en-US" sz="1400" b="0" i="1" smtClean="0">
                              <a:latin typeface="Cambria Math" panose="02040503050406030204" pitchFamily="18" charset="0"/>
                            </a:rPr>
                            <m:t>𝑛</m:t>
                          </m:r>
                        </m:sub>
                        <m:sup>
                          <m:r>
                            <a:rPr lang="en-US" sz="1400" b="0" i="1" smtClean="0">
                              <a:latin typeface="Cambria Math" panose="02040503050406030204" pitchFamily="18" charset="0"/>
                            </a:rPr>
                            <m:t>𝑁</m:t>
                          </m:r>
                        </m:sup>
                        <m:e>
                          <m:sSub>
                            <m:sSubPr>
                              <m:ctrlPr>
                                <a:rPr lang="el-GR" sz="1400" b="0" i="1" smtClean="0">
                                  <a:latin typeface="Cambria Math" panose="02040503050406030204" pitchFamily="18" charset="0"/>
                                </a:rPr>
                              </m:ctrlPr>
                            </m:sSubPr>
                            <m:e>
                              <m:r>
                                <a:rPr lang="en-US" sz="1400" b="0" i="1" smtClean="0">
                                  <a:latin typeface="Cambria Math" panose="02040503050406030204" pitchFamily="18" charset="0"/>
                                </a:rPr>
                                <m:t>𝑎</m:t>
                              </m:r>
                            </m:e>
                            <m:sub>
                              <m:r>
                                <a:rPr lang="en-US" sz="1400" b="0" i="1" smtClean="0">
                                  <a:latin typeface="Cambria Math" panose="02040503050406030204" pitchFamily="18" charset="0"/>
                                </a:rPr>
                                <m:t>𝑖</m:t>
                              </m:r>
                            </m:sub>
                          </m:sSub>
                        </m:e>
                      </m:nary>
                      <m:r>
                        <a:rPr lang="el-GR" sz="1400" b="0" i="0">
                          <a:latin typeface="Cambria Math" panose="02040503050406030204" pitchFamily="18" charset="0"/>
                        </a:rPr>
                        <m:t>×</m:t>
                      </m:r>
                      <m:sSub>
                        <m:sSubPr>
                          <m:ctrlPr>
                            <a:rPr lang="el-GR" sz="1400" b="0" i="1" smtClean="0">
                              <a:latin typeface="Cambria Math" panose="02040503050406030204" pitchFamily="18" charset="0"/>
                            </a:rPr>
                          </m:ctrlPr>
                        </m:sSubPr>
                        <m:e>
                          <m:r>
                            <a:rPr lang="en-US" sz="1400" b="0" i="1" smtClean="0">
                              <a:latin typeface="Cambria Math" panose="02040503050406030204" pitchFamily="18" charset="0"/>
                            </a:rPr>
                            <m:t>𝑍</m:t>
                          </m:r>
                        </m:e>
                        <m:sub>
                          <m:r>
                            <a:rPr lang="en-US" sz="1400" b="0" i="1" smtClean="0">
                              <a:latin typeface="Cambria Math" panose="02040503050406030204" pitchFamily="18" charset="0"/>
                            </a:rPr>
                            <m:t>𝑖</m:t>
                          </m:r>
                        </m:sub>
                      </m:sSub>
                    </m:oMath>
                  </m:oMathPara>
                </a14:m>
                <a:endParaRPr lang="el-GR" sz="1400" dirty="0"/>
              </a:p>
            </p:txBody>
          </p:sp>
        </mc:Choice>
        <mc:Fallback xmlns="">
          <p:sp>
            <p:nvSpPr>
              <p:cNvPr id="23" name="Rectangle 22"/>
              <p:cNvSpPr>
                <a:spLocks noRot="1" noChangeAspect="1" noMove="1" noResize="1" noEditPoints="1" noAdjustHandles="1" noChangeArrowheads="1" noChangeShapeType="1" noTextEdit="1"/>
              </p:cNvSpPr>
              <p:nvPr/>
            </p:nvSpPr>
            <p:spPr>
              <a:xfrm>
                <a:off x="2672217" y="4615767"/>
                <a:ext cx="1408898" cy="698140"/>
              </a:xfrm>
              <a:prstGeom prst="rect">
                <a:avLst/>
              </a:prstGeom>
              <a:blipFill rotWithShape="0">
                <a:blip r:embed="rId3"/>
                <a:stretch>
                  <a:fillRect/>
                </a:stretch>
              </a:blipFill>
            </p:spPr>
            <p:txBody>
              <a:bodyPr/>
              <a:lstStyle/>
              <a:p>
                <a:r>
                  <a:rPr lang="el-GR">
                    <a:noFill/>
                  </a:rPr>
                  <a:t> </a:t>
                </a:r>
              </a:p>
            </p:txBody>
          </p:sp>
        </mc:Fallback>
      </mc:AlternateContent>
      <p:sp>
        <p:nvSpPr>
          <p:cNvPr id="24" name="Content Placeholder 2"/>
          <p:cNvSpPr txBox="1">
            <a:spLocks/>
          </p:cNvSpPr>
          <p:nvPr/>
        </p:nvSpPr>
        <p:spPr>
          <a:xfrm>
            <a:off x="228643" y="5757815"/>
            <a:ext cx="6389872" cy="62230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300" dirty="0"/>
              <a:t>According to Pomeroy, (1990) if a pipe has </a:t>
            </a:r>
            <a:r>
              <a:rPr lang="en-US" sz="1300" b="1" i="1" dirty="0"/>
              <a:t>Z</a:t>
            </a:r>
            <a:r>
              <a:rPr lang="en-US" sz="1300" b="1" i="1" baseline="-25000" dirty="0"/>
              <a:t>i </a:t>
            </a:r>
            <a:r>
              <a:rPr lang="en-US" sz="1300" b="1" dirty="0"/>
              <a:t>&gt; 7500 then there are high chances of H</a:t>
            </a:r>
            <a:r>
              <a:rPr lang="en-US" sz="1300" b="1" baseline="-25000" dirty="0"/>
              <a:t>2</a:t>
            </a:r>
            <a:r>
              <a:rPr lang="en-US" sz="1300" b="1" dirty="0"/>
              <a:t>S </a:t>
            </a:r>
            <a:r>
              <a:rPr lang="en-US" sz="1300" dirty="0"/>
              <a:t>formation which could lead to odour and corrosion problems.</a:t>
            </a:r>
          </a:p>
        </p:txBody>
      </p:sp>
      <p:sp>
        <p:nvSpPr>
          <p:cNvPr id="25" name="TextBox 24"/>
          <p:cNvSpPr txBox="1"/>
          <p:nvPr/>
        </p:nvSpPr>
        <p:spPr>
          <a:xfrm>
            <a:off x="228643" y="5277752"/>
            <a:ext cx="6389871" cy="292388"/>
          </a:xfrm>
          <a:prstGeom prst="rect">
            <a:avLst/>
          </a:prstGeom>
          <a:noFill/>
        </p:spPr>
        <p:txBody>
          <a:bodyPr wrap="square" rtlCol="0">
            <a:spAutoFit/>
          </a:bodyPr>
          <a:lstStyle/>
          <a:p>
            <a:r>
              <a:rPr lang="en-US" sz="1300" dirty="0"/>
              <a:t>Where, </a:t>
            </a:r>
            <a:r>
              <a:rPr lang="en-US" sz="1300" i="1" dirty="0" err="1"/>
              <a:t>a</a:t>
            </a:r>
            <a:r>
              <a:rPr lang="en-US" sz="1300" baseline="-25000" dirty="0" err="1"/>
              <a:t>i</a:t>
            </a:r>
            <a:r>
              <a:rPr lang="en-US" sz="1300" dirty="0"/>
              <a:t>=</a:t>
            </a:r>
            <a:r>
              <a:rPr lang="en-US" sz="1300" i="1" dirty="0"/>
              <a:t>L</a:t>
            </a:r>
            <a:r>
              <a:rPr lang="en-US" sz="1300" baseline="-25000" dirty="0"/>
              <a:t>i</a:t>
            </a:r>
            <a:r>
              <a:rPr lang="en-US" sz="1300" dirty="0"/>
              <a:t>/</a:t>
            </a:r>
            <a:r>
              <a:rPr lang="en-US" sz="1300" i="1" dirty="0" err="1"/>
              <a:t>L</a:t>
            </a:r>
            <a:r>
              <a:rPr lang="en-US" sz="1300" baseline="-25000" dirty="0" err="1"/>
              <a:t>tot</a:t>
            </a:r>
            <a:r>
              <a:rPr lang="en-US" sz="1300" dirty="0"/>
              <a:t>, </a:t>
            </a:r>
            <a:r>
              <a:rPr lang="en-US" sz="1300" i="1" dirty="0"/>
              <a:t>L</a:t>
            </a:r>
            <a:r>
              <a:rPr lang="en-US" sz="1300" baseline="-25000" dirty="0"/>
              <a:t>i</a:t>
            </a:r>
            <a:r>
              <a:rPr lang="en-US" sz="1300" dirty="0"/>
              <a:t> is the length of pipe</a:t>
            </a:r>
            <a:r>
              <a:rPr lang="en-US" sz="1300" i="1" dirty="0"/>
              <a:t> </a:t>
            </a:r>
            <a:r>
              <a:rPr lang="en-US" sz="1300" i="1" dirty="0" err="1"/>
              <a:t>i</a:t>
            </a:r>
            <a:r>
              <a:rPr lang="en-US" sz="1300" dirty="0"/>
              <a:t>, and </a:t>
            </a:r>
            <a:r>
              <a:rPr lang="en-US" sz="1300" i="1" dirty="0" err="1"/>
              <a:t>L</a:t>
            </a:r>
            <a:r>
              <a:rPr lang="en-US" sz="1300" baseline="-25000" dirty="0" err="1"/>
              <a:t>tot</a:t>
            </a:r>
            <a:r>
              <a:rPr lang="en-US" sz="1300" dirty="0"/>
              <a:t> is the total length of pipes of chain </a:t>
            </a:r>
            <a:r>
              <a:rPr lang="en-US" sz="1300" i="1" dirty="0"/>
              <a:t>n</a:t>
            </a:r>
            <a:r>
              <a:rPr lang="en-US" sz="1300" dirty="0"/>
              <a:t>.</a:t>
            </a:r>
            <a:endParaRPr lang="el-GR" sz="1300" dirty="0"/>
          </a:p>
        </p:txBody>
      </p:sp>
      <p:sp>
        <p:nvSpPr>
          <p:cNvPr id="26" name="Title 1"/>
          <p:cNvSpPr txBox="1">
            <a:spLocks/>
          </p:cNvSpPr>
          <p:nvPr/>
        </p:nvSpPr>
        <p:spPr>
          <a:xfrm>
            <a:off x="158824" y="116632"/>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Step 3 (a): Results post-processing</a:t>
            </a:r>
          </a:p>
        </p:txBody>
      </p:sp>
    </p:spTree>
    <p:extLst>
      <p:ext uri="{BB962C8B-B14F-4D97-AF65-F5344CB8AC3E}">
        <p14:creationId xmlns:p14="http://schemas.microsoft.com/office/powerpoint/2010/main" val="39207216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0649" y="902282"/>
            <a:ext cx="4808252" cy="5453977"/>
            <a:chOff x="847670" y="902282"/>
            <a:chExt cx="4808252" cy="5884487"/>
          </a:xfrm>
        </p:grpSpPr>
        <p:sp>
          <p:nvSpPr>
            <p:cNvPr id="25" name="TextBox 24"/>
            <p:cNvSpPr txBox="1"/>
            <p:nvPr/>
          </p:nvSpPr>
          <p:spPr>
            <a:xfrm>
              <a:off x="847670" y="2593428"/>
              <a:ext cx="4808252" cy="1692771"/>
            </a:xfrm>
            <a:prstGeom prst="rect">
              <a:avLst/>
            </a:prstGeom>
            <a:noFill/>
          </p:spPr>
          <p:txBody>
            <a:bodyPr wrap="square" rtlCol="0">
              <a:spAutoFit/>
            </a:bodyPr>
            <a:lstStyle/>
            <a:p>
              <a:r>
                <a:rPr lang="en-US" sz="1300" dirty="0"/>
                <a:t>Based on the analysis: </a:t>
              </a:r>
            </a:p>
            <a:p>
              <a:pPr marL="285750" indent="-285750">
                <a:buFont typeface="Wingdings" charset="2"/>
                <a:buChar char="§"/>
              </a:pPr>
              <a:r>
                <a:rPr lang="en-US" sz="1300" dirty="0"/>
                <a:t>For each green area the optimal node for the SM placement is already found (step 3a).</a:t>
              </a:r>
            </a:p>
            <a:p>
              <a:pPr marL="285750" indent="-285750">
                <a:buFont typeface="Wingdings" charset="2"/>
                <a:buChar char="§"/>
              </a:pPr>
              <a:r>
                <a:rPr lang="en-US" sz="1300" dirty="0"/>
                <a:t>Fuse the information regarding H</a:t>
              </a:r>
              <a:r>
                <a:rPr lang="en-US" sz="1300" baseline="-25000" dirty="0"/>
                <a:t>2</a:t>
              </a:r>
              <a:r>
                <a:rPr lang="en-US" sz="1300" dirty="0"/>
                <a:t>S build-up and green area water demand.</a:t>
              </a:r>
            </a:p>
            <a:p>
              <a:pPr marL="285750" indent="-285750">
                <a:buFont typeface="Wingdings" charset="2"/>
                <a:buChar char="§"/>
              </a:pPr>
              <a:r>
                <a:rPr lang="en-US" sz="1300" dirty="0"/>
                <a:t>Green area 1 and 2 are suitable for SM placement.</a:t>
              </a:r>
            </a:p>
            <a:p>
              <a:pPr marL="285750" indent="-285750">
                <a:buFont typeface="Wingdings" charset="2"/>
                <a:buChar char="§"/>
              </a:pPr>
              <a:r>
                <a:rPr lang="en-US" sz="1300" dirty="0"/>
                <a:t>Green area 1 and 2 were selected based on a desired reliability level</a:t>
              </a:r>
            </a:p>
          </p:txBody>
        </p:sp>
        <p:grpSp>
          <p:nvGrpSpPr>
            <p:cNvPr id="7" name="Group 6"/>
            <p:cNvGrpSpPr/>
            <p:nvPr/>
          </p:nvGrpSpPr>
          <p:grpSpPr>
            <a:xfrm>
              <a:off x="847670" y="902282"/>
              <a:ext cx="4808252" cy="5884487"/>
              <a:chOff x="847670" y="902282"/>
              <a:chExt cx="4808252" cy="5884487"/>
            </a:xfrm>
          </p:grpSpPr>
          <p:grpSp>
            <p:nvGrpSpPr>
              <p:cNvPr id="3" name="Group 2"/>
              <p:cNvGrpSpPr/>
              <p:nvPr/>
            </p:nvGrpSpPr>
            <p:grpSpPr>
              <a:xfrm>
                <a:off x="847670" y="902282"/>
                <a:ext cx="4808252" cy="1359803"/>
                <a:chOff x="321803" y="1240754"/>
                <a:chExt cx="4808252" cy="1359803"/>
              </a:xfrm>
            </p:grpSpPr>
            <p:grpSp>
              <p:nvGrpSpPr>
                <p:cNvPr id="20" name="Group 19"/>
                <p:cNvGrpSpPr/>
                <p:nvPr/>
              </p:nvGrpSpPr>
              <p:grpSpPr>
                <a:xfrm>
                  <a:off x="321803" y="1240754"/>
                  <a:ext cx="4808252" cy="989236"/>
                  <a:chOff x="393144" y="1562077"/>
                  <a:chExt cx="4808252" cy="989236"/>
                </a:xfrm>
              </p:grpSpPr>
              <p:sp>
                <p:nvSpPr>
                  <p:cNvPr id="22" name="Rectangle 21"/>
                  <p:cNvSpPr/>
                  <p:nvPr/>
                </p:nvSpPr>
                <p:spPr>
                  <a:xfrm>
                    <a:off x="393144" y="1562077"/>
                    <a:ext cx="4808252" cy="349083"/>
                  </a:xfrm>
                  <a:prstGeom prst="rect">
                    <a:avLst/>
                  </a:prstGeom>
                  <a:solidFill>
                    <a:schemeClr val="tx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Step 1: Spatial data pre-processing</a:t>
                    </a:r>
                  </a:p>
                </p:txBody>
              </p:sp>
              <p:sp>
                <p:nvSpPr>
                  <p:cNvPr id="26" name="Rectangle 25"/>
                  <p:cNvSpPr/>
                  <p:nvPr/>
                </p:nvSpPr>
                <p:spPr>
                  <a:xfrm>
                    <a:off x="393144" y="2057928"/>
                    <a:ext cx="4808252" cy="345963"/>
                  </a:xfrm>
                  <a:prstGeom prst="rect">
                    <a:avLst/>
                  </a:prstGeom>
                  <a:solidFill>
                    <a:schemeClr val="bg1">
                      <a:lumMod val="50000"/>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Step 2: Monte-Carlo simulation</a:t>
                    </a:r>
                    <a:endParaRPr lang="el-GR" sz="1600" b="1" dirty="0">
                      <a:solidFill>
                        <a:schemeClr val="tx1"/>
                      </a:solidFill>
                    </a:endParaRPr>
                  </a:p>
                </p:txBody>
              </p:sp>
              <p:sp>
                <p:nvSpPr>
                  <p:cNvPr id="27" name="Right Arrow 26"/>
                  <p:cNvSpPr/>
                  <p:nvPr/>
                </p:nvSpPr>
                <p:spPr>
                  <a:xfrm rot="5400000">
                    <a:off x="2684296" y="1696609"/>
                    <a:ext cx="157759" cy="575105"/>
                  </a:xfrm>
                  <a:prstGeom prst="rightArrow">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28" name="Right Arrow 27"/>
                  <p:cNvSpPr/>
                  <p:nvPr/>
                </p:nvSpPr>
                <p:spPr>
                  <a:xfrm rot="5400000">
                    <a:off x="2689464" y="2190050"/>
                    <a:ext cx="147421" cy="575105"/>
                  </a:xfrm>
                  <a:prstGeom prst="rightArrow">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sp>
              <p:nvSpPr>
                <p:cNvPr id="30" name="Rectangle 29"/>
                <p:cNvSpPr/>
                <p:nvPr/>
              </p:nvSpPr>
              <p:spPr>
                <a:xfrm>
                  <a:off x="321803" y="2254594"/>
                  <a:ext cx="4808252" cy="345963"/>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tx1"/>
                      </a:solidFill>
                    </a:rPr>
                    <a:t>Step 3 (a): Results post-processing</a:t>
                  </a:r>
                  <a:endParaRPr lang="el-GR" sz="1600" b="1" dirty="0">
                    <a:solidFill>
                      <a:schemeClr val="tx1"/>
                    </a:solidFill>
                  </a:endParaRPr>
                </a:p>
              </p:txBody>
            </p:sp>
          </p:grpSp>
          <p:sp>
            <p:nvSpPr>
              <p:cNvPr id="31" name="Rectangle 30"/>
              <p:cNvSpPr/>
              <p:nvPr/>
            </p:nvSpPr>
            <p:spPr>
              <a:xfrm>
                <a:off x="847670" y="2409506"/>
                <a:ext cx="4808252" cy="4377263"/>
              </a:xfrm>
              <a:prstGeom prst="rect">
                <a:avLst/>
              </a:prstGeom>
              <a:solidFill>
                <a:schemeClr val="accent2">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sz="1600" b="1" dirty="0">
                  <a:solidFill>
                    <a:schemeClr val="tx1"/>
                  </a:solidFill>
                </a:endParaRPr>
              </a:p>
            </p:txBody>
          </p:sp>
          <p:sp>
            <p:nvSpPr>
              <p:cNvPr id="32" name="Right Arrow 31"/>
              <p:cNvSpPr/>
              <p:nvPr/>
            </p:nvSpPr>
            <p:spPr>
              <a:xfrm rot="5400000">
                <a:off x="3145043" y="2048243"/>
                <a:ext cx="147421" cy="575105"/>
              </a:xfrm>
              <a:prstGeom prst="rightArrow">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grpSp>
      </p:grpSp>
      <p:grpSp>
        <p:nvGrpSpPr>
          <p:cNvPr id="9" name="Group 8"/>
          <p:cNvGrpSpPr/>
          <p:nvPr/>
        </p:nvGrpSpPr>
        <p:grpSpPr>
          <a:xfrm>
            <a:off x="1418186" y="3966365"/>
            <a:ext cx="3880715" cy="2389894"/>
            <a:chOff x="1139324" y="3821277"/>
            <a:chExt cx="3880715" cy="2389894"/>
          </a:xfrm>
        </p:grpSpPr>
        <p:grpSp>
          <p:nvGrpSpPr>
            <p:cNvPr id="24" name="Group 23"/>
            <p:cNvGrpSpPr/>
            <p:nvPr/>
          </p:nvGrpSpPr>
          <p:grpSpPr>
            <a:xfrm>
              <a:off x="1139324" y="3854062"/>
              <a:ext cx="3880715" cy="2357109"/>
              <a:chOff x="942374" y="1765300"/>
              <a:chExt cx="5547325" cy="4154400"/>
            </a:xfrm>
          </p:grpSpPr>
          <p:cxnSp>
            <p:nvCxnSpPr>
              <p:cNvPr id="5" name="Straight Arrow Connector 4"/>
              <p:cNvCxnSpPr/>
              <p:nvPr/>
            </p:nvCxnSpPr>
            <p:spPr>
              <a:xfrm flipH="1" flipV="1">
                <a:off x="1371600" y="1765300"/>
                <a:ext cx="25400" cy="368300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cxnSp>
            <p:nvCxnSpPr>
              <p:cNvPr id="6" name="Straight Arrow Connector 5"/>
              <p:cNvCxnSpPr/>
              <p:nvPr/>
            </p:nvCxnSpPr>
            <p:spPr>
              <a:xfrm>
                <a:off x="1396999" y="5448301"/>
                <a:ext cx="5092700" cy="0"/>
              </a:xfrm>
              <a:prstGeom prst="straightConnector1">
                <a:avLst/>
              </a:prstGeom>
              <a:ln w="19050">
                <a:tailEnd type="arrow"/>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5210773" y="5404367"/>
                <a:ext cx="1276948" cy="515333"/>
              </a:xfrm>
              <a:prstGeom prst="rect">
                <a:avLst/>
              </a:prstGeom>
              <a:noFill/>
            </p:spPr>
            <p:txBody>
              <a:bodyPr wrap="square" rtlCol="0">
                <a:spAutoFit/>
              </a:bodyPr>
              <a:lstStyle/>
              <a:p>
                <a:r>
                  <a:rPr lang="en-US" sz="1300" dirty="0"/>
                  <a:t>Min{E[Z]}</a:t>
                </a:r>
              </a:p>
            </p:txBody>
          </p:sp>
          <p:sp>
            <p:nvSpPr>
              <p:cNvPr id="11" name="TextBox 10"/>
              <p:cNvSpPr txBox="1"/>
              <p:nvPr/>
            </p:nvSpPr>
            <p:spPr>
              <a:xfrm rot="16200000">
                <a:off x="288770" y="2430438"/>
                <a:ext cx="1725166" cy="417957"/>
              </a:xfrm>
              <a:prstGeom prst="rect">
                <a:avLst/>
              </a:prstGeom>
              <a:noFill/>
            </p:spPr>
            <p:txBody>
              <a:bodyPr wrap="square" rtlCol="0">
                <a:spAutoFit/>
              </a:bodyPr>
              <a:lstStyle/>
              <a:p>
                <a:r>
                  <a:rPr lang="en-US" sz="1300" dirty="0"/>
                  <a:t>Max {Area}</a:t>
                </a:r>
              </a:p>
            </p:txBody>
          </p:sp>
          <p:sp>
            <p:nvSpPr>
              <p:cNvPr id="12" name="Oval 11"/>
              <p:cNvSpPr/>
              <p:nvPr/>
            </p:nvSpPr>
            <p:spPr>
              <a:xfrm>
                <a:off x="1701227" y="4729769"/>
                <a:ext cx="215900" cy="203200"/>
              </a:xfrm>
              <a:prstGeom prst="ellipse">
                <a:avLst/>
              </a:prstGeom>
              <a:solidFill>
                <a:schemeClr val="accent3"/>
              </a:solidFill>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00" dirty="0"/>
              </a:p>
            </p:txBody>
          </p:sp>
          <p:sp>
            <p:nvSpPr>
              <p:cNvPr id="13" name="Oval 12"/>
              <p:cNvSpPr/>
              <p:nvPr/>
            </p:nvSpPr>
            <p:spPr>
              <a:xfrm>
                <a:off x="2102422" y="3330307"/>
                <a:ext cx="215900" cy="203200"/>
              </a:xfrm>
              <a:prstGeom prst="ellipse">
                <a:avLst/>
              </a:prstGeom>
              <a:solidFill>
                <a:schemeClr val="accent3"/>
              </a:solidFill>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00" dirty="0"/>
              </a:p>
            </p:txBody>
          </p:sp>
          <p:sp>
            <p:nvSpPr>
              <p:cNvPr id="14" name="Oval 13"/>
              <p:cNvSpPr/>
              <p:nvPr/>
            </p:nvSpPr>
            <p:spPr>
              <a:xfrm>
                <a:off x="3420527" y="2277385"/>
                <a:ext cx="215900" cy="203200"/>
              </a:xfrm>
              <a:prstGeom prst="ellipse">
                <a:avLst/>
              </a:prstGeom>
              <a:solidFill>
                <a:schemeClr val="accent3"/>
              </a:solidFill>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00" dirty="0"/>
              </a:p>
            </p:txBody>
          </p:sp>
          <p:sp>
            <p:nvSpPr>
              <p:cNvPr id="15" name="Oval 14"/>
              <p:cNvSpPr/>
              <p:nvPr/>
            </p:nvSpPr>
            <p:spPr>
              <a:xfrm>
                <a:off x="2918428" y="2815885"/>
                <a:ext cx="215900" cy="203200"/>
              </a:xfrm>
              <a:prstGeom prst="ellipse">
                <a:avLst/>
              </a:prstGeom>
              <a:solidFill>
                <a:schemeClr val="accent3"/>
              </a:solidFill>
              <a:ln>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sz="1300" dirty="0"/>
              </a:p>
            </p:txBody>
          </p:sp>
          <p:sp>
            <p:nvSpPr>
              <p:cNvPr id="16" name="TextBox 15"/>
              <p:cNvSpPr txBox="1"/>
              <p:nvPr/>
            </p:nvSpPr>
            <p:spPr>
              <a:xfrm>
                <a:off x="1813048" y="4704369"/>
                <a:ext cx="543526" cy="515333"/>
              </a:xfrm>
              <a:prstGeom prst="rect">
                <a:avLst/>
              </a:prstGeom>
              <a:noFill/>
            </p:spPr>
            <p:txBody>
              <a:bodyPr wrap="none" rtlCol="0">
                <a:spAutoFit/>
              </a:bodyPr>
              <a:lstStyle/>
              <a:p>
                <a:r>
                  <a:rPr lang="en-US" sz="1300" dirty="0"/>
                  <a:t>G1</a:t>
                </a:r>
              </a:p>
            </p:txBody>
          </p:sp>
          <p:sp>
            <p:nvSpPr>
              <p:cNvPr id="17" name="TextBox 16"/>
              <p:cNvSpPr txBox="1"/>
              <p:nvPr/>
            </p:nvSpPr>
            <p:spPr>
              <a:xfrm>
                <a:off x="2263030" y="3330307"/>
                <a:ext cx="543526" cy="515333"/>
              </a:xfrm>
              <a:prstGeom prst="rect">
                <a:avLst/>
              </a:prstGeom>
              <a:noFill/>
            </p:spPr>
            <p:txBody>
              <a:bodyPr wrap="none" rtlCol="0">
                <a:spAutoFit/>
              </a:bodyPr>
              <a:lstStyle/>
              <a:p>
                <a:r>
                  <a:rPr lang="en-US" sz="1300" dirty="0"/>
                  <a:t>G2</a:t>
                </a:r>
              </a:p>
            </p:txBody>
          </p:sp>
          <p:sp>
            <p:nvSpPr>
              <p:cNvPr id="18" name="TextBox 17"/>
              <p:cNvSpPr txBox="1"/>
              <p:nvPr/>
            </p:nvSpPr>
            <p:spPr>
              <a:xfrm>
                <a:off x="3528477" y="2319345"/>
                <a:ext cx="543526" cy="515333"/>
              </a:xfrm>
              <a:prstGeom prst="rect">
                <a:avLst/>
              </a:prstGeom>
              <a:noFill/>
            </p:spPr>
            <p:txBody>
              <a:bodyPr wrap="none" rtlCol="0">
                <a:spAutoFit/>
              </a:bodyPr>
              <a:lstStyle/>
              <a:p>
                <a:r>
                  <a:rPr lang="en-US" sz="1300" dirty="0"/>
                  <a:t>G3</a:t>
                </a:r>
              </a:p>
            </p:txBody>
          </p:sp>
          <p:sp>
            <p:nvSpPr>
              <p:cNvPr id="19" name="TextBox 18"/>
              <p:cNvSpPr txBox="1"/>
              <p:nvPr/>
            </p:nvSpPr>
            <p:spPr>
              <a:xfrm>
                <a:off x="3020028" y="2859818"/>
                <a:ext cx="543526" cy="515333"/>
              </a:xfrm>
              <a:prstGeom prst="rect">
                <a:avLst/>
              </a:prstGeom>
              <a:noFill/>
            </p:spPr>
            <p:txBody>
              <a:bodyPr wrap="none" rtlCol="0">
                <a:spAutoFit/>
              </a:bodyPr>
              <a:lstStyle/>
              <a:p>
                <a:r>
                  <a:rPr lang="en-US" sz="1300" dirty="0"/>
                  <a:t>G4</a:t>
                </a:r>
              </a:p>
            </p:txBody>
          </p:sp>
          <p:cxnSp>
            <p:nvCxnSpPr>
              <p:cNvPr id="21" name="Straight Arrow Connector 20"/>
              <p:cNvCxnSpPr/>
              <p:nvPr/>
            </p:nvCxnSpPr>
            <p:spPr>
              <a:xfrm>
                <a:off x="2730500" y="1809234"/>
                <a:ext cx="0" cy="3639067"/>
              </a:xfrm>
              <a:prstGeom prst="straightConnector1">
                <a:avLst/>
              </a:prstGeom>
              <a:ln w="15875">
                <a:tailEnd type="arrow"/>
              </a:ln>
            </p:spPr>
            <p:style>
              <a:lnRef idx="1">
                <a:schemeClr val="accent2"/>
              </a:lnRef>
              <a:fillRef idx="0">
                <a:schemeClr val="accent2"/>
              </a:fillRef>
              <a:effectRef idx="0">
                <a:schemeClr val="accent2"/>
              </a:effectRef>
              <a:fontRef idx="minor">
                <a:schemeClr val="tx1"/>
              </a:fontRef>
            </p:style>
          </p:cxnSp>
          <p:sp>
            <p:nvSpPr>
              <p:cNvPr id="23" name="TextBox 22"/>
              <p:cNvSpPr txBox="1"/>
              <p:nvPr/>
            </p:nvSpPr>
            <p:spPr>
              <a:xfrm>
                <a:off x="2356574" y="5404367"/>
                <a:ext cx="858511" cy="515333"/>
              </a:xfrm>
              <a:prstGeom prst="rect">
                <a:avLst/>
              </a:prstGeom>
              <a:noFill/>
            </p:spPr>
            <p:txBody>
              <a:bodyPr wrap="square" rtlCol="0">
                <a:spAutoFit/>
              </a:bodyPr>
              <a:lstStyle/>
              <a:p>
                <a:r>
                  <a:rPr lang="en-US" sz="1300" dirty="0">
                    <a:solidFill>
                      <a:schemeClr val="accent2"/>
                    </a:solidFill>
                  </a:rPr>
                  <a:t>7500</a:t>
                </a:r>
              </a:p>
            </p:txBody>
          </p:sp>
        </p:grpSp>
        <p:sp>
          <p:nvSpPr>
            <p:cNvPr id="4" name="Rounded Rectangular Callout 3"/>
            <p:cNvSpPr/>
            <p:nvPr/>
          </p:nvSpPr>
          <p:spPr>
            <a:xfrm>
              <a:off x="3324797" y="3821277"/>
              <a:ext cx="1525877" cy="380550"/>
            </a:xfrm>
            <a:prstGeom prst="wedgeRoundRectCallout">
              <a:avLst>
                <a:gd name="adj1" fmla="val -107012"/>
                <a:gd name="adj2" fmla="val -39428"/>
                <a:gd name="adj3" fmla="val 16667"/>
              </a:avLst>
            </a:prstGeom>
            <a:solidFill>
              <a:srgbClr val="D2DBE5"/>
            </a:solidFill>
            <a:ln>
              <a:solidFill>
                <a:srgbClr val="E5E5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Acceptance threshold</a:t>
              </a:r>
              <a:endParaRPr lang="el-GR" sz="1400" dirty="0">
                <a:solidFill>
                  <a:schemeClr val="tx1"/>
                </a:solidFill>
              </a:endParaRPr>
            </a:p>
          </p:txBody>
        </p:sp>
      </p:grpSp>
      <p:sp>
        <p:nvSpPr>
          <p:cNvPr id="34" name="TextBox 33"/>
          <p:cNvSpPr txBox="1"/>
          <p:nvPr/>
        </p:nvSpPr>
        <p:spPr>
          <a:xfrm>
            <a:off x="5444767" y="1334876"/>
            <a:ext cx="3489668" cy="4832092"/>
          </a:xfrm>
          <a:prstGeom prst="rect">
            <a:avLst/>
          </a:prstGeom>
          <a:noFill/>
        </p:spPr>
        <p:txBody>
          <a:bodyPr wrap="square" rtlCol="0">
            <a:spAutoFit/>
          </a:bodyPr>
          <a:lstStyle/>
          <a:p>
            <a:r>
              <a:rPr lang="en-US" sz="1400" b="1" dirty="0"/>
              <a:t>Why?</a:t>
            </a:r>
          </a:p>
          <a:p>
            <a:r>
              <a:rPr lang="en-US" sz="1400" dirty="0"/>
              <a:t>The purpose of this step is to use multi-criteria analysis in order to identify potential locations for sewer mining unit placement.</a:t>
            </a:r>
          </a:p>
          <a:p>
            <a:r>
              <a:rPr lang="en-US" sz="1400" b="1" dirty="0"/>
              <a:t>How?</a:t>
            </a:r>
          </a:p>
          <a:p>
            <a:pPr marL="180000" indent="-180000">
              <a:buFont typeface="Wingdings" panose="05000000000000000000" pitchFamily="2" charset="2"/>
              <a:buChar char="§"/>
            </a:pPr>
            <a:r>
              <a:rPr lang="en-US" sz="1400" dirty="0"/>
              <a:t>We have already calculated E</a:t>
            </a:r>
            <a:r>
              <a:rPr lang="en-US" sz="1200" dirty="0"/>
              <a:t>[</a:t>
            </a:r>
            <a:r>
              <a:rPr lang="en-US" sz="1200" i="1" dirty="0"/>
              <a:t>Z</a:t>
            </a:r>
            <a:r>
              <a:rPr lang="en-US" sz="1400" dirty="0"/>
              <a:t>] for each node thus we can combine this information with:</a:t>
            </a:r>
          </a:p>
          <a:p>
            <a:pPr marL="180000" indent="-180000">
              <a:buFont typeface="Wingdings" panose="05000000000000000000" pitchFamily="2" charset="2"/>
              <a:buChar char="§"/>
            </a:pPr>
            <a:r>
              <a:rPr lang="en-US" sz="1400" dirty="0"/>
              <a:t>Information regarding the water demand in the areas of interest (green areas): We select as rough indicator for water demand the area (m</a:t>
            </a:r>
            <a:r>
              <a:rPr lang="en-US" sz="1400" baseline="30000" dirty="0"/>
              <a:t>2</a:t>
            </a:r>
            <a:r>
              <a:rPr lang="en-US" sz="1400" dirty="0"/>
              <a:t>) of the park.</a:t>
            </a:r>
          </a:p>
          <a:p>
            <a:r>
              <a:rPr lang="en-US" sz="1400" b="1" dirty="0"/>
              <a:t>Alternatives?</a:t>
            </a:r>
          </a:p>
          <a:p>
            <a:r>
              <a:rPr lang="en-US" sz="1400" dirty="0"/>
              <a:t>Similar, the actual water demand of each area can be calculated if relevant information is available.</a:t>
            </a:r>
          </a:p>
          <a:p>
            <a:r>
              <a:rPr lang="en-US" sz="1400" dirty="0"/>
              <a:t>Also other metrics can be employed in</a:t>
            </a:r>
          </a:p>
          <a:p>
            <a:r>
              <a:rPr lang="en-US" sz="1400" b="1" dirty="0"/>
              <a:t>Next step?</a:t>
            </a:r>
          </a:p>
          <a:p>
            <a:pPr marL="180000" indent="-180000">
              <a:buFont typeface="Wingdings" panose="05000000000000000000" pitchFamily="2" charset="2"/>
              <a:buChar char="§"/>
            </a:pPr>
            <a:r>
              <a:rPr lang="en-US" sz="1400" dirty="0"/>
              <a:t>Selection of </a:t>
            </a:r>
            <a:r>
              <a:rPr lang="en-US" sz="1400" b="1" dirty="0"/>
              <a:t>potential locations </a:t>
            </a:r>
            <a:r>
              <a:rPr lang="en-US" sz="1400" dirty="0"/>
              <a:t>for sewer mining units.</a:t>
            </a:r>
          </a:p>
          <a:p>
            <a:pPr marL="180000" indent="-180000">
              <a:buFont typeface="Wingdings" panose="05000000000000000000" pitchFamily="2" charset="2"/>
              <a:buChar char="§"/>
            </a:pPr>
            <a:r>
              <a:rPr lang="en-US" sz="1400" dirty="0"/>
              <a:t>Further </a:t>
            </a:r>
            <a:r>
              <a:rPr lang="en-US" sz="1400" b="1" dirty="0"/>
              <a:t>analysis and modelling of sewer mining unit </a:t>
            </a:r>
            <a:r>
              <a:rPr lang="en-US" sz="1400" dirty="0"/>
              <a:t>for the selected locations.</a:t>
            </a:r>
          </a:p>
        </p:txBody>
      </p:sp>
      <p:sp>
        <p:nvSpPr>
          <p:cNvPr id="33" name="Title 1"/>
          <p:cNvSpPr txBox="1">
            <a:spLocks/>
          </p:cNvSpPr>
          <p:nvPr/>
        </p:nvSpPr>
        <p:spPr>
          <a:xfrm>
            <a:off x="-180528" y="269776"/>
            <a:ext cx="8229600" cy="1143000"/>
          </a:xfrm>
          <a:prstGeom prst="rect">
            <a:avLst/>
          </a:prstGeom>
        </p:spPr>
        <p:txBody>
          <a:bodyP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Calculate the Pareto set (Max{Area}, Min{Z})</a:t>
            </a:r>
            <a:br>
              <a:rPr lang="en-US" sz="4000" dirty="0"/>
            </a:br>
            <a:endParaRPr lang="en-US" sz="4000" dirty="0"/>
          </a:p>
        </p:txBody>
      </p:sp>
    </p:spTree>
    <p:extLst>
      <p:ext uri="{BB962C8B-B14F-4D97-AF65-F5344CB8AC3E}">
        <p14:creationId xmlns:p14="http://schemas.microsoft.com/office/powerpoint/2010/main" val="4554436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b="3607"/>
          <a:stretch/>
        </p:blipFill>
        <p:spPr>
          <a:xfrm>
            <a:off x="5095875" y="1772085"/>
            <a:ext cx="3704762" cy="5085915"/>
          </a:xfrm>
          <a:prstGeom prst="rect">
            <a:avLst/>
          </a:prstGeom>
        </p:spPr>
      </p:pic>
      <p:sp>
        <p:nvSpPr>
          <p:cNvPr id="13" name="Rounded Rectangular Callout 12"/>
          <p:cNvSpPr/>
          <p:nvPr/>
        </p:nvSpPr>
        <p:spPr>
          <a:xfrm>
            <a:off x="7521471" y="1581810"/>
            <a:ext cx="859590" cy="380550"/>
          </a:xfrm>
          <a:prstGeom prst="wedgeRoundRectCallout">
            <a:avLst>
              <a:gd name="adj1" fmla="val -9148"/>
              <a:gd name="adj2" fmla="val 431128"/>
              <a:gd name="adj3" fmla="val 16667"/>
            </a:avLst>
          </a:prstGeom>
          <a:solidFill>
            <a:srgbClr val="D2DBE5"/>
          </a:solidFill>
          <a:ln>
            <a:solidFill>
              <a:srgbClr val="E5E5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ID 12</a:t>
            </a:r>
            <a:endParaRPr lang="el-GR" sz="1400" dirty="0">
              <a:solidFill>
                <a:schemeClr val="tx1"/>
              </a:solidFill>
            </a:endParaRPr>
          </a:p>
        </p:txBody>
      </p:sp>
      <p:sp>
        <p:nvSpPr>
          <p:cNvPr id="14" name="Rounded Rectangular Callout 13"/>
          <p:cNvSpPr/>
          <p:nvPr/>
        </p:nvSpPr>
        <p:spPr>
          <a:xfrm>
            <a:off x="6391589" y="1905420"/>
            <a:ext cx="859590" cy="380550"/>
          </a:xfrm>
          <a:prstGeom prst="wedgeRoundRectCallout">
            <a:avLst>
              <a:gd name="adj1" fmla="val 85040"/>
              <a:gd name="adj2" fmla="val 418614"/>
              <a:gd name="adj3" fmla="val 16667"/>
            </a:avLst>
          </a:prstGeom>
          <a:solidFill>
            <a:srgbClr val="D2DBE5"/>
          </a:solidFill>
          <a:ln>
            <a:solidFill>
              <a:srgbClr val="E5E5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ID 3</a:t>
            </a:r>
            <a:endParaRPr lang="el-GR" sz="1400" dirty="0">
              <a:solidFill>
                <a:schemeClr val="tx1"/>
              </a:solidFill>
            </a:endParaRPr>
          </a:p>
        </p:txBody>
      </p:sp>
      <p:sp>
        <p:nvSpPr>
          <p:cNvPr id="15" name="Rounded Rectangular Callout 14"/>
          <p:cNvSpPr/>
          <p:nvPr/>
        </p:nvSpPr>
        <p:spPr>
          <a:xfrm>
            <a:off x="5807909" y="3591585"/>
            <a:ext cx="859590" cy="380550"/>
          </a:xfrm>
          <a:prstGeom prst="wedgeRoundRectCallout">
            <a:avLst>
              <a:gd name="adj1" fmla="val 88364"/>
              <a:gd name="adj2" fmla="val 213370"/>
              <a:gd name="adj3" fmla="val 16667"/>
            </a:avLst>
          </a:prstGeom>
          <a:solidFill>
            <a:srgbClr val="D2DBE5"/>
          </a:solidFill>
          <a:ln>
            <a:solidFill>
              <a:srgbClr val="E5E5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ID 22</a:t>
            </a:r>
            <a:endParaRPr lang="el-GR" sz="1400" dirty="0">
              <a:solidFill>
                <a:schemeClr val="tx1"/>
              </a:solidFill>
            </a:endParaRPr>
          </a:p>
        </p:txBody>
      </p:sp>
      <p:sp>
        <p:nvSpPr>
          <p:cNvPr id="16" name="Rounded Rectangular Callout 15"/>
          <p:cNvSpPr/>
          <p:nvPr/>
        </p:nvSpPr>
        <p:spPr>
          <a:xfrm>
            <a:off x="7600950" y="5096205"/>
            <a:ext cx="1429457" cy="618796"/>
          </a:xfrm>
          <a:prstGeom prst="wedgeRoundRectCallout">
            <a:avLst>
              <a:gd name="adj1" fmla="val -56422"/>
              <a:gd name="adj2" fmla="val -241154"/>
              <a:gd name="adj3" fmla="val 16667"/>
            </a:avLst>
          </a:prstGeom>
          <a:solidFill>
            <a:srgbClr val="D2DBE5"/>
          </a:solidFill>
          <a:ln>
            <a:solidFill>
              <a:srgbClr val="E5E5E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Optimum path of green area (ID 3)</a:t>
            </a:r>
            <a:endParaRPr lang="el-GR" sz="1400" dirty="0">
              <a:solidFill>
                <a:schemeClr val="tx1"/>
              </a:solidFill>
            </a:endParaRPr>
          </a:p>
        </p:txBody>
      </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l="6771" t="3213" r="22187" b="15090"/>
          <a:stretch/>
        </p:blipFill>
        <p:spPr>
          <a:xfrm>
            <a:off x="0" y="3369146"/>
            <a:ext cx="5095875" cy="3454117"/>
          </a:xfrm>
          <a:prstGeom prst="rect">
            <a:avLst/>
          </a:prstGeom>
        </p:spPr>
      </p:pic>
      <p:pic>
        <p:nvPicPr>
          <p:cNvPr id="22" name="Picture 21"/>
          <p:cNvPicPr>
            <a:picLocks noChangeAspect="1"/>
          </p:cNvPicPr>
          <p:nvPr/>
        </p:nvPicPr>
        <p:blipFill rotWithShape="1">
          <a:blip r:embed="rId5">
            <a:extLst>
              <a:ext uri="{28A0092B-C50C-407E-A947-70E740481C1C}">
                <a14:useLocalDpi xmlns:a14="http://schemas.microsoft.com/office/drawing/2010/main" val="0"/>
              </a:ext>
            </a:extLst>
          </a:blip>
          <a:srcRect l="9479" t="24003" r="30729" b="5805"/>
          <a:stretch/>
        </p:blipFill>
        <p:spPr>
          <a:xfrm>
            <a:off x="178715" y="1114634"/>
            <a:ext cx="4412335" cy="2283038"/>
          </a:xfrm>
          <a:prstGeom prst="rect">
            <a:avLst/>
          </a:prstGeom>
        </p:spPr>
      </p:pic>
      <p:cxnSp>
        <p:nvCxnSpPr>
          <p:cNvPr id="25" name="Curved Connector 24"/>
          <p:cNvCxnSpPr/>
          <p:nvPr/>
        </p:nvCxnSpPr>
        <p:spPr>
          <a:xfrm rot="10800000" flipV="1">
            <a:off x="5095878" y="5243012"/>
            <a:ext cx="1852379" cy="471987"/>
          </a:xfrm>
          <a:prstGeom prst="curvedConnector3">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Curved Connector 26"/>
          <p:cNvCxnSpPr/>
          <p:nvPr/>
        </p:nvCxnSpPr>
        <p:spPr>
          <a:xfrm rot="10800000">
            <a:off x="5095880" y="4572000"/>
            <a:ext cx="1852377" cy="671012"/>
          </a:xfrm>
          <a:prstGeom prst="curvedConnector3">
            <a:avLst/>
          </a:prstGeom>
          <a:ln>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609600" y="197768"/>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Study area results</a:t>
            </a:r>
          </a:p>
        </p:txBody>
      </p:sp>
    </p:spTree>
    <p:extLst>
      <p:ext uri="{BB962C8B-B14F-4D97-AF65-F5344CB8AC3E}">
        <p14:creationId xmlns:p14="http://schemas.microsoft.com/office/powerpoint/2010/main" val="50812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Θέση αριθμού διαφάνειας"/>
          <p:cNvSpPr>
            <a:spLocks noGrp="1"/>
          </p:cNvSpPr>
          <p:nvPr>
            <p:ph type="sldNum" sz="quarter" idx="12"/>
          </p:nvPr>
        </p:nvSpPr>
        <p:spPr/>
        <p:txBody>
          <a:bodyPr/>
          <a:lstStyle/>
          <a:p>
            <a:fld id="{D3F1D1C4-C2D9-4231-9FB2-B2D9D97AA41D}" type="slidenum">
              <a:rPr lang="el-GR" smtClean="0"/>
              <a:pPr/>
              <a:t>3</a:t>
            </a:fld>
            <a:endParaRPr lang="el-GR"/>
          </a:p>
        </p:txBody>
      </p:sp>
      <p:sp>
        <p:nvSpPr>
          <p:cNvPr id="3" name="2 - Θέση περιεχομένου"/>
          <p:cNvSpPr>
            <a:spLocks noGrp="1"/>
          </p:cNvSpPr>
          <p:nvPr>
            <p:ph idx="4294967295"/>
          </p:nvPr>
        </p:nvSpPr>
        <p:spPr>
          <a:xfrm>
            <a:off x="457200" y="1005840"/>
            <a:ext cx="8147050" cy="1559064"/>
          </a:xfrm>
        </p:spPr>
        <p:txBody>
          <a:bodyPr>
            <a:normAutofit lnSpcReduction="10000"/>
          </a:bodyPr>
          <a:lstStyle/>
          <a:p>
            <a:pPr>
              <a:buNone/>
            </a:pPr>
            <a:r>
              <a:rPr lang="en-US" sz="2200" b="1" dirty="0"/>
              <a:t>Context</a:t>
            </a:r>
          </a:p>
          <a:p>
            <a:pPr marL="0" indent="0" algn="just">
              <a:buNone/>
            </a:pPr>
            <a:r>
              <a:rPr lang="en-GB" sz="1900" dirty="0"/>
              <a:t>Athens has suffered rapid urbanisation resulting in few urban green spaces. DESSIN will demonstrate innovative management options and technologies for reuse needed to irrigate (primarily) green urban areas (incl. devastated </a:t>
            </a:r>
            <a:r>
              <a:rPr lang="en-GB" sz="1900" dirty="0" err="1"/>
              <a:t>peri</a:t>
            </a:r>
            <a:r>
              <a:rPr lang="en-GB" sz="1900" dirty="0"/>
              <a:t>-urban forests). </a:t>
            </a:r>
          </a:p>
          <a:p>
            <a:pPr>
              <a:buNone/>
            </a:pPr>
            <a:endParaRPr lang="en-GB" dirty="0"/>
          </a:p>
        </p:txBody>
      </p:sp>
      <p:pic>
        <p:nvPicPr>
          <p:cNvPr id="4" name="Picture 7" descr="C:\Users\Ειρήνη\Desktop\Καταγραφή1.PNG"/>
          <p:cNvPicPr>
            <a:picLocks noChangeAspect="1" noChangeArrowheads="1"/>
          </p:cNvPicPr>
          <p:nvPr/>
        </p:nvPicPr>
        <p:blipFill>
          <a:blip r:embed="rId2" cstate="print"/>
          <a:srcRect/>
          <a:stretch>
            <a:fillRect/>
          </a:stretch>
        </p:blipFill>
        <p:spPr bwMode="auto">
          <a:xfrm>
            <a:off x="539552" y="2543964"/>
            <a:ext cx="6048672" cy="3621340"/>
          </a:xfrm>
          <a:prstGeom prst="rect">
            <a:avLst/>
          </a:prstGeom>
          <a:noFill/>
          <a:ln w="9525">
            <a:solidFill>
              <a:srgbClr val="000000"/>
            </a:solidFill>
            <a:miter lim="800000"/>
            <a:headEnd/>
            <a:tailEnd/>
          </a:ln>
        </p:spPr>
      </p:pic>
      <p:sp>
        <p:nvSpPr>
          <p:cNvPr id="5" name="4 - TextBox"/>
          <p:cNvSpPr txBox="1"/>
          <p:nvPr/>
        </p:nvSpPr>
        <p:spPr>
          <a:xfrm>
            <a:off x="6804248" y="2486213"/>
            <a:ext cx="2088232" cy="3693319"/>
          </a:xfrm>
          <a:prstGeom prst="rect">
            <a:avLst/>
          </a:prstGeom>
          <a:noFill/>
        </p:spPr>
        <p:txBody>
          <a:bodyPr wrap="square" rtlCol="0">
            <a:spAutoFit/>
          </a:bodyPr>
          <a:lstStyle/>
          <a:p>
            <a:pPr marL="342900" indent="-342900" algn="just">
              <a:spcBef>
                <a:spcPct val="20000"/>
              </a:spcBef>
              <a:spcAft>
                <a:spcPts val="600"/>
              </a:spcAft>
            </a:pPr>
            <a:r>
              <a:rPr lang="en-GB" sz="2200" b="1" dirty="0"/>
              <a:t>Current status</a:t>
            </a:r>
          </a:p>
          <a:p>
            <a:pPr marL="285750" indent="-285750">
              <a:buFont typeface="Arial" pitchFamily="34" charset="0"/>
              <a:buChar char="•"/>
            </a:pPr>
            <a:r>
              <a:rPr lang="en-US" sz="1900" dirty="0"/>
              <a:t>Main WWTP in an island (</a:t>
            </a:r>
            <a:r>
              <a:rPr lang="en-US" sz="1900" dirty="0" err="1"/>
              <a:t>Psytalleia</a:t>
            </a:r>
            <a:r>
              <a:rPr lang="en-US" sz="1900" dirty="0"/>
              <a:t>)</a:t>
            </a:r>
          </a:p>
          <a:p>
            <a:pPr marL="285750" indent="-285750">
              <a:buFont typeface="Arial" pitchFamily="34" charset="0"/>
              <a:buChar char="•"/>
            </a:pPr>
            <a:r>
              <a:rPr lang="en-US" sz="1900" dirty="0"/>
              <a:t>Increased energy costs for transportation </a:t>
            </a:r>
          </a:p>
          <a:p>
            <a:pPr marL="285750" indent="-285750">
              <a:buFont typeface="Arial" pitchFamily="34" charset="0"/>
              <a:buChar char="•"/>
            </a:pPr>
            <a:r>
              <a:rPr lang="en-US" sz="1900" dirty="0" err="1"/>
              <a:t>Periurban</a:t>
            </a:r>
            <a:r>
              <a:rPr lang="en-US" sz="1900" dirty="0"/>
              <a:t> forests devastated by fires</a:t>
            </a:r>
          </a:p>
          <a:p>
            <a:pPr marL="285750" indent="-285750">
              <a:buFont typeface="Arial" pitchFamily="34" charset="0"/>
              <a:buChar char="•"/>
            </a:pPr>
            <a:r>
              <a:rPr lang="en-US" sz="1900" dirty="0"/>
              <a:t>Water scarcity  </a:t>
            </a:r>
          </a:p>
        </p:txBody>
      </p:sp>
      <p:cxnSp>
        <p:nvCxnSpPr>
          <p:cNvPr id="6" name="Straight Arrow Connector 21"/>
          <p:cNvCxnSpPr>
            <a:stCxn id="1029" idx="3"/>
          </p:cNvCxnSpPr>
          <p:nvPr/>
        </p:nvCxnSpPr>
        <p:spPr>
          <a:xfrm>
            <a:off x="3040747" y="3192036"/>
            <a:ext cx="1027197" cy="72008"/>
          </a:xfrm>
          <a:prstGeom prst="straightConnector1">
            <a:avLst/>
          </a:prstGeom>
          <a:ln w="28575">
            <a:solidFill>
              <a:schemeClr val="tx1"/>
            </a:solidFill>
            <a:prstDash val="sysDot"/>
            <a:tailEnd type="arrow"/>
          </a:ln>
        </p:spPr>
        <p:style>
          <a:lnRef idx="1">
            <a:schemeClr val="accent1"/>
          </a:lnRef>
          <a:fillRef idx="0">
            <a:schemeClr val="accent1"/>
          </a:fillRef>
          <a:effectRef idx="0">
            <a:schemeClr val="accent1"/>
          </a:effectRef>
          <a:fontRef idx="minor">
            <a:schemeClr val="tx1"/>
          </a:fontRef>
        </p:style>
      </p:cxnSp>
      <p:sp>
        <p:nvSpPr>
          <p:cNvPr id="9" name="AutoShape 8"/>
          <p:cNvSpPr>
            <a:spLocks noChangeArrowheads="1"/>
          </p:cNvSpPr>
          <p:nvPr/>
        </p:nvSpPr>
        <p:spPr bwMode="auto">
          <a:xfrm>
            <a:off x="3203848" y="4992236"/>
            <a:ext cx="288492" cy="195016"/>
          </a:xfrm>
          <a:prstGeom prst="star4">
            <a:avLst>
              <a:gd name="adj" fmla="val 12500"/>
            </a:avLst>
          </a:prstGeom>
          <a:solidFill>
            <a:srgbClr val="FF0000"/>
          </a:solidFill>
          <a:ln w="9525">
            <a:solidFill>
              <a:srgbClr val="000000"/>
            </a:solidFill>
            <a:miter lim="800000"/>
            <a:headEnd/>
            <a:tailEnd/>
          </a:ln>
        </p:spPr>
        <p:txBody>
          <a:bodyPr/>
          <a:lstStyle/>
          <a:p>
            <a:endParaRPr lang="el-GR"/>
          </a:p>
        </p:txBody>
      </p:sp>
      <p:pic>
        <p:nvPicPr>
          <p:cNvPr id="10" name="Picture 13"/>
          <p:cNvPicPr>
            <a:picLocks noChangeAspect="1"/>
          </p:cNvPicPr>
          <p:nvPr/>
        </p:nvPicPr>
        <p:blipFill>
          <a:blip r:embed="rId3" cstate="print"/>
          <a:srcRect/>
          <a:stretch>
            <a:fillRect/>
          </a:stretch>
        </p:blipFill>
        <p:spPr bwMode="auto">
          <a:xfrm>
            <a:off x="564455" y="4776212"/>
            <a:ext cx="1703289" cy="1167801"/>
          </a:xfrm>
          <a:prstGeom prst="rect">
            <a:avLst/>
          </a:prstGeom>
          <a:noFill/>
          <a:ln w="9525">
            <a:noFill/>
            <a:miter lim="800000"/>
            <a:headEnd/>
            <a:tailEnd/>
          </a:ln>
        </p:spPr>
      </p:pic>
      <p:cxnSp>
        <p:nvCxnSpPr>
          <p:cNvPr id="11" name="Straight Arrow Connector 15"/>
          <p:cNvCxnSpPr>
            <a:stCxn id="10" idx="3"/>
            <a:endCxn id="9" idx="1"/>
          </p:cNvCxnSpPr>
          <p:nvPr/>
        </p:nvCxnSpPr>
        <p:spPr>
          <a:xfrm flipV="1">
            <a:off x="2267744" y="5089744"/>
            <a:ext cx="936104" cy="270369"/>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13 - TextBox"/>
          <p:cNvSpPr txBox="1"/>
          <p:nvPr/>
        </p:nvSpPr>
        <p:spPr>
          <a:xfrm>
            <a:off x="539552" y="5857527"/>
            <a:ext cx="1440160" cy="307777"/>
          </a:xfrm>
          <a:prstGeom prst="rect">
            <a:avLst/>
          </a:prstGeom>
          <a:noFill/>
        </p:spPr>
        <p:txBody>
          <a:bodyPr wrap="square" rtlCol="0">
            <a:spAutoFit/>
          </a:bodyPr>
          <a:lstStyle/>
          <a:p>
            <a:r>
              <a:rPr lang="en-US" sz="1400" b="1" dirty="0"/>
              <a:t>WWTP</a:t>
            </a:r>
            <a:endParaRPr lang="en-GB" sz="1400" b="1" dirty="0"/>
          </a:p>
        </p:txBody>
      </p:sp>
      <p:sp>
        <p:nvSpPr>
          <p:cNvPr id="15" name="14 - TextBox"/>
          <p:cNvSpPr txBox="1"/>
          <p:nvPr/>
        </p:nvSpPr>
        <p:spPr>
          <a:xfrm>
            <a:off x="539552" y="3768100"/>
            <a:ext cx="1440160" cy="307777"/>
          </a:xfrm>
          <a:prstGeom prst="rect">
            <a:avLst/>
          </a:prstGeom>
          <a:noFill/>
        </p:spPr>
        <p:txBody>
          <a:bodyPr wrap="square" rtlCol="0">
            <a:spAutoFit/>
          </a:bodyPr>
          <a:lstStyle/>
          <a:p>
            <a:r>
              <a:rPr lang="en-US" sz="1400" b="1" dirty="0"/>
              <a:t>DEMO SITE</a:t>
            </a:r>
            <a:endParaRPr lang="en-GB" sz="1400" b="1" dirty="0"/>
          </a:p>
        </p:txBody>
      </p:sp>
      <p:pic>
        <p:nvPicPr>
          <p:cNvPr id="1029" name="Picture 5"/>
          <p:cNvPicPr>
            <a:picLocks noChangeAspect="1" noChangeArrowheads="1"/>
          </p:cNvPicPr>
          <p:nvPr/>
        </p:nvPicPr>
        <p:blipFill>
          <a:blip r:embed="rId4" cstate="print"/>
          <a:srcRect/>
          <a:stretch>
            <a:fillRect/>
          </a:stretch>
        </p:blipFill>
        <p:spPr bwMode="auto">
          <a:xfrm>
            <a:off x="611560" y="2615972"/>
            <a:ext cx="2429187" cy="1152128"/>
          </a:xfrm>
          <a:prstGeom prst="rect">
            <a:avLst/>
          </a:prstGeom>
          <a:noFill/>
          <a:ln w="9525">
            <a:noFill/>
            <a:miter lim="800000"/>
            <a:headEnd/>
            <a:tailEnd/>
          </a:ln>
        </p:spPr>
      </p:pic>
      <p:sp>
        <p:nvSpPr>
          <p:cNvPr id="16" name="Title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Brief description</a:t>
            </a:r>
          </a:p>
        </p:txBody>
      </p:sp>
    </p:spTree>
    <p:extLst>
      <p:ext uri="{BB962C8B-B14F-4D97-AF65-F5344CB8AC3E}">
        <p14:creationId xmlns:p14="http://schemas.microsoft.com/office/powerpoint/2010/main" val="16007547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129294" y="2006432"/>
            <a:ext cx="7013575" cy="4856162"/>
          </a:xfrm>
        </p:spPr>
      </p:pic>
      <p:sp>
        <p:nvSpPr>
          <p:cNvPr id="9" name="Rectangle 8"/>
          <p:cNvSpPr/>
          <p:nvPr/>
        </p:nvSpPr>
        <p:spPr>
          <a:xfrm>
            <a:off x="1133474" y="2114550"/>
            <a:ext cx="3076575" cy="2124076"/>
          </a:xfrm>
          <a:prstGeom prst="rect">
            <a:avLst/>
          </a:prstGeom>
          <a:noFill/>
          <a:ln w="2222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1" name="Rounded Rectangular Callout 10"/>
          <p:cNvSpPr/>
          <p:nvPr/>
        </p:nvSpPr>
        <p:spPr>
          <a:xfrm>
            <a:off x="2447924" y="1262874"/>
            <a:ext cx="2296695" cy="676275"/>
          </a:xfrm>
          <a:prstGeom prst="wedgeRoundRectCallout">
            <a:avLst>
              <a:gd name="adj1" fmla="val -43939"/>
              <a:gd name="adj2" fmla="val 74247"/>
              <a:gd name="adj3" fmla="val 16667"/>
            </a:avLst>
          </a:prstGeom>
          <a:solidFill>
            <a:srgbClr val="D2DBE5"/>
          </a:solidFill>
          <a:ln>
            <a:solidFill>
              <a:srgbClr val="E5E5E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tx2"/>
                </a:solidFill>
              </a:rPr>
              <a:t>Step 1: Load spatial data and pre-processing</a:t>
            </a:r>
            <a:endParaRPr lang="el-GR" sz="1400" b="1" dirty="0">
              <a:solidFill>
                <a:schemeClr val="tx2"/>
              </a:solidFill>
            </a:endParaRPr>
          </a:p>
        </p:txBody>
      </p:sp>
      <p:sp>
        <p:nvSpPr>
          <p:cNvPr id="12" name="Rounded Rectangular Callout 11"/>
          <p:cNvSpPr/>
          <p:nvPr/>
        </p:nvSpPr>
        <p:spPr>
          <a:xfrm>
            <a:off x="-14874" y="1233106"/>
            <a:ext cx="2296695" cy="676275"/>
          </a:xfrm>
          <a:prstGeom prst="wedgeRoundRectCallout">
            <a:avLst>
              <a:gd name="adj1" fmla="val -2052"/>
              <a:gd name="adj2" fmla="val 551008"/>
              <a:gd name="adj3" fmla="val 16667"/>
            </a:avLst>
          </a:prstGeom>
          <a:solidFill>
            <a:schemeClr val="accent2">
              <a:alpha val="20000"/>
            </a:schemeClr>
          </a:solidFill>
          <a:ln>
            <a:solidFill>
              <a:srgbClr val="E5E5E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tx2"/>
                </a:solidFill>
              </a:rPr>
              <a:t>Step 2: Setup Monte-Carlo Simulation</a:t>
            </a:r>
          </a:p>
        </p:txBody>
      </p:sp>
      <p:sp>
        <p:nvSpPr>
          <p:cNvPr id="13" name="Rectangle 12"/>
          <p:cNvSpPr/>
          <p:nvPr/>
        </p:nvSpPr>
        <p:spPr>
          <a:xfrm>
            <a:off x="1133474" y="4382708"/>
            <a:ext cx="3076575" cy="2322892"/>
          </a:xfrm>
          <a:prstGeom prst="rect">
            <a:avLst/>
          </a:prstGeom>
          <a:noFill/>
          <a:ln w="22225">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4" name="Rectangle 13"/>
          <p:cNvSpPr/>
          <p:nvPr/>
        </p:nvSpPr>
        <p:spPr>
          <a:xfrm>
            <a:off x="4307434" y="2114550"/>
            <a:ext cx="3522116" cy="4591050"/>
          </a:xfrm>
          <a:prstGeom prst="rect">
            <a:avLst/>
          </a:prstGeom>
          <a:noFill/>
          <a:ln w="22225">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l-GR"/>
          </a:p>
        </p:txBody>
      </p:sp>
      <p:sp>
        <p:nvSpPr>
          <p:cNvPr id="15" name="Rounded Rectangular Callout 14"/>
          <p:cNvSpPr/>
          <p:nvPr/>
        </p:nvSpPr>
        <p:spPr>
          <a:xfrm>
            <a:off x="6847305" y="1233106"/>
            <a:ext cx="2296695" cy="676275"/>
          </a:xfrm>
          <a:prstGeom prst="wedgeRoundRectCallout">
            <a:avLst>
              <a:gd name="adj1" fmla="val -94224"/>
              <a:gd name="adj2" fmla="val 75997"/>
              <a:gd name="adj3" fmla="val 16667"/>
            </a:avLst>
          </a:prstGeom>
          <a:solidFill>
            <a:schemeClr val="bg1">
              <a:lumMod val="50000"/>
              <a:alpha val="20000"/>
            </a:schemeClr>
          </a:solidFill>
          <a:ln>
            <a:solidFill>
              <a:srgbClr val="E5E5E5"/>
            </a:solid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US" sz="1400" b="1" dirty="0">
                <a:solidFill>
                  <a:schemeClr val="tx2"/>
                </a:solidFill>
              </a:rPr>
              <a:t>Step 3: Results post-processing</a:t>
            </a:r>
          </a:p>
        </p:txBody>
      </p:sp>
      <p:sp>
        <p:nvSpPr>
          <p:cNvPr id="10"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Investigation of SM upscale</a:t>
            </a:r>
          </a:p>
        </p:txBody>
      </p:sp>
      <p:sp>
        <p:nvSpPr>
          <p:cNvPr id="16" name="4 - TextBox"/>
          <p:cNvSpPr txBox="1"/>
          <p:nvPr/>
        </p:nvSpPr>
        <p:spPr>
          <a:xfrm>
            <a:off x="457200" y="764704"/>
            <a:ext cx="8229600" cy="430887"/>
          </a:xfrm>
          <a:prstGeom prst="rect">
            <a:avLst/>
          </a:prstGeom>
          <a:noFill/>
        </p:spPr>
        <p:txBody>
          <a:bodyPr wrap="square" rtlCol="0">
            <a:spAutoFit/>
          </a:bodyPr>
          <a:lstStyle/>
          <a:p>
            <a:pPr>
              <a:spcAft>
                <a:spcPts val="600"/>
              </a:spcAft>
              <a:buNone/>
            </a:pPr>
            <a:r>
              <a:rPr lang="en-US" sz="2200" b="1" dirty="0"/>
              <a:t>The developed GUI of Sewer Mining Placement Tool</a:t>
            </a:r>
            <a:endParaRPr lang="en-GB" sz="1400" dirty="0"/>
          </a:p>
        </p:txBody>
      </p:sp>
    </p:spTree>
    <p:extLst>
      <p:ext uri="{BB962C8B-B14F-4D97-AF65-F5344CB8AC3E}">
        <p14:creationId xmlns:p14="http://schemas.microsoft.com/office/powerpoint/2010/main" val="3946284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384"/>
            <a:ext cx="8229600" cy="1143000"/>
          </a:xfrm>
        </p:spPr>
        <p:txBody>
          <a:bodyPr>
            <a:normAutofit/>
          </a:bodyPr>
          <a:lstStyle/>
          <a:p>
            <a:r>
              <a:rPr lang="en-US" sz="4000" dirty="0"/>
              <a:t>Mapping of ESS in Athens Pilot</a:t>
            </a:r>
          </a:p>
        </p:txBody>
      </p:sp>
      <p:sp>
        <p:nvSpPr>
          <p:cNvPr id="8" name="Rectangle 7"/>
          <p:cNvSpPr/>
          <p:nvPr/>
        </p:nvSpPr>
        <p:spPr>
          <a:xfrm>
            <a:off x="755576" y="6021288"/>
            <a:ext cx="7920880" cy="307777"/>
          </a:xfrm>
          <a:prstGeom prst="rect">
            <a:avLst/>
          </a:prstGeom>
        </p:spPr>
        <p:txBody>
          <a:bodyPr wrap="square">
            <a:spAutoFit/>
          </a:bodyPr>
          <a:lstStyle/>
          <a:p>
            <a:r>
              <a:rPr lang="en-US" sz="1400" dirty="0"/>
              <a:t>* CICES (Common International Classification of Ecosystem Services)</a:t>
            </a:r>
          </a:p>
        </p:txBody>
      </p:sp>
      <p:pic>
        <p:nvPicPr>
          <p:cNvPr id="20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 y="992088"/>
            <a:ext cx="7406640" cy="508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8701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7384"/>
            <a:ext cx="8229600" cy="1143000"/>
          </a:xfrm>
        </p:spPr>
        <p:txBody>
          <a:bodyPr>
            <a:normAutofit/>
          </a:bodyPr>
          <a:lstStyle/>
          <a:p>
            <a:r>
              <a:rPr lang="en-US" sz="4000" dirty="0"/>
              <a:t>Mapping of ESS in Athens Pilot</a:t>
            </a:r>
          </a:p>
        </p:txBody>
      </p:sp>
      <p:sp>
        <p:nvSpPr>
          <p:cNvPr id="8" name="Rectangle 7"/>
          <p:cNvSpPr/>
          <p:nvPr/>
        </p:nvSpPr>
        <p:spPr>
          <a:xfrm>
            <a:off x="755576" y="6021288"/>
            <a:ext cx="7920880" cy="307777"/>
          </a:xfrm>
          <a:prstGeom prst="rect">
            <a:avLst/>
          </a:prstGeom>
        </p:spPr>
        <p:txBody>
          <a:bodyPr wrap="square">
            <a:spAutoFit/>
          </a:bodyPr>
          <a:lstStyle/>
          <a:p>
            <a:r>
              <a:rPr lang="en-US" sz="1400" dirty="0"/>
              <a:t>* CICES (Common International Classification of Ecosystem Services)</a:t>
            </a:r>
          </a:p>
        </p:txBody>
      </p:sp>
      <p:pic>
        <p:nvPicPr>
          <p:cNvPr id="307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 y="1608140"/>
            <a:ext cx="7406640" cy="347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29817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84"/>
            <a:ext cx="8229600" cy="1143000"/>
          </a:xfrm>
        </p:spPr>
        <p:txBody>
          <a:bodyPr>
            <a:normAutofit/>
          </a:bodyPr>
          <a:lstStyle/>
          <a:p>
            <a:r>
              <a:rPr lang="en-US" sz="4000" dirty="0"/>
              <a:t>ESS monitoring</a:t>
            </a:r>
          </a:p>
        </p:txBody>
      </p:sp>
      <p:sp>
        <p:nvSpPr>
          <p:cNvPr id="3" name="Text Placeholder 2"/>
          <p:cNvSpPr>
            <a:spLocks noGrp="1"/>
          </p:cNvSpPr>
          <p:nvPr>
            <p:ph type="body" idx="1"/>
          </p:nvPr>
        </p:nvSpPr>
        <p:spPr>
          <a:xfrm>
            <a:off x="457200" y="980728"/>
            <a:ext cx="4040188" cy="639762"/>
          </a:xfrm>
        </p:spPr>
        <p:txBody>
          <a:bodyPr/>
          <a:lstStyle/>
          <a:p>
            <a:r>
              <a:rPr lang="en-US" dirty="0"/>
              <a:t>Heat island effect mitigation</a:t>
            </a:r>
          </a:p>
        </p:txBody>
      </p:sp>
      <p:sp>
        <p:nvSpPr>
          <p:cNvPr id="4" name="Content Placeholder 3"/>
          <p:cNvSpPr>
            <a:spLocks noGrp="1"/>
          </p:cNvSpPr>
          <p:nvPr>
            <p:ph sz="half" idx="2"/>
          </p:nvPr>
        </p:nvSpPr>
        <p:spPr>
          <a:xfrm>
            <a:off x="457200" y="1628800"/>
            <a:ext cx="8291264" cy="4497363"/>
          </a:xfrm>
        </p:spPr>
        <p:txBody>
          <a:bodyPr/>
          <a:lstStyle/>
          <a:p>
            <a:pPr marL="0" indent="0">
              <a:buNone/>
            </a:pPr>
            <a:r>
              <a:rPr lang="en-US" sz="1800" dirty="0"/>
              <a:t>The Athens Pilot will demonstrate the impact of the solution on urban heat island effects, by comparing the intensity of heat island effects between three plots in KEREFYT demo site of similar geographic conditions:</a:t>
            </a:r>
          </a:p>
          <a:p>
            <a:r>
              <a:rPr lang="en-US" sz="1800" dirty="0"/>
              <a:t>Plot without vegetation (the roof of the building), </a:t>
            </a:r>
          </a:p>
          <a:p>
            <a:r>
              <a:rPr lang="en-US" sz="1800" dirty="0"/>
              <a:t>Plot with naturally irrigated vegetation, and </a:t>
            </a:r>
          </a:p>
          <a:p>
            <a:r>
              <a:rPr lang="en-US" sz="1800" dirty="0"/>
              <a:t>Plot irrigated with treated water</a:t>
            </a:r>
          </a:p>
          <a:p>
            <a:pPr marL="0" indent="0">
              <a:buNone/>
            </a:pPr>
            <a:endParaRPr lang="en-US" sz="1800" dirty="0"/>
          </a:p>
          <a:p>
            <a:pPr marL="0" indent="0">
              <a:buNone/>
            </a:pPr>
            <a:r>
              <a:rPr lang="en-US" sz="1800" dirty="0"/>
              <a:t> The monitoring experiment for quantification of impacts will include:</a:t>
            </a:r>
          </a:p>
          <a:p>
            <a:r>
              <a:rPr lang="en-US" sz="1800" b="1" dirty="0"/>
              <a:t>On site monitoring: </a:t>
            </a:r>
            <a:r>
              <a:rPr lang="en-US" sz="1800" dirty="0"/>
              <a:t>Three weather stations will be installed measuring temperature, wind and radiation in each plot</a:t>
            </a:r>
          </a:p>
          <a:p>
            <a:r>
              <a:rPr lang="en-US" sz="1800" b="1" dirty="0" err="1"/>
              <a:t>Modelling</a:t>
            </a:r>
            <a:r>
              <a:rPr lang="en-US" sz="1800" b="1" dirty="0"/>
              <a:t>: </a:t>
            </a:r>
            <a:r>
              <a:rPr lang="en-US" sz="1800" dirty="0"/>
              <a:t>The urban water cycle model (UWOT) will be employed to simulate potential evapotranspiration from each plot</a:t>
            </a:r>
          </a:p>
          <a:p>
            <a:pPr marL="0" indent="0">
              <a:buNone/>
            </a:pPr>
            <a:endParaRPr lang="en-US" dirty="0"/>
          </a:p>
        </p:txBody>
      </p:sp>
    </p:spTree>
    <p:extLst>
      <p:ext uri="{BB962C8B-B14F-4D97-AF65-F5344CB8AC3E}">
        <p14:creationId xmlns:p14="http://schemas.microsoft.com/office/powerpoint/2010/main" val="41624741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2640" y="1418549"/>
            <a:ext cx="4608000" cy="47985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t>ESS monitoring</a:t>
            </a:r>
            <a:endParaRPr lang="en-US" sz="4000" dirty="0"/>
          </a:p>
        </p:txBody>
      </p:sp>
      <p:sp>
        <p:nvSpPr>
          <p:cNvPr id="6" name="4 - TextBox"/>
          <p:cNvSpPr txBox="1"/>
          <p:nvPr/>
        </p:nvSpPr>
        <p:spPr>
          <a:xfrm>
            <a:off x="457200" y="764704"/>
            <a:ext cx="8229600" cy="430887"/>
          </a:xfrm>
          <a:prstGeom prst="rect">
            <a:avLst/>
          </a:prstGeom>
          <a:noFill/>
        </p:spPr>
        <p:txBody>
          <a:bodyPr wrap="square" rtlCol="0">
            <a:spAutoFit/>
          </a:bodyPr>
          <a:lstStyle/>
          <a:p>
            <a:pPr>
              <a:spcAft>
                <a:spcPts val="600"/>
              </a:spcAft>
              <a:buNone/>
            </a:pPr>
            <a:r>
              <a:rPr lang="en-US" sz="2200" b="1" dirty="0"/>
              <a:t>Water from the compact unit…</a:t>
            </a:r>
            <a:endParaRPr lang="en-GB" sz="1400" dirty="0"/>
          </a:p>
        </p:txBody>
      </p:sp>
    </p:spTree>
    <p:extLst>
      <p:ext uri="{BB962C8B-B14F-4D97-AF65-F5344CB8AC3E}">
        <p14:creationId xmlns:p14="http://schemas.microsoft.com/office/powerpoint/2010/main" val="20325476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4292" y="1431510"/>
            <a:ext cx="6692084" cy="4752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t>ESS monitoring</a:t>
            </a:r>
            <a:endParaRPr lang="en-US" sz="4000" dirty="0"/>
          </a:p>
        </p:txBody>
      </p:sp>
      <p:sp>
        <p:nvSpPr>
          <p:cNvPr id="5" name="4 - TextBox"/>
          <p:cNvSpPr txBox="1"/>
          <p:nvPr/>
        </p:nvSpPr>
        <p:spPr>
          <a:xfrm>
            <a:off x="457200" y="764704"/>
            <a:ext cx="8229600" cy="430887"/>
          </a:xfrm>
          <a:prstGeom prst="rect">
            <a:avLst/>
          </a:prstGeom>
          <a:noFill/>
        </p:spPr>
        <p:txBody>
          <a:bodyPr wrap="square" rtlCol="0">
            <a:spAutoFit/>
          </a:bodyPr>
          <a:lstStyle/>
          <a:p>
            <a:pPr>
              <a:spcAft>
                <a:spcPts val="600"/>
              </a:spcAft>
              <a:buNone/>
            </a:pPr>
            <a:r>
              <a:rPr lang="en-US" sz="2200" b="1" dirty="0"/>
              <a:t>… to the area allocated for the pilot</a:t>
            </a:r>
            <a:endParaRPr lang="en-GB" sz="1400" dirty="0"/>
          </a:p>
        </p:txBody>
      </p:sp>
    </p:spTree>
    <p:extLst>
      <p:ext uri="{BB962C8B-B14F-4D97-AF65-F5344CB8AC3E}">
        <p14:creationId xmlns:p14="http://schemas.microsoft.com/office/powerpoint/2010/main" val="22997492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920" y="1381105"/>
            <a:ext cx="5944320" cy="45623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Freeform 3"/>
          <p:cNvSpPr>
            <a:spLocks noChangeArrowheads="1"/>
          </p:cNvSpPr>
          <p:nvPr/>
        </p:nvSpPr>
        <p:spPr bwMode="auto">
          <a:xfrm>
            <a:off x="1893601" y="3899930"/>
            <a:ext cx="1437120" cy="1260133"/>
          </a:xfrm>
          <a:custGeom>
            <a:avLst/>
            <a:gdLst>
              <a:gd name="T0" fmla="*/ 1583965 w 4401"/>
              <a:gd name="T1" fmla="*/ 596599 h 3858"/>
              <a:gd name="T2" fmla="*/ 1007978 w 4401"/>
              <a:gd name="T3" fmla="*/ 1388703 h 3858"/>
              <a:gd name="T4" fmla="*/ 0 w 4401"/>
              <a:gd name="T5" fmla="*/ 76330 h 3858"/>
              <a:gd name="T6" fmla="*/ 155877 w 4401"/>
              <a:gd name="T7" fmla="*/ 0 h 3858"/>
              <a:gd name="T8" fmla="*/ 1583965 w 4401"/>
              <a:gd name="T9" fmla="*/ 596599 h 385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1" h="3858">
                <a:moveTo>
                  <a:pt x="4400" y="1657"/>
                </a:moveTo>
                <a:lnTo>
                  <a:pt x="2800" y="3857"/>
                </a:lnTo>
                <a:lnTo>
                  <a:pt x="0" y="212"/>
                </a:lnTo>
                <a:lnTo>
                  <a:pt x="433" y="0"/>
                </a:lnTo>
                <a:lnTo>
                  <a:pt x="4400" y="1657"/>
                </a:lnTo>
              </a:path>
            </a:pathLst>
          </a:custGeom>
          <a:noFill/>
          <a:ln w="72000" cap="flat">
            <a:solidFill>
              <a:srgbClr val="AECF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l-GR"/>
          </a:p>
        </p:txBody>
      </p:sp>
      <p:sp>
        <p:nvSpPr>
          <p:cNvPr id="4101" name="Text Box 4"/>
          <p:cNvSpPr txBox="1">
            <a:spLocks noChangeArrowheads="1"/>
          </p:cNvSpPr>
          <p:nvPr/>
        </p:nvSpPr>
        <p:spPr bwMode="auto">
          <a:xfrm>
            <a:off x="1893601" y="3899930"/>
            <a:ext cx="1437120" cy="126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14295" tIns="87991" rIns="114295" bIns="73475" anchor="ctr"/>
          <a:lstStyle>
            <a:lvl1pPr eaLnBrk="0">
              <a:tabLst>
                <a:tab pos="449263" algn="l"/>
                <a:tab pos="898525" algn="l"/>
                <a:tab pos="1347788" algn="l"/>
              </a:tabLst>
              <a:defRPr>
                <a:solidFill>
                  <a:schemeClr val="tx1"/>
                </a:solidFill>
                <a:latin typeface="Arial" charset="0"/>
                <a:ea typeface="Microsoft YaHei" charset="-122"/>
              </a:defRPr>
            </a:lvl1pPr>
            <a:lvl2pPr eaLnBrk="0">
              <a:tabLst>
                <a:tab pos="449263" algn="l"/>
                <a:tab pos="898525" algn="l"/>
                <a:tab pos="1347788" algn="l"/>
              </a:tabLst>
              <a:defRPr>
                <a:solidFill>
                  <a:schemeClr val="tx1"/>
                </a:solidFill>
                <a:latin typeface="Arial" charset="0"/>
                <a:ea typeface="Microsoft YaHei" charset="-122"/>
              </a:defRPr>
            </a:lvl2pPr>
            <a:lvl3pPr eaLnBrk="0">
              <a:tabLst>
                <a:tab pos="449263" algn="l"/>
                <a:tab pos="898525" algn="l"/>
                <a:tab pos="1347788" algn="l"/>
              </a:tabLst>
              <a:defRPr>
                <a:solidFill>
                  <a:schemeClr val="tx1"/>
                </a:solidFill>
                <a:latin typeface="Arial" charset="0"/>
                <a:ea typeface="Microsoft YaHei" charset="-122"/>
              </a:defRPr>
            </a:lvl3pPr>
            <a:lvl4pPr eaLnBrk="0">
              <a:tabLst>
                <a:tab pos="449263" algn="l"/>
                <a:tab pos="898525" algn="l"/>
                <a:tab pos="1347788" algn="l"/>
              </a:tabLst>
              <a:defRPr>
                <a:solidFill>
                  <a:schemeClr val="tx1"/>
                </a:solidFill>
                <a:latin typeface="Arial" charset="0"/>
                <a:ea typeface="Microsoft YaHei" charset="-122"/>
              </a:defRPr>
            </a:lvl4pPr>
            <a:lvl5pPr eaLnBrk="0">
              <a:tabLst>
                <a:tab pos="449263" algn="l"/>
                <a:tab pos="898525" algn="l"/>
                <a:tab pos="1347788"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Lst>
              <a:defRPr>
                <a:solidFill>
                  <a:schemeClr val="tx1"/>
                </a:solidFill>
                <a:latin typeface="Arial" charset="0"/>
                <a:ea typeface="Microsoft YaHei" charset="-122"/>
              </a:defRPr>
            </a:lvl9pPr>
          </a:lstStyle>
          <a:p>
            <a:pPr algn="ctr" eaLnBrk="1"/>
            <a:r>
              <a:rPr lang="en-GB" altLang="el-GR">
                <a:solidFill>
                  <a:srgbClr val="FFFFFF"/>
                </a:solidFill>
              </a:rPr>
              <a:t>           50 m</a:t>
            </a:r>
            <a:r>
              <a:rPr lang="en-GB" altLang="el-GR" baseline="33000">
                <a:solidFill>
                  <a:srgbClr val="FFFFFF"/>
                </a:solidFill>
              </a:rPr>
              <a:t>2</a:t>
            </a:r>
          </a:p>
        </p:txBody>
      </p:sp>
      <p:sp>
        <p:nvSpPr>
          <p:cNvPr id="4102" name="Rectangle 5"/>
          <p:cNvSpPr>
            <a:spLocks noChangeArrowheads="1"/>
          </p:cNvSpPr>
          <p:nvPr/>
        </p:nvSpPr>
        <p:spPr bwMode="auto">
          <a:xfrm>
            <a:off x="4636801" y="4441427"/>
            <a:ext cx="326880" cy="326915"/>
          </a:xfrm>
          <a:prstGeom prst="rect">
            <a:avLst/>
          </a:prstGeom>
          <a:solidFill>
            <a:srgbClr val="C0C0C0"/>
          </a:solidFill>
          <a:ln w="9525">
            <a:solidFill>
              <a:srgbClr val="3465A4"/>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2945" tIns="41473" rIns="82945" bIns="41473" anchor="ctr"/>
          <a:lstStyle/>
          <a:p>
            <a:endParaRPr lang="el-GR"/>
          </a:p>
        </p:txBody>
      </p:sp>
      <p:sp>
        <p:nvSpPr>
          <p:cNvPr id="4103" name="Text Box 6"/>
          <p:cNvSpPr txBox="1">
            <a:spLocks noChangeArrowheads="1"/>
          </p:cNvSpPr>
          <p:nvPr/>
        </p:nvSpPr>
        <p:spPr bwMode="auto">
          <a:xfrm>
            <a:off x="4309920" y="4735217"/>
            <a:ext cx="111024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335" rIns="81639" bIns="40820"/>
          <a:lstStyle>
            <a:lvl1pPr eaLnBrk="0">
              <a:tabLst>
                <a:tab pos="449263" algn="l"/>
                <a:tab pos="898525" algn="l"/>
              </a:tabLst>
              <a:defRPr>
                <a:solidFill>
                  <a:schemeClr val="tx1"/>
                </a:solidFill>
                <a:latin typeface="Arial" charset="0"/>
                <a:ea typeface="Microsoft YaHei" charset="-122"/>
              </a:defRPr>
            </a:lvl1pPr>
            <a:lvl2pPr eaLnBrk="0">
              <a:tabLst>
                <a:tab pos="449263" algn="l"/>
                <a:tab pos="898525" algn="l"/>
              </a:tabLst>
              <a:defRPr>
                <a:solidFill>
                  <a:schemeClr val="tx1"/>
                </a:solidFill>
                <a:latin typeface="Arial" charset="0"/>
                <a:ea typeface="Microsoft YaHei" charset="-122"/>
              </a:defRPr>
            </a:lvl2pPr>
            <a:lvl3pPr eaLnBrk="0">
              <a:tabLst>
                <a:tab pos="449263" algn="l"/>
                <a:tab pos="898525" algn="l"/>
              </a:tabLst>
              <a:defRPr>
                <a:solidFill>
                  <a:schemeClr val="tx1"/>
                </a:solidFill>
                <a:latin typeface="Arial" charset="0"/>
                <a:ea typeface="Microsoft YaHei" charset="-122"/>
              </a:defRPr>
            </a:lvl3pPr>
            <a:lvl4pPr eaLnBrk="0">
              <a:tabLst>
                <a:tab pos="449263" algn="l"/>
                <a:tab pos="898525" algn="l"/>
              </a:tabLst>
              <a:defRPr>
                <a:solidFill>
                  <a:schemeClr val="tx1"/>
                </a:solidFill>
                <a:latin typeface="Arial" charset="0"/>
                <a:ea typeface="Microsoft YaHei" charset="-122"/>
              </a:defRPr>
            </a:lvl4pPr>
            <a:lvl5pPr eaLnBrk="0">
              <a:tabLst>
                <a:tab pos="449263" algn="l"/>
                <a:tab pos="898525"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Lst>
              <a:defRPr>
                <a:solidFill>
                  <a:schemeClr val="tx1"/>
                </a:solidFill>
                <a:latin typeface="Arial" charset="0"/>
                <a:ea typeface="Microsoft YaHei" charset="-122"/>
              </a:defRPr>
            </a:lvl9pPr>
          </a:lstStyle>
          <a:p>
            <a:pPr algn="ctr" eaLnBrk="1"/>
            <a:r>
              <a:rPr lang="en-GB" altLang="el-GR">
                <a:solidFill>
                  <a:srgbClr val="FFFFFF"/>
                </a:solidFill>
              </a:rPr>
              <a:t>Compact</a:t>
            </a:r>
          </a:p>
          <a:p>
            <a:pPr algn="ctr" eaLnBrk="1"/>
            <a:r>
              <a:rPr lang="en-GB" altLang="el-GR">
                <a:solidFill>
                  <a:srgbClr val="FFFFFF"/>
                </a:solidFill>
              </a:rPr>
              <a:t>unit</a:t>
            </a:r>
          </a:p>
        </p:txBody>
      </p:sp>
      <p:sp>
        <p:nvSpPr>
          <p:cNvPr id="8"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t>ESS monitoring</a:t>
            </a:r>
            <a:endParaRPr lang="en-US" sz="4000" dirty="0"/>
          </a:p>
        </p:txBody>
      </p:sp>
      <p:sp>
        <p:nvSpPr>
          <p:cNvPr id="9" name="4 - TextBox"/>
          <p:cNvSpPr txBox="1"/>
          <p:nvPr/>
        </p:nvSpPr>
        <p:spPr>
          <a:xfrm>
            <a:off x="457200" y="764704"/>
            <a:ext cx="8229600" cy="430887"/>
          </a:xfrm>
          <a:prstGeom prst="rect">
            <a:avLst/>
          </a:prstGeom>
          <a:noFill/>
        </p:spPr>
        <p:txBody>
          <a:bodyPr wrap="square" rtlCol="0">
            <a:spAutoFit/>
          </a:bodyPr>
          <a:lstStyle/>
          <a:p>
            <a:pPr>
              <a:spcAft>
                <a:spcPts val="600"/>
              </a:spcAft>
              <a:buNone/>
            </a:pPr>
            <a:r>
              <a:rPr lang="en-US" sz="2200" b="1" dirty="0"/>
              <a:t>Area allocated for the pilot</a:t>
            </a:r>
            <a:endParaRPr lang="en-GB" sz="1400" dirty="0"/>
          </a:p>
        </p:txBody>
      </p:sp>
    </p:spTree>
    <p:extLst>
      <p:ext uri="{BB962C8B-B14F-4D97-AF65-F5344CB8AC3E}">
        <p14:creationId xmlns:p14="http://schemas.microsoft.com/office/powerpoint/2010/main" val="1677119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840" y="1664815"/>
            <a:ext cx="8360640" cy="324034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t>ESS monitoring</a:t>
            </a:r>
            <a:endParaRPr lang="en-US" sz="4000" dirty="0"/>
          </a:p>
        </p:txBody>
      </p:sp>
      <p:sp>
        <p:nvSpPr>
          <p:cNvPr id="5" name="4 - TextBox"/>
          <p:cNvSpPr txBox="1"/>
          <p:nvPr/>
        </p:nvSpPr>
        <p:spPr>
          <a:xfrm>
            <a:off x="457200" y="764704"/>
            <a:ext cx="8229600" cy="430887"/>
          </a:xfrm>
          <a:prstGeom prst="rect">
            <a:avLst/>
          </a:prstGeom>
          <a:noFill/>
        </p:spPr>
        <p:txBody>
          <a:bodyPr wrap="square" rtlCol="0">
            <a:spAutoFit/>
          </a:bodyPr>
          <a:lstStyle/>
          <a:p>
            <a:pPr>
              <a:spcAft>
                <a:spcPts val="600"/>
              </a:spcAft>
              <a:buNone/>
            </a:pPr>
            <a:r>
              <a:rPr lang="en-US" sz="2200" b="1" dirty="0"/>
              <a:t>Simulate with UWOT</a:t>
            </a:r>
            <a:endParaRPr lang="en-GB" sz="1400" dirty="0"/>
          </a:p>
        </p:txBody>
      </p:sp>
    </p:spTree>
    <p:extLst>
      <p:ext uri="{BB962C8B-B14F-4D97-AF65-F5344CB8AC3E}">
        <p14:creationId xmlns:p14="http://schemas.microsoft.com/office/powerpoint/2010/main" val="10555203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160" y="1633132"/>
            <a:ext cx="6626880" cy="36896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8" name="Text Box 3"/>
          <p:cNvSpPr txBox="1">
            <a:spLocks noChangeArrowheads="1"/>
          </p:cNvSpPr>
          <p:nvPr/>
        </p:nvSpPr>
        <p:spPr bwMode="auto">
          <a:xfrm>
            <a:off x="1306081" y="5486976"/>
            <a:ext cx="6204960" cy="5458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335" rIns="81639" bIns="40820"/>
          <a:lstStyle>
            <a:lvl1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chemeClr val="tx1"/>
                </a:solidFill>
                <a:latin typeface="Arial" charset="0"/>
                <a:ea typeface="Microsoft YaHei" charset="-122"/>
              </a:defRPr>
            </a:lvl1pPr>
            <a:lvl2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chemeClr val="tx1"/>
                </a:solidFill>
                <a:latin typeface="Arial" charset="0"/>
                <a:ea typeface="Microsoft YaHei" charset="-122"/>
              </a:defRPr>
            </a:lvl2pPr>
            <a:lvl3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chemeClr val="tx1"/>
                </a:solidFill>
                <a:latin typeface="Arial" charset="0"/>
                <a:ea typeface="Microsoft YaHei" charset="-122"/>
              </a:defRPr>
            </a:lvl3pPr>
            <a:lvl4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chemeClr val="tx1"/>
                </a:solidFill>
                <a:latin typeface="Arial" charset="0"/>
                <a:ea typeface="Microsoft YaHei" charset="-122"/>
              </a:defRPr>
            </a:lvl4pPr>
            <a:lvl5pPr eaLnBrk="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 pos="1797050" algn="l"/>
                <a:tab pos="2246313" algn="l"/>
                <a:tab pos="2695575" algn="l"/>
                <a:tab pos="3144838" algn="l"/>
                <a:tab pos="3594100" algn="l"/>
                <a:tab pos="4043363" algn="l"/>
                <a:tab pos="4492625" algn="l"/>
                <a:tab pos="4941888" algn="l"/>
                <a:tab pos="5391150" algn="l"/>
                <a:tab pos="5840413" algn="l"/>
                <a:tab pos="6289675" algn="l"/>
                <a:tab pos="6738938" algn="l"/>
              </a:tabLst>
              <a:defRPr>
                <a:solidFill>
                  <a:schemeClr val="tx1"/>
                </a:solidFill>
                <a:latin typeface="Arial" charset="0"/>
                <a:ea typeface="Microsoft YaHei" charset="-122"/>
              </a:defRPr>
            </a:lvl9pPr>
          </a:lstStyle>
          <a:p>
            <a:pPr eaLnBrk="1"/>
            <a:r>
              <a:rPr lang="en-GB" altLang="el-GR">
                <a:solidFill>
                  <a:srgbClr val="000000"/>
                </a:solidFill>
              </a:rPr>
              <a:t>Estimated water demand for irrigation, covered exclusively with treated water </a:t>
            </a:r>
          </a:p>
        </p:txBody>
      </p:sp>
      <p:sp>
        <p:nvSpPr>
          <p:cNvPr id="5"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t>ESS monitoring</a:t>
            </a:r>
            <a:endParaRPr lang="en-US" sz="4000" dirty="0"/>
          </a:p>
        </p:txBody>
      </p:sp>
      <p:sp>
        <p:nvSpPr>
          <p:cNvPr id="6" name="4 - TextBox"/>
          <p:cNvSpPr txBox="1"/>
          <p:nvPr/>
        </p:nvSpPr>
        <p:spPr>
          <a:xfrm>
            <a:off x="457200" y="764704"/>
            <a:ext cx="8229600" cy="430887"/>
          </a:xfrm>
          <a:prstGeom prst="rect">
            <a:avLst/>
          </a:prstGeom>
          <a:noFill/>
        </p:spPr>
        <p:txBody>
          <a:bodyPr wrap="square" rtlCol="0">
            <a:spAutoFit/>
          </a:bodyPr>
          <a:lstStyle/>
          <a:p>
            <a:pPr>
              <a:spcAft>
                <a:spcPts val="600"/>
              </a:spcAft>
              <a:buNone/>
            </a:pPr>
            <a:r>
              <a:rPr lang="en-US" sz="2200" b="1" dirty="0"/>
              <a:t>Water demand (simulation)</a:t>
            </a:r>
            <a:endParaRPr lang="en-GB" sz="1400" dirty="0"/>
          </a:p>
        </p:txBody>
      </p:sp>
    </p:spTree>
    <p:extLst>
      <p:ext uri="{BB962C8B-B14F-4D97-AF65-F5344CB8AC3E}">
        <p14:creationId xmlns:p14="http://schemas.microsoft.com/office/powerpoint/2010/main" val="9721300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20" y="1126199"/>
            <a:ext cx="5359680" cy="30214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4881" y="3537011"/>
            <a:ext cx="5785920" cy="31798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3" name="Text Box 4"/>
          <p:cNvSpPr txBox="1">
            <a:spLocks noChangeArrowheads="1"/>
          </p:cNvSpPr>
          <p:nvPr/>
        </p:nvSpPr>
        <p:spPr bwMode="auto">
          <a:xfrm>
            <a:off x="5290560" y="1960047"/>
            <a:ext cx="124128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335" rIns="81639" bIns="40820"/>
          <a:lstStyle>
            <a:lvl1pPr eaLnBrk="0">
              <a:tabLst>
                <a:tab pos="449263" algn="l"/>
                <a:tab pos="898525" algn="l"/>
                <a:tab pos="1347788" algn="l"/>
              </a:tabLst>
              <a:defRPr>
                <a:solidFill>
                  <a:schemeClr val="tx1"/>
                </a:solidFill>
                <a:latin typeface="Arial" charset="0"/>
                <a:ea typeface="Microsoft YaHei" charset="-122"/>
              </a:defRPr>
            </a:lvl1pPr>
            <a:lvl2pPr eaLnBrk="0">
              <a:tabLst>
                <a:tab pos="449263" algn="l"/>
                <a:tab pos="898525" algn="l"/>
                <a:tab pos="1347788" algn="l"/>
              </a:tabLst>
              <a:defRPr>
                <a:solidFill>
                  <a:schemeClr val="tx1"/>
                </a:solidFill>
                <a:latin typeface="Arial" charset="0"/>
                <a:ea typeface="Microsoft YaHei" charset="-122"/>
              </a:defRPr>
            </a:lvl2pPr>
            <a:lvl3pPr eaLnBrk="0">
              <a:tabLst>
                <a:tab pos="449263" algn="l"/>
                <a:tab pos="898525" algn="l"/>
                <a:tab pos="1347788" algn="l"/>
              </a:tabLst>
              <a:defRPr>
                <a:solidFill>
                  <a:schemeClr val="tx1"/>
                </a:solidFill>
                <a:latin typeface="Arial" charset="0"/>
                <a:ea typeface="Microsoft YaHei" charset="-122"/>
              </a:defRPr>
            </a:lvl3pPr>
            <a:lvl4pPr eaLnBrk="0">
              <a:tabLst>
                <a:tab pos="449263" algn="l"/>
                <a:tab pos="898525" algn="l"/>
                <a:tab pos="1347788" algn="l"/>
              </a:tabLst>
              <a:defRPr>
                <a:solidFill>
                  <a:schemeClr val="tx1"/>
                </a:solidFill>
                <a:latin typeface="Arial" charset="0"/>
                <a:ea typeface="Microsoft YaHei" charset="-122"/>
              </a:defRPr>
            </a:lvl4pPr>
            <a:lvl5pPr eaLnBrk="0">
              <a:tabLst>
                <a:tab pos="449263" algn="l"/>
                <a:tab pos="898525" algn="l"/>
                <a:tab pos="1347788"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 pos="1347788" algn="l"/>
              </a:tabLst>
              <a:defRPr>
                <a:solidFill>
                  <a:schemeClr val="tx1"/>
                </a:solidFill>
                <a:latin typeface="Arial" charset="0"/>
                <a:ea typeface="Microsoft YaHei" charset="-122"/>
              </a:defRPr>
            </a:lvl9pPr>
          </a:lstStyle>
          <a:p>
            <a:pPr eaLnBrk="1"/>
            <a:r>
              <a:rPr lang="en-GB" altLang="el-GR">
                <a:solidFill>
                  <a:srgbClr val="000000"/>
                </a:solidFill>
              </a:rPr>
              <a:t>Latent heat</a:t>
            </a:r>
          </a:p>
        </p:txBody>
      </p:sp>
      <p:sp>
        <p:nvSpPr>
          <p:cNvPr id="7174" name="Text Box 5"/>
          <p:cNvSpPr txBox="1">
            <a:spLocks noChangeArrowheads="1"/>
          </p:cNvSpPr>
          <p:nvPr/>
        </p:nvSpPr>
        <p:spPr bwMode="auto">
          <a:xfrm>
            <a:off x="2122560" y="4977163"/>
            <a:ext cx="1175040"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335" rIns="81639" bIns="40820"/>
          <a:lstStyle>
            <a:lvl1pPr eaLnBrk="0">
              <a:tabLst>
                <a:tab pos="449263" algn="l"/>
                <a:tab pos="898525" algn="l"/>
              </a:tabLst>
              <a:defRPr>
                <a:solidFill>
                  <a:schemeClr val="tx1"/>
                </a:solidFill>
                <a:latin typeface="Arial" charset="0"/>
                <a:ea typeface="Microsoft YaHei" charset="-122"/>
              </a:defRPr>
            </a:lvl1pPr>
            <a:lvl2pPr eaLnBrk="0">
              <a:tabLst>
                <a:tab pos="449263" algn="l"/>
                <a:tab pos="898525" algn="l"/>
              </a:tabLst>
              <a:defRPr>
                <a:solidFill>
                  <a:schemeClr val="tx1"/>
                </a:solidFill>
                <a:latin typeface="Arial" charset="0"/>
                <a:ea typeface="Microsoft YaHei" charset="-122"/>
              </a:defRPr>
            </a:lvl2pPr>
            <a:lvl3pPr eaLnBrk="0">
              <a:tabLst>
                <a:tab pos="449263" algn="l"/>
                <a:tab pos="898525" algn="l"/>
              </a:tabLst>
              <a:defRPr>
                <a:solidFill>
                  <a:schemeClr val="tx1"/>
                </a:solidFill>
                <a:latin typeface="Arial" charset="0"/>
                <a:ea typeface="Microsoft YaHei" charset="-122"/>
              </a:defRPr>
            </a:lvl3pPr>
            <a:lvl4pPr eaLnBrk="0">
              <a:tabLst>
                <a:tab pos="449263" algn="l"/>
                <a:tab pos="898525" algn="l"/>
              </a:tabLst>
              <a:defRPr>
                <a:solidFill>
                  <a:schemeClr val="tx1"/>
                </a:solidFill>
                <a:latin typeface="Arial" charset="0"/>
                <a:ea typeface="Microsoft YaHei" charset="-122"/>
              </a:defRPr>
            </a:lvl4pPr>
            <a:lvl5pPr eaLnBrk="0">
              <a:tabLst>
                <a:tab pos="449263" algn="l"/>
                <a:tab pos="898525"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449263" algn="l"/>
                <a:tab pos="898525" algn="l"/>
              </a:tabLst>
              <a:defRPr>
                <a:solidFill>
                  <a:schemeClr val="tx1"/>
                </a:solidFill>
                <a:latin typeface="Arial" charset="0"/>
                <a:ea typeface="Microsoft YaHei" charset="-122"/>
              </a:defRPr>
            </a:lvl9pPr>
          </a:lstStyle>
          <a:p>
            <a:pPr eaLnBrk="1"/>
            <a:r>
              <a:rPr lang="en-GB" altLang="el-GR">
                <a:solidFill>
                  <a:srgbClr val="000000"/>
                </a:solidFill>
              </a:rPr>
              <a:t>Insolation</a:t>
            </a:r>
          </a:p>
        </p:txBody>
      </p:sp>
      <p:sp>
        <p:nvSpPr>
          <p:cNvPr id="7"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a:t>ESS monitoring</a:t>
            </a:r>
            <a:endParaRPr lang="en-US" sz="4000" dirty="0"/>
          </a:p>
        </p:txBody>
      </p:sp>
      <p:sp>
        <p:nvSpPr>
          <p:cNvPr id="8" name="4 - TextBox"/>
          <p:cNvSpPr txBox="1"/>
          <p:nvPr/>
        </p:nvSpPr>
        <p:spPr>
          <a:xfrm>
            <a:off x="457200" y="764704"/>
            <a:ext cx="8229600" cy="430887"/>
          </a:xfrm>
          <a:prstGeom prst="rect">
            <a:avLst/>
          </a:prstGeom>
          <a:noFill/>
        </p:spPr>
        <p:txBody>
          <a:bodyPr wrap="square" rtlCol="0">
            <a:spAutoFit/>
          </a:bodyPr>
          <a:lstStyle/>
          <a:p>
            <a:pPr>
              <a:spcAft>
                <a:spcPts val="600"/>
              </a:spcAft>
              <a:buNone/>
            </a:pPr>
            <a:r>
              <a:rPr lang="en-US" sz="2200" b="1" dirty="0"/>
              <a:t>Energy balance (simulation)</a:t>
            </a:r>
            <a:endParaRPr lang="en-GB" sz="1400" dirty="0"/>
          </a:p>
        </p:txBody>
      </p:sp>
    </p:spTree>
    <p:extLst>
      <p:ext uri="{BB962C8B-B14F-4D97-AF65-F5344CB8AC3E}">
        <p14:creationId xmlns:p14="http://schemas.microsoft.com/office/powerpoint/2010/main" val="384881051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 Θέση αριθμού διαφάνειας"/>
          <p:cNvSpPr>
            <a:spLocks noGrp="1"/>
          </p:cNvSpPr>
          <p:nvPr>
            <p:ph type="sldNum" sz="quarter" idx="12"/>
          </p:nvPr>
        </p:nvSpPr>
        <p:spPr/>
        <p:txBody>
          <a:bodyPr/>
          <a:lstStyle/>
          <a:p>
            <a:fld id="{D3F1D1C4-C2D9-4231-9FB2-B2D9D97AA41D}" type="slidenum">
              <a:rPr lang="el-GR" smtClean="0"/>
              <a:pPr/>
              <a:t>4</a:t>
            </a:fld>
            <a:endParaRPr lang="el-GR"/>
          </a:p>
        </p:txBody>
      </p:sp>
      <p:sp>
        <p:nvSpPr>
          <p:cNvPr id="3" name="2 - Θέση περιεχομένου"/>
          <p:cNvSpPr>
            <a:spLocks noGrp="1"/>
          </p:cNvSpPr>
          <p:nvPr>
            <p:ph idx="4294967295"/>
          </p:nvPr>
        </p:nvSpPr>
        <p:spPr>
          <a:xfrm>
            <a:off x="457200" y="1737360"/>
            <a:ext cx="4114800" cy="3758987"/>
          </a:xfrm>
        </p:spPr>
        <p:txBody>
          <a:bodyPr>
            <a:normAutofit/>
          </a:bodyPr>
          <a:lstStyle/>
          <a:p>
            <a:pPr marL="0" indent="0" algn="just">
              <a:buNone/>
            </a:pPr>
            <a:r>
              <a:rPr lang="en-GB" sz="1800" dirty="0"/>
              <a:t>Fully </a:t>
            </a:r>
            <a:r>
              <a:rPr lang="en-GB" sz="1800" b="1" dirty="0"/>
              <a:t>automated packaged treatment plants </a:t>
            </a:r>
            <a:r>
              <a:rPr lang="en-GB" sz="1800" dirty="0"/>
              <a:t>featuring membrane based, small footprint, sewer mining technologies that allow direct mining of sewage from the network, close to the point-of-use with minimum infrastructure required and low transportation costs for the effluent </a:t>
            </a:r>
          </a:p>
          <a:p>
            <a:pPr>
              <a:buNone/>
            </a:pPr>
            <a:endParaRPr lang="en-GB" sz="1400" dirty="0"/>
          </a:p>
        </p:txBody>
      </p:sp>
      <p:sp>
        <p:nvSpPr>
          <p:cNvPr id="5" name="4 - TextBox"/>
          <p:cNvSpPr txBox="1"/>
          <p:nvPr/>
        </p:nvSpPr>
        <p:spPr>
          <a:xfrm>
            <a:off x="457200" y="980728"/>
            <a:ext cx="8229600" cy="969496"/>
          </a:xfrm>
          <a:prstGeom prst="rect">
            <a:avLst/>
          </a:prstGeom>
          <a:noFill/>
        </p:spPr>
        <p:txBody>
          <a:bodyPr wrap="square" rtlCol="0">
            <a:spAutoFit/>
          </a:bodyPr>
          <a:lstStyle/>
          <a:p>
            <a:pPr>
              <a:spcAft>
                <a:spcPts val="600"/>
              </a:spcAft>
              <a:buNone/>
            </a:pPr>
            <a:r>
              <a:rPr lang="en-US" sz="2000" b="1" dirty="0"/>
              <a:t>Technologies</a:t>
            </a:r>
            <a:endParaRPr lang="en-US" sz="2400" b="1" dirty="0"/>
          </a:p>
          <a:p>
            <a:r>
              <a:rPr lang="en-GB" dirty="0"/>
              <a:t>The Athens Pilot will bring together two emerging technologies: </a:t>
            </a:r>
          </a:p>
          <a:p>
            <a:pPr>
              <a:buNone/>
            </a:pPr>
            <a:endParaRPr lang="en-GB" sz="1400" dirty="0"/>
          </a:p>
        </p:txBody>
      </p:sp>
      <p:sp>
        <p:nvSpPr>
          <p:cNvPr id="6" name="2 - Θέση περιεχομένου"/>
          <p:cNvSpPr txBox="1">
            <a:spLocks/>
          </p:cNvSpPr>
          <p:nvPr/>
        </p:nvSpPr>
        <p:spPr>
          <a:xfrm>
            <a:off x="4788024" y="1737360"/>
            <a:ext cx="4114800" cy="4525963"/>
          </a:xfrm>
          <a:prstGeom prst="rect">
            <a:avLst/>
          </a:prstGeom>
        </p:spPr>
        <p:txBody>
          <a:bodyPr vert="horz" lIns="91440" tIns="45720" rIns="91440" bIns="45720" rtlCol="0">
            <a:normAutofit/>
          </a:bodyPr>
          <a:lstStyle/>
          <a:p>
            <a:pPr lvl="0" algn="just"/>
            <a:r>
              <a:rPr lang="en-GB" dirty="0"/>
              <a:t>Distributed </a:t>
            </a:r>
            <a:r>
              <a:rPr lang="en-GB" b="1" dirty="0"/>
              <a:t>low energy sensor networks coupled with distributed ICT</a:t>
            </a:r>
            <a:r>
              <a:rPr lang="en-GB" dirty="0"/>
              <a:t> intelligence (e.g. Advanced Metering and Monitoring Infrastructure, AMIs) innovative in terms of data fusion (b) data communication (c) interoperability and (d) mobile solutions for remotely controlling and operating the distributed infrastructure (against stringent performance criteria, incl. health and</a:t>
            </a:r>
          </a:p>
          <a:p>
            <a:pPr lvl="0" algn="just"/>
            <a:r>
              <a:rPr lang="en-GB" dirty="0"/>
              <a:t>water quality</a:t>
            </a:r>
          </a:p>
          <a:p>
            <a:pPr lvl="0" algn="just"/>
            <a:r>
              <a:rPr lang="en-GB" dirty="0"/>
              <a:t>standards)</a:t>
            </a:r>
          </a:p>
          <a:p>
            <a:pPr lvl="0" algn="just"/>
            <a:endParaRPr lang="en-GB" dirty="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6 - Εικόνα" descr="C:\Users\ΚΑΤΕΡΙΝΑ\Dropbox\DESSIN\Preparation Documents\sensornet_new_th.PNG"/>
          <p:cNvPicPr/>
          <p:nvPr/>
        </p:nvPicPr>
        <p:blipFill rotWithShape="1">
          <a:blip r:embed="rId2" cstate="print"/>
          <a:srcRect t="5103"/>
          <a:stretch/>
        </p:blipFill>
        <p:spPr bwMode="auto">
          <a:xfrm>
            <a:off x="6228184" y="4293096"/>
            <a:ext cx="2520280" cy="1955684"/>
          </a:xfrm>
          <a:prstGeom prst="rect">
            <a:avLst/>
          </a:prstGeom>
          <a:noFill/>
          <a:ln w="9525">
            <a:noFill/>
            <a:miter lim="800000"/>
            <a:headEnd/>
            <a:tailEnd/>
          </a:ln>
        </p:spPr>
      </p:pic>
      <p:sp>
        <p:nvSpPr>
          <p:cNvPr id="9" name="Title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Enter Sewer Mining…</a:t>
            </a:r>
          </a:p>
        </p:txBody>
      </p:sp>
      <p:pic>
        <p:nvPicPr>
          <p:cNvPr id="10" name="3 - Εικόνα"/>
          <p:cNvPicPr/>
          <p:nvPr/>
        </p:nvPicPr>
        <p:blipFill>
          <a:blip r:embed="rId3" cstate="print"/>
          <a:srcRect/>
          <a:stretch>
            <a:fillRect/>
          </a:stretch>
        </p:blipFill>
        <p:spPr bwMode="auto">
          <a:xfrm>
            <a:off x="1187624" y="3789040"/>
            <a:ext cx="3312368" cy="2412107"/>
          </a:xfrm>
          <a:prstGeom prst="rect">
            <a:avLst/>
          </a:prstGeom>
          <a:noFill/>
          <a:ln w="9525">
            <a:noFill/>
            <a:miter lim="800000"/>
            <a:headEnd/>
            <a:tailEnd/>
          </a:ln>
        </p:spPr>
      </p:pic>
    </p:spTree>
    <p:extLst>
      <p:ext uri="{BB962C8B-B14F-4D97-AF65-F5344CB8AC3E}">
        <p14:creationId xmlns:p14="http://schemas.microsoft.com/office/powerpoint/2010/main" val="17279509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6480" y="1535201"/>
            <a:ext cx="5607360" cy="4516314"/>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Line Callout 2 4"/>
          <p:cNvSpPr/>
          <p:nvPr/>
        </p:nvSpPr>
        <p:spPr bwMode="auto">
          <a:xfrm flipH="1">
            <a:off x="195840" y="2710364"/>
            <a:ext cx="1512000" cy="1510723"/>
          </a:xfrm>
          <a:prstGeom prst="borderCallout2">
            <a:avLst>
              <a:gd name="adj1" fmla="val 18750"/>
              <a:gd name="adj2" fmla="val -8333"/>
              <a:gd name="adj3" fmla="val 18750"/>
              <a:gd name="adj4" fmla="val -15897"/>
              <a:gd name="adj5" fmla="val 74374"/>
              <a:gd name="adj6" fmla="val -83096"/>
            </a:avLst>
          </a:prstGeom>
          <a:solidFill>
            <a:schemeClr val="bg1">
              <a:lumMod val="85000"/>
            </a:schemeClr>
          </a:solidFill>
          <a:ln w="9525" cap="flat" cmpd="sng" algn="ctr">
            <a:solidFill>
              <a:srgbClr val="FFFF00"/>
            </a:solidFill>
            <a:prstDash val="solid"/>
            <a:round/>
            <a:headEnd type="none" w="med" len="med"/>
            <a:tailEnd type="none" w="med" len="med"/>
          </a:ln>
          <a:effectLst/>
        </p:spPr>
        <p:txBody>
          <a:bodyPr lIns="82945" tIns="41473" rIns="82945" bIns="41473"/>
          <a:lstStyle/>
          <a:p>
            <a:pPr>
              <a:defRPr/>
            </a:pPr>
            <a:r>
              <a:rPr lang="en-US" dirty="0"/>
              <a:t>Temperature measured at the irrigated area of the pilot</a:t>
            </a:r>
            <a:endParaRPr lang="el-GR" dirty="0"/>
          </a:p>
        </p:txBody>
      </p:sp>
      <p:sp>
        <p:nvSpPr>
          <p:cNvPr id="7" name="Line Callout 2 6"/>
          <p:cNvSpPr/>
          <p:nvPr/>
        </p:nvSpPr>
        <p:spPr bwMode="auto">
          <a:xfrm flipH="1">
            <a:off x="2220480" y="4539357"/>
            <a:ext cx="1512000" cy="1512158"/>
          </a:xfrm>
          <a:prstGeom prst="borderCallout2">
            <a:avLst>
              <a:gd name="adj1" fmla="val 18750"/>
              <a:gd name="adj2" fmla="val -8333"/>
              <a:gd name="adj3" fmla="val 18750"/>
              <a:gd name="adj4" fmla="val -15897"/>
              <a:gd name="adj5" fmla="val -4612"/>
              <a:gd name="adj6" fmla="val -59659"/>
            </a:avLst>
          </a:prstGeom>
          <a:solidFill>
            <a:schemeClr val="bg1">
              <a:lumMod val="85000"/>
            </a:schemeClr>
          </a:solidFill>
          <a:ln w="9525" cap="flat" cmpd="sng" algn="ctr">
            <a:solidFill>
              <a:srgbClr val="FFFF00"/>
            </a:solidFill>
            <a:prstDash val="solid"/>
            <a:round/>
            <a:headEnd type="none" w="med" len="med"/>
            <a:tailEnd type="none" w="med" len="med"/>
          </a:ln>
          <a:effectLst/>
        </p:spPr>
        <p:txBody>
          <a:bodyPr lIns="82945" tIns="41473" rIns="82945" bIns="41473"/>
          <a:lstStyle/>
          <a:p>
            <a:pPr>
              <a:defRPr/>
            </a:pPr>
            <a:r>
              <a:rPr lang="en-US" dirty="0"/>
              <a:t>Temperature measured at not irrigated area (natural vegetation)</a:t>
            </a:r>
            <a:endParaRPr lang="el-GR" dirty="0"/>
          </a:p>
        </p:txBody>
      </p:sp>
      <p:sp>
        <p:nvSpPr>
          <p:cNvPr id="8" name="Line Callout 2 7"/>
          <p:cNvSpPr/>
          <p:nvPr/>
        </p:nvSpPr>
        <p:spPr bwMode="auto">
          <a:xfrm>
            <a:off x="7054561" y="3310908"/>
            <a:ext cx="2024640" cy="1414235"/>
          </a:xfrm>
          <a:prstGeom prst="borderCallout2">
            <a:avLst>
              <a:gd name="adj1" fmla="val 18750"/>
              <a:gd name="adj2" fmla="val -8333"/>
              <a:gd name="adj3" fmla="val 18750"/>
              <a:gd name="adj4" fmla="val -15897"/>
              <a:gd name="adj5" fmla="val -10080"/>
              <a:gd name="adj6" fmla="val -33592"/>
            </a:avLst>
          </a:prstGeom>
          <a:solidFill>
            <a:schemeClr val="bg1">
              <a:lumMod val="85000"/>
            </a:schemeClr>
          </a:solidFill>
          <a:ln w="9525" cap="flat" cmpd="sng" algn="ctr">
            <a:solidFill>
              <a:srgbClr val="FFFF00"/>
            </a:solidFill>
            <a:prstDash val="solid"/>
            <a:round/>
            <a:headEnd type="none" w="med" len="med"/>
            <a:tailEnd type="none" w="med" len="med"/>
          </a:ln>
          <a:effectLst/>
        </p:spPr>
        <p:txBody>
          <a:bodyPr lIns="82945" tIns="41473" rIns="82945" bIns="41473"/>
          <a:lstStyle/>
          <a:p>
            <a:pPr>
              <a:defRPr/>
            </a:pPr>
            <a:r>
              <a:rPr lang="en-US" dirty="0"/>
              <a:t>Full set of meteorological measurements at the roof of KEREFYT building</a:t>
            </a:r>
            <a:endParaRPr lang="el-GR" dirty="0"/>
          </a:p>
        </p:txBody>
      </p:sp>
      <p:sp>
        <p:nvSpPr>
          <p:cNvPr id="9" name="Title 1"/>
          <p:cNvSpPr txBox="1">
            <a:spLocks/>
          </p:cNvSpPr>
          <p:nvPr/>
        </p:nvSpPr>
        <p:spPr>
          <a:xfrm>
            <a:off x="457200" y="-27384"/>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ESS monitoring</a:t>
            </a:r>
          </a:p>
        </p:txBody>
      </p:sp>
      <p:sp>
        <p:nvSpPr>
          <p:cNvPr id="10" name="4 - TextBox"/>
          <p:cNvSpPr txBox="1"/>
          <p:nvPr/>
        </p:nvSpPr>
        <p:spPr>
          <a:xfrm>
            <a:off x="457200" y="764704"/>
            <a:ext cx="8229600" cy="430887"/>
          </a:xfrm>
          <a:prstGeom prst="rect">
            <a:avLst/>
          </a:prstGeom>
          <a:noFill/>
        </p:spPr>
        <p:txBody>
          <a:bodyPr wrap="square" rtlCol="0">
            <a:spAutoFit/>
          </a:bodyPr>
          <a:lstStyle/>
          <a:p>
            <a:pPr>
              <a:spcAft>
                <a:spcPts val="600"/>
              </a:spcAft>
              <a:buNone/>
            </a:pPr>
            <a:r>
              <a:rPr lang="en-US" sz="2200" b="1" dirty="0"/>
              <a:t>Location of sensors</a:t>
            </a:r>
            <a:endParaRPr lang="en-GB" sz="1400" dirty="0"/>
          </a:p>
        </p:txBody>
      </p:sp>
    </p:spTree>
    <p:extLst>
      <p:ext uri="{BB962C8B-B14F-4D97-AF65-F5344CB8AC3E}">
        <p14:creationId xmlns:p14="http://schemas.microsoft.com/office/powerpoint/2010/main" val="4118927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Work Progress </a:t>
            </a:r>
          </a:p>
        </p:txBody>
      </p:sp>
      <p:sp>
        <p:nvSpPr>
          <p:cNvPr id="7" name="4 - TextBox"/>
          <p:cNvSpPr txBox="1"/>
          <p:nvPr/>
        </p:nvSpPr>
        <p:spPr>
          <a:xfrm>
            <a:off x="457200" y="908720"/>
            <a:ext cx="8229600" cy="5555367"/>
          </a:xfrm>
          <a:prstGeom prst="rect">
            <a:avLst/>
          </a:prstGeom>
          <a:noFill/>
        </p:spPr>
        <p:txBody>
          <a:bodyPr wrap="square" rtlCol="0">
            <a:spAutoFit/>
          </a:bodyPr>
          <a:lstStyle/>
          <a:p>
            <a:pPr algn="just">
              <a:spcAft>
                <a:spcPts val="600"/>
              </a:spcAft>
              <a:buNone/>
            </a:pPr>
            <a:r>
              <a:rPr lang="en-US" b="1" dirty="0"/>
              <a:t>WP22 Innovations to tackle water scarcity</a:t>
            </a:r>
          </a:p>
          <a:p>
            <a:pPr algn="just">
              <a:spcAft>
                <a:spcPts val="600"/>
              </a:spcAft>
            </a:pPr>
            <a:r>
              <a:rPr lang="en-GB" b="1" dirty="0"/>
              <a:t>T22.1 – Distributed Reuse in large urban areas (AMI-enabled Sewer Mining)</a:t>
            </a:r>
          </a:p>
          <a:p>
            <a:pPr algn="just">
              <a:spcAft>
                <a:spcPts val="600"/>
              </a:spcAft>
            </a:pPr>
            <a:r>
              <a:rPr lang="en-US" sz="1600" dirty="0"/>
              <a:t>Deliverables:</a:t>
            </a:r>
          </a:p>
          <a:p>
            <a:pPr algn="just">
              <a:spcAft>
                <a:spcPts val="600"/>
              </a:spcAft>
            </a:pPr>
            <a:r>
              <a:rPr lang="en-US" sz="1600" b="1" dirty="0"/>
              <a:t>D22.1</a:t>
            </a:r>
            <a:r>
              <a:rPr lang="en-US" sz="1600" dirty="0"/>
              <a:t> Guidelines for packaged plant selection and </a:t>
            </a:r>
            <a:r>
              <a:rPr lang="en-US" sz="1600" dirty="0" err="1"/>
              <a:t>optimisation</a:t>
            </a:r>
            <a:r>
              <a:rPr lang="en-US" sz="1600" dirty="0"/>
              <a:t> report  (Delivery date: M17)</a:t>
            </a:r>
          </a:p>
          <a:p>
            <a:pPr algn="just">
              <a:spcAft>
                <a:spcPts val="600"/>
              </a:spcAft>
            </a:pPr>
            <a:r>
              <a:rPr lang="en-US" sz="1600" b="1" dirty="0"/>
              <a:t>D22.2 </a:t>
            </a:r>
            <a:r>
              <a:rPr lang="en-US" sz="1600" dirty="0"/>
              <a:t>ICT platform for distributed sewer mining (technology) (Delivery date: M24)</a:t>
            </a:r>
          </a:p>
          <a:p>
            <a:pPr algn="just">
              <a:spcAft>
                <a:spcPts val="600"/>
              </a:spcAft>
            </a:pPr>
            <a:r>
              <a:rPr lang="en-US" sz="1600" dirty="0"/>
              <a:t>Milestones:</a:t>
            </a:r>
          </a:p>
          <a:p>
            <a:pPr algn="just">
              <a:spcAft>
                <a:spcPts val="600"/>
              </a:spcAft>
            </a:pPr>
            <a:r>
              <a:rPr lang="en-US" sz="1600" b="1" dirty="0"/>
              <a:t>MS13</a:t>
            </a:r>
            <a:r>
              <a:rPr lang="en-US" sz="1600" dirty="0"/>
              <a:t> Completed integrated system architecture design (Delivery date: M15)</a:t>
            </a:r>
          </a:p>
          <a:p>
            <a:pPr algn="just">
              <a:spcAft>
                <a:spcPts val="600"/>
              </a:spcAft>
            </a:pPr>
            <a:endParaRPr lang="en-US" b="1" dirty="0"/>
          </a:p>
          <a:p>
            <a:pPr algn="just">
              <a:spcAft>
                <a:spcPts val="600"/>
              </a:spcAft>
            </a:pPr>
            <a:r>
              <a:rPr lang="en-US" b="1" dirty="0"/>
              <a:t>WP34 Athens Demonstration: Sewer Mining for Urban Re-use enabled by Advanced Monitoring Infrastructure</a:t>
            </a:r>
          </a:p>
          <a:p>
            <a:pPr algn="just">
              <a:spcAft>
                <a:spcPts val="600"/>
              </a:spcAft>
            </a:pPr>
            <a:r>
              <a:rPr lang="en-US" sz="1600" dirty="0"/>
              <a:t>Deliverables:</a:t>
            </a:r>
          </a:p>
          <a:p>
            <a:pPr algn="just">
              <a:spcAft>
                <a:spcPts val="600"/>
              </a:spcAft>
            </a:pPr>
            <a:r>
              <a:rPr lang="en-US" sz="1600" b="1" dirty="0"/>
              <a:t>D34.1</a:t>
            </a:r>
            <a:r>
              <a:rPr lang="en-US" sz="1600" dirty="0"/>
              <a:t> An optimal configuration small packaged plant for urban sewer mining (Delivery date: M18)</a:t>
            </a:r>
          </a:p>
          <a:p>
            <a:pPr algn="just">
              <a:spcAft>
                <a:spcPts val="600"/>
              </a:spcAft>
            </a:pPr>
            <a:r>
              <a:rPr lang="en-US" sz="1600" b="1" dirty="0"/>
              <a:t>D34.2</a:t>
            </a:r>
            <a:r>
              <a:rPr lang="en-US" sz="1600" dirty="0"/>
              <a:t> A demonstrated intelligent software-hardware platform for monitoring and control of small packaged plants for urban sewer mining (Delivery date: M24)</a:t>
            </a:r>
          </a:p>
          <a:p>
            <a:pPr algn="just">
              <a:spcAft>
                <a:spcPts val="600"/>
              </a:spcAft>
            </a:pPr>
            <a:r>
              <a:rPr lang="en-US" sz="1600" dirty="0"/>
              <a:t>Milestones:</a:t>
            </a:r>
          </a:p>
          <a:p>
            <a:pPr algn="just">
              <a:spcAft>
                <a:spcPts val="600"/>
              </a:spcAft>
            </a:pPr>
            <a:r>
              <a:rPr lang="en-US" sz="1600" b="1" dirty="0"/>
              <a:t>MS24</a:t>
            </a:r>
            <a:r>
              <a:rPr lang="en-US" sz="1600" dirty="0"/>
              <a:t> Completed installation of AMI-SM technologies (Delivery date: M20)</a:t>
            </a:r>
          </a:p>
        </p:txBody>
      </p:sp>
      <p:sp>
        <p:nvSpPr>
          <p:cNvPr id="10" name="2 - Θέση περιεχομένου"/>
          <p:cNvSpPr txBox="1">
            <a:spLocks/>
          </p:cNvSpPr>
          <p:nvPr/>
        </p:nvSpPr>
        <p:spPr>
          <a:xfrm>
            <a:off x="457200" y="1365880"/>
            <a:ext cx="8147050" cy="46554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GB" dirty="0"/>
          </a:p>
        </p:txBody>
      </p:sp>
    </p:spTree>
    <p:extLst>
      <p:ext uri="{BB962C8B-B14F-4D97-AF65-F5344CB8AC3E}">
        <p14:creationId xmlns:p14="http://schemas.microsoft.com/office/powerpoint/2010/main" val="1784562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Next Steps</a:t>
            </a:r>
          </a:p>
        </p:txBody>
      </p:sp>
      <p:sp>
        <p:nvSpPr>
          <p:cNvPr id="7" name="4 - TextBox"/>
          <p:cNvSpPr txBox="1"/>
          <p:nvPr/>
        </p:nvSpPr>
        <p:spPr>
          <a:xfrm>
            <a:off x="457200" y="1112545"/>
            <a:ext cx="8229600" cy="4662815"/>
          </a:xfrm>
          <a:prstGeom prst="rect">
            <a:avLst/>
          </a:prstGeom>
          <a:noFill/>
        </p:spPr>
        <p:txBody>
          <a:bodyPr wrap="square" rtlCol="0">
            <a:spAutoFit/>
          </a:bodyPr>
          <a:lstStyle/>
          <a:p>
            <a:pPr marL="285750" indent="-285750" algn="just">
              <a:spcAft>
                <a:spcPts val="600"/>
              </a:spcAft>
              <a:buFont typeface="Arial" pitchFamily="34" charset="0"/>
              <a:buChar char="•"/>
            </a:pPr>
            <a:r>
              <a:rPr lang="en-US" dirty="0"/>
              <a:t>Operational </a:t>
            </a:r>
            <a:r>
              <a:rPr lang="en-US" b="1" dirty="0"/>
              <a:t>optimization</a:t>
            </a:r>
            <a:r>
              <a:rPr lang="en-US" dirty="0"/>
              <a:t> of packaged treatment plant using the monitoring platform and the Logic Controller system and </a:t>
            </a:r>
            <a:r>
              <a:rPr lang="en-US" b="1" dirty="0"/>
              <a:t>laboratory testing </a:t>
            </a:r>
          </a:p>
          <a:p>
            <a:pPr algn="just">
              <a:spcAft>
                <a:spcPts val="600"/>
              </a:spcAft>
            </a:pPr>
            <a:endParaRPr lang="en-US" dirty="0"/>
          </a:p>
          <a:p>
            <a:pPr marL="285750" indent="-285750">
              <a:spcAft>
                <a:spcPts val="600"/>
              </a:spcAft>
              <a:buFont typeface="Arial" pitchFamily="34" charset="0"/>
              <a:buChar char="•"/>
            </a:pPr>
            <a:r>
              <a:rPr lang="en-US" b="1" dirty="0"/>
              <a:t>Data collection </a:t>
            </a:r>
            <a:r>
              <a:rPr lang="en-US" dirty="0"/>
              <a:t>and processing of sensors installed at KEREFYT </a:t>
            </a:r>
            <a:r>
              <a:rPr lang="en-US" b="1" dirty="0"/>
              <a:t>for ESS evaluation </a:t>
            </a:r>
            <a:r>
              <a:rPr lang="en-US" dirty="0"/>
              <a:t>to quantify the impact of the </a:t>
            </a:r>
            <a:r>
              <a:rPr lang="en-US" b="1" dirty="0"/>
              <a:t>irrigation</a:t>
            </a:r>
            <a:r>
              <a:rPr lang="en-US" dirty="0"/>
              <a:t> application at a small scale</a:t>
            </a:r>
            <a:br>
              <a:rPr lang="en-US" dirty="0"/>
            </a:br>
            <a:endParaRPr lang="en-US" dirty="0"/>
          </a:p>
          <a:p>
            <a:pPr marL="285750" indent="-285750">
              <a:spcAft>
                <a:spcPts val="600"/>
              </a:spcAft>
              <a:buFont typeface="Arial" pitchFamily="34" charset="0"/>
              <a:buChar char="•"/>
            </a:pPr>
            <a:r>
              <a:rPr lang="en-US" dirty="0"/>
              <a:t>Demonstrate the impact of the solution at the city-as-a-catchment scale (</a:t>
            </a:r>
            <a:r>
              <a:rPr lang="en-US" b="1" dirty="0"/>
              <a:t>modelling</a:t>
            </a:r>
            <a:r>
              <a:rPr lang="en-US" dirty="0"/>
              <a:t>) and identify </a:t>
            </a:r>
            <a:r>
              <a:rPr lang="en-US" b="1" dirty="0"/>
              <a:t>opportunities/barriers</a:t>
            </a:r>
            <a:br>
              <a:rPr lang="en-US" dirty="0"/>
            </a:br>
            <a:endParaRPr lang="en-US" dirty="0"/>
          </a:p>
          <a:p>
            <a:pPr marL="285750" indent="-285750">
              <a:spcAft>
                <a:spcPts val="600"/>
              </a:spcAft>
              <a:buFont typeface="Arial" pitchFamily="34" charset="0"/>
              <a:buChar char="•"/>
            </a:pPr>
            <a:r>
              <a:rPr lang="en-GB" dirty="0"/>
              <a:t>Assess the </a:t>
            </a:r>
            <a:r>
              <a:rPr lang="en-GB" b="1" dirty="0"/>
              <a:t>governance/policy</a:t>
            </a:r>
            <a:r>
              <a:rPr lang="en-GB" dirty="0"/>
              <a:t> implications of the proposed solution (and </a:t>
            </a:r>
            <a:r>
              <a:rPr lang="en-GB" b="1" dirty="0"/>
              <a:t>market analysis</a:t>
            </a:r>
            <a:r>
              <a:rPr lang="en-GB" dirty="0"/>
              <a:t> started – related also to full economic costing of water - WFD)</a:t>
            </a:r>
          </a:p>
          <a:p>
            <a:pPr marL="285750" indent="-285750">
              <a:spcAft>
                <a:spcPts val="600"/>
              </a:spcAft>
              <a:buFont typeface="Arial" pitchFamily="34" charset="0"/>
              <a:buChar char="•"/>
            </a:pPr>
            <a:endParaRPr lang="en-GB" sz="1600" dirty="0"/>
          </a:p>
          <a:p>
            <a:pPr marL="285750" indent="-285750">
              <a:spcAft>
                <a:spcPts val="600"/>
              </a:spcAft>
              <a:buFont typeface="Arial" pitchFamily="34" charset="0"/>
              <a:buChar char="•"/>
            </a:pPr>
            <a:r>
              <a:rPr lang="en-GB" dirty="0"/>
              <a:t>Develop the pilot </a:t>
            </a:r>
            <a:r>
              <a:rPr lang="en-GB" b="1" dirty="0"/>
              <a:t>showcase</a:t>
            </a:r>
            <a:r>
              <a:rPr lang="en-GB" dirty="0"/>
              <a:t> (separate presentation)</a:t>
            </a:r>
            <a:br>
              <a:rPr lang="en-GB" sz="1600" dirty="0"/>
            </a:br>
            <a:endParaRPr lang="en-US" sz="1600" dirty="0"/>
          </a:p>
          <a:p>
            <a:pPr algn="just">
              <a:spcAft>
                <a:spcPts val="600"/>
              </a:spcAft>
              <a:buNone/>
            </a:pPr>
            <a:r>
              <a:rPr lang="en-US" sz="1600" dirty="0"/>
              <a:t> </a:t>
            </a:r>
          </a:p>
        </p:txBody>
      </p:sp>
      <p:sp>
        <p:nvSpPr>
          <p:cNvPr id="10" name="2 - Θέση περιεχομένου"/>
          <p:cNvSpPr txBox="1">
            <a:spLocks/>
          </p:cNvSpPr>
          <p:nvPr/>
        </p:nvSpPr>
        <p:spPr>
          <a:xfrm>
            <a:off x="457200" y="1365880"/>
            <a:ext cx="8147050" cy="46554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GB" dirty="0"/>
          </a:p>
        </p:txBody>
      </p:sp>
    </p:spTree>
    <p:extLst>
      <p:ext uri="{BB962C8B-B14F-4D97-AF65-F5344CB8AC3E}">
        <p14:creationId xmlns:p14="http://schemas.microsoft.com/office/powerpoint/2010/main" val="26736516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Local Events </a:t>
            </a:r>
          </a:p>
        </p:txBody>
      </p:sp>
      <p:sp>
        <p:nvSpPr>
          <p:cNvPr id="10" name="2 - Θέση περιεχομένου"/>
          <p:cNvSpPr txBox="1">
            <a:spLocks/>
          </p:cNvSpPr>
          <p:nvPr/>
        </p:nvSpPr>
        <p:spPr>
          <a:xfrm>
            <a:off x="457200" y="1365880"/>
            <a:ext cx="8147050" cy="46554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GB" dirty="0"/>
          </a:p>
        </p:txBody>
      </p:sp>
      <p:sp>
        <p:nvSpPr>
          <p:cNvPr id="5" name="Content Placeholder 3"/>
          <p:cNvSpPr txBox="1">
            <a:spLocks/>
          </p:cNvSpPr>
          <p:nvPr/>
        </p:nvSpPr>
        <p:spPr>
          <a:xfrm>
            <a:off x="457200" y="1268760"/>
            <a:ext cx="8291264" cy="44973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800" b="1" dirty="0"/>
              <a:t>WA2-3 coordination meeting</a:t>
            </a:r>
          </a:p>
          <a:p>
            <a:pPr marL="0" indent="0">
              <a:buNone/>
            </a:pPr>
            <a:r>
              <a:rPr lang="en-GB" sz="1800" dirty="0"/>
              <a:t>Place: EYDAP Headquarters</a:t>
            </a:r>
            <a:endParaRPr lang="en-US" sz="1800" dirty="0"/>
          </a:p>
          <a:p>
            <a:pPr marL="0" indent="0">
              <a:buNone/>
            </a:pPr>
            <a:r>
              <a:rPr lang="en-GB" sz="1800" dirty="0"/>
              <a:t>Date: 3</a:t>
            </a:r>
            <a:r>
              <a:rPr lang="en-GB" sz="1800" baseline="30000" dirty="0"/>
              <a:t>rd</a:t>
            </a:r>
            <a:r>
              <a:rPr lang="en-GB" sz="1800" dirty="0"/>
              <a:t> and 4</a:t>
            </a:r>
            <a:r>
              <a:rPr lang="en-GB" sz="1800" baseline="30000" dirty="0"/>
              <a:t>th</a:t>
            </a:r>
            <a:r>
              <a:rPr lang="en-GB" sz="1800" dirty="0"/>
              <a:t> November 2014</a:t>
            </a:r>
          </a:p>
          <a:p>
            <a:pPr marL="0" indent="0">
              <a:buNone/>
            </a:pPr>
            <a:endParaRPr lang="en-GB" sz="1800" dirty="0"/>
          </a:p>
          <a:p>
            <a:pPr marL="0" indent="0">
              <a:buNone/>
            </a:pPr>
            <a:r>
              <a:rPr lang="en-GB" sz="1800" b="1" dirty="0"/>
              <a:t>Informative workshop on EYDAP R&amp;D activities </a:t>
            </a:r>
            <a:endParaRPr lang="en-US" sz="1800" b="1" dirty="0"/>
          </a:p>
          <a:p>
            <a:pPr marL="0" indent="0">
              <a:buNone/>
            </a:pPr>
            <a:r>
              <a:rPr lang="en-GB" sz="1800" dirty="0"/>
              <a:t>Place: EYDAP </a:t>
            </a:r>
            <a:r>
              <a:rPr lang="en-US" sz="1800" dirty="0"/>
              <a:t>pilot site – KEREFYT</a:t>
            </a:r>
          </a:p>
          <a:p>
            <a:pPr marL="0" indent="0">
              <a:buNone/>
            </a:pPr>
            <a:r>
              <a:rPr lang="en-GB" sz="1800" dirty="0"/>
              <a:t>Date: 19th March 2015</a:t>
            </a:r>
          </a:p>
          <a:p>
            <a:pPr marL="0" indent="0">
              <a:buNone/>
            </a:pPr>
            <a:endParaRPr lang="en-GB" sz="1800" dirty="0"/>
          </a:p>
          <a:p>
            <a:pPr marL="0" indent="0">
              <a:buNone/>
            </a:pPr>
            <a:r>
              <a:rPr lang="en-US" sz="1800" b="1" dirty="0"/>
              <a:t>Route to Market Joint Workshop </a:t>
            </a:r>
            <a:r>
              <a:rPr lang="en-US" sz="1800" dirty="0"/>
              <a:t>‏</a:t>
            </a:r>
          </a:p>
          <a:p>
            <a:pPr marL="0" indent="0">
              <a:buNone/>
            </a:pPr>
            <a:r>
              <a:rPr lang="en-GB" sz="1800" dirty="0"/>
              <a:t>Place: EYDAP </a:t>
            </a:r>
            <a:r>
              <a:rPr lang="en-US" sz="1800" dirty="0"/>
              <a:t>pilot site – KEREFYT</a:t>
            </a:r>
          </a:p>
          <a:p>
            <a:pPr marL="0" indent="0">
              <a:buNone/>
            </a:pPr>
            <a:r>
              <a:rPr lang="en-GB" sz="1800" dirty="0"/>
              <a:t>Date: 21st and 22nd May 2015</a:t>
            </a:r>
          </a:p>
          <a:p>
            <a:pPr marL="0" indent="0">
              <a:buNone/>
            </a:pPr>
            <a:endParaRPr lang="en-GB" sz="1800" dirty="0"/>
          </a:p>
          <a:p>
            <a:pPr marL="0" indent="0">
              <a:buFont typeface="Arial" pitchFamily="34" charset="0"/>
              <a:buNone/>
            </a:pPr>
            <a:endParaRPr lang="en-US" sz="1800" dirty="0"/>
          </a:p>
          <a:p>
            <a:pPr marL="0" indent="0">
              <a:buFont typeface="Arial" pitchFamily="34" charset="0"/>
              <a:buNone/>
            </a:pPr>
            <a:endParaRPr lang="en-US" sz="1800" dirty="0"/>
          </a:p>
        </p:txBody>
      </p:sp>
      <p:pic>
        <p:nvPicPr>
          <p:cNvPr id="2050" name="Picture 2" descr="C:\Users\Katerina\Desktop\EMΠ\Dessin\Athens Nov14\3-4-11-2014-DESSIN MEETING ATHENS\20141103_10280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0230" y="1268760"/>
            <a:ext cx="3480386" cy="20882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Katerina\Downloads\IMG_671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8432" y="3501008"/>
            <a:ext cx="3203848" cy="24028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734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609600" y="134144"/>
            <a:ext cx="8229600" cy="11430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Dissemination </a:t>
            </a:r>
          </a:p>
        </p:txBody>
      </p:sp>
      <p:sp>
        <p:nvSpPr>
          <p:cNvPr id="10" name="2 - Θέση περιεχομένου"/>
          <p:cNvSpPr txBox="1">
            <a:spLocks/>
          </p:cNvSpPr>
          <p:nvPr/>
        </p:nvSpPr>
        <p:spPr>
          <a:xfrm>
            <a:off x="457200" y="1365880"/>
            <a:ext cx="8147050" cy="465540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pPr>
            <a:endParaRPr lang="en-GB" dirty="0"/>
          </a:p>
        </p:txBody>
      </p:sp>
      <p:sp>
        <p:nvSpPr>
          <p:cNvPr id="5" name="Content Placeholder 3"/>
          <p:cNvSpPr txBox="1">
            <a:spLocks/>
          </p:cNvSpPr>
          <p:nvPr/>
        </p:nvSpPr>
        <p:spPr>
          <a:xfrm>
            <a:off x="457200" y="1052736"/>
            <a:ext cx="8291264" cy="4896544"/>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dirty="0"/>
              <a:t>DESSIN Newsletter for stakeholder involvement </a:t>
            </a:r>
          </a:p>
          <a:p>
            <a:pPr marL="0" indent="0">
              <a:buNone/>
            </a:pPr>
            <a:r>
              <a:rPr lang="en-US" sz="1800" dirty="0"/>
              <a:t>DESSIN Poster for IWA/TRUST conference</a:t>
            </a:r>
          </a:p>
          <a:p>
            <a:pPr marL="0" indent="0">
              <a:buNone/>
            </a:pPr>
            <a:r>
              <a:rPr lang="en-US" sz="1800" dirty="0"/>
              <a:t>EYDAP R&amp;D informative document</a:t>
            </a:r>
          </a:p>
          <a:p>
            <a:pPr marL="0" indent="0">
              <a:buNone/>
            </a:pPr>
            <a:r>
              <a:rPr lang="en-US" sz="1800" dirty="0"/>
              <a:t>EYDAP website </a:t>
            </a:r>
          </a:p>
          <a:p>
            <a:pPr marL="0" indent="0">
              <a:buNone/>
            </a:pPr>
            <a:r>
              <a:rPr lang="en-US" sz="1800" dirty="0"/>
              <a:t>(</a:t>
            </a:r>
            <a:r>
              <a:rPr lang="en-US" sz="1800" dirty="0">
                <a:hlinkClick r:id="rId2"/>
              </a:rPr>
              <a:t>https://www.eydap.gr/en/Development/researchDevelopment/</a:t>
            </a:r>
            <a:r>
              <a:rPr lang="en-US" sz="1800" dirty="0"/>
              <a:t>)</a:t>
            </a:r>
          </a:p>
          <a:p>
            <a:pPr marL="0" indent="0">
              <a:buNone/>
            </a:pPr>
            <a:r>
              <a:rPr lang="en-US" sz="1800" b="1" dirty="0"/>
              <a:t>New Associated Partner, </a:t>
            </a:r>
            <a:r>
              <a:rPr lang="en-US" sz="1800" b="1" dirty="0" err="1"/>
              <a:t>Metrolab</a:t>
            </a:r>
            <a:r>
              <a:rPr lang="en-US" sz="1800" dirty="0"/>
              <a:t> </a:t>
            </a:r>
            <a:r>
              <a:rPr lang="en-US" sz="1800" dirty="0" err="1"/>
              <a:t>P.Kapetis</a:t>
            </a:r>
            <a:r>
              <a:rPr lang="en-US" sz="1800" dirty="0"/>
              <a:t> S.A. (SME, Greece)</a:t>
            </a:r>
          </a:p>
          <a:p>
            <a:pPr marL="0" indent="0">
              <a:buNone/>
            </a:pPr>
            <a:endParaRPr lang="en-US" sz="1800" dirty="0"/>
          </a:p>
          <a:p>
            <a:pPr marL="0" indent="0">
              <a:buNone/>
            </a:pPr>
            <a:endParaRPr lang="en-US" sz="1800" dirty="0"/>
          </a:p>
          <a:p>
            <a:pPr marL="0" indent="0">
              <a:buFont typeface="Arial" pitchFamily="34" charset="0"/>
              <a:buNone/>
            </a:pPr>
            <a:endParaRPr lang="en-US" sz="1800"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901163"/>
            <a:ext cx="2960981" cy="2131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254" y="3212976"/>
            <a:ext cx="3755901" cy="24098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8925" y="1277144"/>
            <a:ext cx="1825325" cy="251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12357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7384"/>
            <a:ext cx="8229600" cy="1143000"/>
          </a:xfrm>
        </p:spPr>
        <p:txBody>
          <a:bodyPr>
            <a:noAutofit/>
          </a:bodyPr>
          <a:lstStyle/>
          <a:p>
            <a:r>
              <a:rPr lang="en-US" sz="4000" dirty="0"/>
              <a:t>Synergies: DESSIN – SUBSOL </a:t>
            </a:r>
            <a:endParaRPr lang="en-GB" sz="40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45</a:t>
            </a:fld>
            <a:endParaRPr lang="el-GR"/>
          </a:p>
        </p:txBody>
      </p:sp>
      <p:sp>
        <p:nvSpPr>
          <p:cNvPr id="5" name="4 - TextBox"/>
          <p:cNvSpPr txBox="1"/>
          <p:nvPr/>
        </p:nvSpPr>
        <p:spPr>
          <a:xfrm>
            <a:off x="5652120" y="1412776"/>
            <a:ext cx="2520280" cy="1415772"/>
          </a:xfrm>
          <a:prstGeom prst="rect">
            <a:avLst/>
          </a:prstGeom>
          <a:noFill/>
          <a:ln>
            <a:solidFill>
              <a:schemeClr val="tx1"/>
            </a:solidFill>
          </a:ln>
        </p:spPr>
        <p:txBody>
          <a:bodyPr wrap="square" rtlCol="0">
            <a:spAutoFit/>
          </a:bodyPr>
          <a:lstStyle/>
          <a:p>
            <a:pPr algn="ctr"/>
            <a:r>
              <a:rPr lang="en-US" sz="1600" b="1" dirty="0"/>
              <a:t>DESSIN</a:t>
            </a:r>
          </a:p>
          <a:p>
            <a:pPr algn="ctr"/>
            <a:r>
              <a:rPr lang="en-US" sz="1400" dirty="0"/>
              <a:t>Mature Athens pilot for demonstration of  small footprint distributed water re-use technologies and ICT solutions</a:t>
            </a:r>
            <a:endParaRPr lang="en-GB" dirty="0"/>
          </a:p>
        </p:txBody>
      </p:sp>
      <p:sp>
        <p:nvSpPr>
          <p:cNvPr id="6" name="5 - TextBox"/>
          <p:cNvSpPr txBox="1"/>
          <p:nvPr/>
        </p:nvSpPr>
        <p:spPr>
          <a:xfrm>
            <a:off x="5652400" y="2996952"/>
            <a:ext cx="2520000" cy="1415772"/>
          </a:xfrm>
          <a:prstGeom prst="rect">
            <a:avLst/>
          </a:prstGeom>
          <a:noFill/>
          <a:ln>
            <a:solidFill>
              <a:schemeClr val="tx1"/>
            </a:solidFill>
          </a:ln>
        </p:spPr>
        <p:txBody>
          <a:bodyPr wrap="square" rtlCol="0">
            <a:spAutoFit/>
          </a:bodyPr>
          <a:lstStyle/>
          <a:p>
            <a:pPr algn="ctr"/>
            <a:r>
              <a:rPr lang="en-US" sz="1600" b="1" dirty="0"/>
              <a:t>SUBSOL</a:t>
            </a:r>
          </a:p>
          <a:p>
            <a:pPr algn="ctr"/>
            <a:r>
              <a:rPr lang="en-US" sz="1400" dirty="0"/>
              <a:t>The route to market includes business cases, market scans and capacity building in selected regions in Europe and worldwide </a:t>
            </a:r>
          </a:p>
        </p:txBody>
      </p:sp>
      <p:sp>
        <p:nvSpPr>
          <p:cNvPr id="7" name="6 - TextBox"/>
          <p:cNvSpPr txBox="1"/>
          <p:nvPr/>
        </p:nvSpPr>
        <p:spPr>
          <a:xfrm>
            <a:off x="5292080" y="4797152"/>
            <a:ext cx="3240000" cy="1384995"/>
          </a:xfrm>
          <a:prstGeom prst="rect">
            <a:avLst/>
          </a:prstGeom>
          <a:noFill/>
          <a:ln>
            <a:solidFill>
              <a:schemeClr val="tx1"/>
            </a:solidFill>
          </a:ln>
        </p:spPr>
        <p:txBody>
          <a:bodyPr wrap="square" rtlCol="0">
            <a:spAutoFit/>
          </a:bodyPr>
          <a:lstStyle/>
          <a:p>
            <a:pPr algn="ctr"/>
            <a:r>
              <a:rPr lang="en-US" sz="1400" b="1" dirty="0"/>
              <a:t>SYNERGIES</a:t>
            </a:r>
          </a:p>
          <a:p>
            <a:pPr algn="ctr"/>
            <a:r>
              <a:rPr lang="en-US" sz="1400" dirty="0"/>
              <a:t>DESSIN Athens Pilot served as a demo for applying similar footprint solution for SUBSOL , thus enabling licensing by the Hellenic Republic Asset Development Fund.</a:t>
            </a:r>
          </a:p>
        </p:txBody>
      </p:sp>
      <p:sp>
        <p:nvSpPr>
          <p:cNvPr id="12" name="11 - Βέλος προς τα κάτω"/>
          <p:cNvSpPr/>
          <p:nvPr/>
        </p:nvSpPr>
        <p:spPr>
          <a:xfrm>
            <a:off x="6732240" y="4437112"/>
            <a:ext cx="36004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Elbow Connector 10"/>
          <p:cNvCxnSpPr/>
          <p:nvPr/>
        </p:nvCxnSpPr>
        <p:spPr>
          <a:xfrm>
            <a:off x="8159700" y="2012940"/>
            <a:ext cx="12700" cy="1380055"/>
          </a:xfrm>
          <a:prstGeom prst="bentConnector3">
            <a:avLst>
              <a:gd name="adj1" fmla="val 1800000"/>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0" name="2 - Θέση περιεχομένου"/>
          <p:cNvSpPr txBox="1">
            <a:spLocks/>
          </p:cNvSpPr>
          <p:nvPr/>
        </p:nvSpPr>
        <p:spPr>
          <a:xfrm>
            <a:off x="457200" y="1124744"/>
            <a:ext cx="4114800" cy="518457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000" b="1"/>
              <a:t>SUBSOL</a:t>
            </a:r>
          </a:p>
          <a:p>
            <a:pPr marL="0" indent="0">
              <a:buFont typeface="Arial" pitchFamily="34" charset="0"/>
              <a:buNone/>
            </a:pPr>
            <a:r>
              <a:rPr lang="en-US" sz="1800"/>
              <a:t>SUBSOL focuses on subsurface water solutions (SWS) to protect fresh water resources from salt intrusion in coastal areas.</a:t>
            </a:r>
          </a:p>
          <a:p>
            <a:pPr marL="0" indent="0">
              <a:buFont typeface="Arial" pitchFamily="34" charset="0"/>
              <a:buNone/>
            </a:pPr>
            <a:endParaRPr lang="en-US" sz="2000" b="1"/>
          </a:p>
          <a:p>
            <a:pPr marL="0" indent="0">
              <a:buFont typeface="Arial" pitchFamily="34" charset="0"/>
              <a:buNone/>
            </a:pPr>
            <a:r>
              <a:rPr lang="en-US" sz="2000"/>
              <a:t>SUBSOL targets a market breakthrough of SWS as robust answers to freshwater resources challenges in coastal areas, by demonstration, market replication, standardization and commercialisation.</a:t>
            </a:r>
          </a:p>
          <a:p>
            <a:pPr marL="0" indent="0">
              <a:buFont typeface="Arial" pitchFamily="34" charset="0"/>
              <a:buNone/>
            </a:pPr>
            <a:endParaRPr lang="en-US" sz="1800"/>
          </a:p>
          <a:p>
            <a:pPr marL="355600" indent="-355600">
              <a:buFont typeface="Arial" pitchFamily="34" charset="0"/>
              <a:buNone/>
            </a:pPr>
            <a:endParaRPr lang="en-US" sz="1800"/>
          </a:p>
          <a:p>
            <a:pPr marL="0" indent="0">
              <a:buFont typeface="Arial" pitchFamily="34" charset="0"/>
              <a:buNone/>
            </a:pPr>
            <a:endParaRPr lang="en-GB" sz="2000" dirty="0"/>
          </a:p>
        </p:txBody>
      </p:sp>
    </p:spTree>
    <p:extLst>
      <p:ext uri="{BB962C8B-B14F-4D97-AF65-F5344CB8AC3E}">
        <p14:creationId xmlns:p14="http://schemas.microsoft.com/office/powerpoint/2010/main" val="3390870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23528" y="-27384"/>
            <a:ext cx="8229600" cy="1143000"/>
          </a:xfrm>
        </p:spPr>
        <p:txBody>
          <a:bodyPr>
            <a:noAutofit/>
          </a:bodyPr>
          <a:lstStyle/>
          <a:p>
            <a:r>
              <a:rPr lang="en-US" sz="4000" dirty="0"/>
              <a:t>Synergies: DESSIN – MARSOL </a:t>
            </a:r>
            <a:endParaRPr lang="en-GB" sz="4000" dirty="0"/>
          </a:p>
        </p:txBody>
      </p:sp>
      <p:sp>
        <p:nvSpPr>
          <p:cNvPr id="4" name="3 - Θέση αριθμού διαφάνειας"/>
          <p:cNvSpPr>
            <a:spLocks noGrp="1"/>
          </p:cNvSpPr>
          <p:nvPr>
            <p:ph type="sldNum" sz="quarter" idx="12"/>
          </p:nvPr>
        </p:nvSpPr>
        <p:spPr/>
        <p:txBody>
          <a:bodyPr/>
          <a:lstStyle/>
          <a:p>
            <a:fld id="{D3F1D1C4-C2D9-4231-9FB2-B2D9D97AA41D}" type="slidenum">
              <a:rPr lang="el-GR" smtClean="0"/>
              <a:pPr/>
              <a:t>46</a:t>
            </a:fld>
            <a:endParaRPr lang="el-GR"/>
          </a:p>
        </p:txBody>
      </p:sp>
      <p:sp>
        <p:nvSpPr>
          <p:cNvPr id="3" name="2 - Θέση περιεχομένου"/>
          <p:cNvSpPr>
            <a:spLocks noGrp="1"/>
          </p:cNvSpPr>
          <p:nvPr>
            <p:ph idx="4294967295"/>
          </p:nvPr>
        </p:nvSpPr>
        <p:spPr>
          <a:xfrm>
            <a:off x="457200" y="1124744"/>
            <a:ext cx="4114800" cy="5184576"/>
          </a:xfrm>
        </p:spPr>
        <p:txBody>
          <a:bodyPr>
            <a:noAutofit/>
          </a:bodyPr>
          <a:lstStyle/>
          <a:p>
            <a:pPr marL="0" indent="0">
              <a:buNone/>
            </a:pPr>
            <a:r>
              <a:rPr lang="en-US" sz="2000" b="1" dirty="0"/>
              <a:t>MARSOL</a:t>
            </a:r>
          </a:p>
          <a:p>
            <a:pPr marL="0" indent="0">
              <a:buNone/>
            </a:pPr>
            <a:r>
              <a:rPr lang="en-US" sz="1800" dirty="0"/>
              <a:t>MARSOL aims to </a:t>
            </a:r>
            <a:r>
              <a:rPr lang="en-GB" sz="1800" dirty="0"/>
              <a:t>demonstrate the feasibility and efficiency of Managed Aquifer Recharge (MAR) and develop innovative solutions applicable in (semi-) arid regions. </a:t>
            </a:r>
          </a:p>
          <a:p>
            <a:pPr marL="0" indent="0">
              <a:buNone/>
            </a:pPr>
            <a:endParaRPr lang="en-GB" sz="1800" dirty="0"/>
          </a:p>
          <a:p>
            <a:pPr marL="0" indent="0">
              <a:buNone/>
            </a:pPr>
            <a:r>
              <a:rPr lang="en-US" sz="2000" b="1" dirty="0" err="1"/>
              <a:t>Lavrion</a:t>
            </a:r>
            <a:r>
              <a:rPr lang="en-US" sz="2000" b="1" dirty="0"/>
              <a:t>, Attica, Greece Demo Site</a:t>
            </a:r>
            <a:endParaRPr lang="en-US" sz="2000" dirty="0"/>
          </a:p>
          <a:p>
            <a:pPr marL="0" indent="0">
              <a:buNone/>
            </a:pPr>
            <a:r>
              <a:rPr lang="en-GB" sz="1800" dirty="0"/>
              <a:t>The pilot site will involve the employment of infiltration basins, which will be using waters of impaired quality as a recharge source, and will be complemented by advanced management tools, in order to:</a:t>
            </a:r>
            <a:endParaRPr lang="en-US" sz="1800" dirty="0"/>
          </a:p>
          <a:p>
            <a:pPr marL="355600" indent="-355600"/>
            <a:r>
              <a:rPr lang="en-GB" sz="1800" dirty="0"/>
              <a:t>Replenish over-exploited aquifers</a:t>
            </a:r>
          </a:p>
          <a:p>
            <a:pPr marL="355600" indent="-355600"/>
            <a:r>
              <a:rPr lang="en-GB" sz="1800" dirty="0"/>
              <a:t>Act as Soil-Aquifer Treatment (SAT) system</a:t>
            </a:r>
          </a:p>
          <a:p>
            <a:pPr marL="355600" indent="-355600"/>
            <a:r>
              <a:rPr lang="en-GB" sz="1800" dirty="0"/>
              <a:t>Combat sea-water intrusion</a:t>
            </a:r>
          </a:p>
          <a:p>
            <a:pPr marL="355600" indent="-355600">
              <a:buNone/>
            </a:pPr>
            <a:endParaRPr lang="en-US" sz="1800" dirty="0"/>
          </a:p>
          <a:p>
            <a:pPr marL="355600" indent="-355600">
              <a:buNone/>
            </a:pPr>
            <a:endParaRPr lang="en-US" sz="1800" dirty="0"/>
          </a:p>
          <a:p>
            <a:pPr marL="0" indent="0">
              <a:buNone/>
            </a:pPr>
            <a:endParaRPr lang="en-GB" sz="2000" dirty="0"/>
          </a:p>
        </p:txBody>
      </p:sp>
      <p:sp>
        <p:nvSpPr>
          <p:cNvPr id="5" name="4 - TextBox"/>
          <p:cNvSpPr txBox="1"/>
          <p:nvPr/>
        </p:nvSpPr>
        <p:spPr>
          <a:xfrm>
            <a:off x="5652120" y="1412776"/>
            <a:ext cx="2520280" cy="1200329"/>
          </a:xfrm>
          <a:prstGeom prst="rect">
            <a:avLst/>
          </a:prstGeom>
          <a:noFill/>
          <a:ln>
            <a:solidFill>
              <a:schemeClr val="tx1"/>
            </a:solidFill>
          </a:ln>
        </p:spPr>
        <p:txBody>
          <a:bodyPr wrap="square" rtlCol="0">
            <a:spAutoFit/>
          </a:bodyPr>
          <a:lstStyle/>
          <a:p>
            <a:pPr algn="ctr"/>
            <a:r>
              <a:rPr lang="en-US" sz="1600" b="1" dirty="0"/>
              <a:t>DESSIN</a:t>
            </a:r>
          </a:p>
          <a:p>
            <a:pPr algn="ctr"/>
            <a:r>
              <a:rPr lang="en-US" sz="1400" dirty="0"/>
              <a:t>Generation of reused water with sewer mining employing packaged, small footprint, mobile treatment units</a:t>
            </a:r>
            <a:endParaRPr lang="en-GB" dirty="0"/>
          </a:p>
        </p:txBody>
      </p:sp>
      <p:sp>
        <p:nvSpPr>
          <p:cNvPr id="6" name="5 - TextBox"/>
          <p:cNvSpPr txBox="1"/>
          <p:nvPr/>
        </p:nvSpPr>
        <p:spPr>
          <a:xfrm>
            <a:off x="5652400" y="2996952"/>
            <a:ext cx="2520000" cy="792088"/>
          </a:xfrm>
          <a:prstGeom prst="rect">
            <a:avLst/>
          </a:prstGeom>
          <a:noFill/>
          <a:ln>
            <a:solidFill>
              <a:schemeClr val="tx1"/>
            </a:solidFill>
          </a:ln>
        </p:spPr>
        <p:txBody>
          <a:bodyPr wrap="square" rtlCol="0">
            <a:spAutoFit/>
          </a:bodyPr>
          <a:lstStyle/>
          <a:p>
            <a:pPr algn="ctr"/>
            <a:r>
              <a:rPr lang="en-US" sz="1600" b="1" dirty="0"/>
              <a:t>MARSOL</a:t>
            </a:r>
          </a:p>
          <a:p>
            <a:pPr algn="ctr"/>
            <a:r>
              <a:rPr lang="en-GB" sz="1400" dirty="0"/>
              <a:t>Managed Aquifer Recharge using treated effluents</a:t>
            </a:r>
          </a:p>
        </p:txBody>
      </p:sp>
      <p:sp>
        <p:nvSpPr>
          <p:cNvPr id="7" name="6 - TextBox"/>
          <p:cNvSpPr txBox="1"/>
          <p:nvPr/>
        </p:nvSpPr>
        <p:spPr>
          <a:xfrm>
            <a:off x="5292080" y="4293096"/>
            <a:ext cx="3240000" cy="738664"/>
          </a:xfrm>
          <a:prstGeom prst="rect">
            <a:avLst/>
          </a:prstGeom>
          <a:noFill/>
          <a:ln>
            <a:solidFill>
              <a:schemeClr val="tx1"/>
            </a:solidFill>
          </a:ln>
        </p:spPr>
        <p:txBody>
          <a:bodyPr wrap="square" rtlCol="0">
            <a:spAutoFit/>
          </a:bodyPr>
          <a:lstStyle/>
          <a:p>
            <a:pPr algn="ctr"/>
            <a:r>
              <a:rPr lang="en-US" sz="1400" b="1" dirty="0"/>
              <a:t>SYNERGIES</a:t>
            </a:r>
          </a:p>
          <a:p>
            <a:pPr algn="ctr"/>
            <a:r>
              <a:rPr lang="en-US" sz="1400" dirty="0"/>
              <a:t>Four modes of interactions so far identified</a:t>
            </a:r>
            <a:endParaRPr lang="en-GB" sz="1400" dirty="0"/>
          </a:p>
        </p:txBody>
      </p:sp>
      <p:sp>
        <p:nvSpPr>
          <p:cNvPr id="12" name="11 - Βέλος προς τα κάτω"/>
          <p:cNvSpPr/>
          <p:nvPr/>
        </p:nvSpPr>
        <p:spPr>
          <a:xfrm>
            <a:off x="6732240" y="3861048"/>
            <a:ext cx="360040"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1" name="Elbow Connector 10"/>
          <p:cNvCxnSpPr/>
          <p:nvPr/>
        </p:nvCxnSpPr>
        <p:spPr>
          <a:xfrm>
            <a:off x="8159700" y="2012940"/>
            <a:ext cx="12700" cy="1380055"/>
          </a:xfrm>
          <a:prstGeom prst="bentConnector3">
            <a:avLst>
              <a:gd name="adj1" fmla="val 1800000"/>
            </a:avLst>
          </a:prstGeom>
          <a:ln>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78438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4 - TextBox"/>
          <p:cNvSpPr txBox="1"/>
          <p:nvPr/>
        </p:nvSpPr>
        <p:spPr>
          <a:xfrm>
            <a:off x="457200" y="1412776"/>
            <a:ext cx="3840480" cy="1097280"/>
          </a:xfrm>
          <a:prstGeom prst="rect">
            <a:avLst/>
          </a:prstGeom>
          <a:noFill/>
          <a:ln>
            <a:solidFill>
              <a:schemeClr val="tx1"/>
            </a:solidFill>
          </a:ln>
        </p:spPr>
        <p:txBody>
          <a:bodyPr wrap="square" rtlCol="0">
            <a:spAutoFit/>
          </a:bodyPr>
          <a:lstStyle/>
          <a:p>
            <a:pPr lvl="0" algn="just"/>
            <a:r>
              <a:rPr lang="en-US" sz="1600" dirty="0"/>
              <a:t>Application of </a:t>
            </a:r>
            <a:r>
              <a:rPr lang="en-US" sz="1600" b="1" dirty="0"/>
              <a:t>DESSIN</a:t>
            </a:r>
            <a:r>
              <a:rPr lang="en-US" sz="1600" dirty="0"/>
              <a:t> methodology for valuation of ESS in </a:t>
            </a:r>
            <a:r>
              <a:rPr lang="en-US" sz="1600" b="1" dirty="0"/>
              <a:t>MARSOL</a:t>
            </a:r>
            <a:r>
              <a:rPr lang="en-US" sz="1600" dirty="0"/>
              <a:t> to evaluate the impact of MAR technologies on the value of ESS</a:t>
            </a:r>
          </a:p>
        </p:txBody>
      </p:sp>
      <p:sp>
        <p:nvSpPr>
          <p:cNvPr id="4" name="5 - TextBox"/>
          <p:cNvSpPr txBox="1"/>
          <p:nvPr/>
        </p:nvSpPr>
        <p:spPr>
          <a:xfrm>
            <a:off x="4754880" y="1412776"/>
            <a:ext cx="3840480" cy="1097280"/>
          </a:xfrm>
          <a:prstGeom prst="rect">
            <a:avLst/>
          </a:prstGeom>
          <a:noFill/>
          <a:ln>
            <a:solidFill>
              <a:schemeClr val="tx1"/>
            </a:solidFill>
          </a:ln>
        </p:spPr>
        <p:txBody>
          <a:bodyPr wrap="square" rtlCol="0">
            <a:spAutoFit/>
          </a:bodyPr>
          <a:lstStyle/>
          <a:p>
            <a:pPr lvl="0" algn="just"/>
            <a:r>
              <a:rPr lang="en-US" sz="1600" dirty="0"/>
              <a:t>Application of </a:t>
            </a:r>
            <a:r>
              <a:rPr lang="en-US" sz="1600" b="1" dirty="0"/>
              <a:t>DESSIN</a:t>
            </a:r>
            <a:r>
              <a:rPr lang="en-US" sz="1600" dirty="0"/>
              <a:t> </a:t>
            </a:r>
            <a:r>
              <a:rPr lang="en-US" sz="1600" dirty="0" err="1"/>
              <a:t>decentralised</a:t>
            </a:r>
            <a:r>
              <a:rPr lang="en-US" sz="1600" dirty="0"/>
              <a:t> treatment technologies for sewer mining  at </a:t>
            </a:r>
            <a:r>
              <a:rPr lang="en-US" sz="1600" b="1" dirty="0"/>
              <a:t>MARSOL</a:t>
            </a:r>
            <a:r>
              <a:rPr lang="en-US" sz="1600" dirty="0"/>
              <a:t> demo site as alternative water source for recharge</a:t>
            </a:r>
          </a:p>
        </p:txBody>
      </p:sp>
      <p:sp>
        <p:nvSpPr>
          <p:cNvPr id="5" name="6 - TextBox"/>
          <p:cNvSpPr txBox="1"/>
          <p:nvPr/>
        </p:nvSpPr>
        <p:spPr>
          <a:xfrm>
            <a:off x="457200" y="3068959"/>
            <a:ext cx="3840480" cy="1920240"/>
          </a:xfrm>
          <a:prstGeom prst="rect">
            <a:avLst/>
          </a:prstGeom>
          <a:noFill/>
          <a:ln>
            <a:solidFill>
              <a:schemeClr val="tx1"/>
            </a:solidFill>
          </a:ln>
        </p:spPr>
        <p:txBody>
          <a:bodyPr wrap="square" rtlCol="0">
            <a:spAutoFit/>
          </a:bodyPr>
          <a:lstStyle/>
          <a:p>
            <a:pPr marL="285750" indent="-285750" algn="just">
              <a:buFont typeface="Arial" pitchFamily="34" charset="0"/>
              <a:buChar char="•"/>
            </a:pPr>
            <a:r>
              <a:rPr lang="en-US" sz="1600" dirty="0"/>
              <a:t>Additional arguments in </a:t>
            </a:r>
            <a:r>
              <a:rPr lang="en-US" sz="1600" dirty="0" err="1"/>
              <a:t>favour</a:t>
            </a:r>
            <a:r>
              <a:rPr lang="en-US" sz="1600" dirty="0"/>
              <a:t> of MAR techniques fostering their </a:t>
            </a:r>
            <a:r>
              <a:rPr lang="en-US" sz="1600" b="1" dirty="0"/>
              <a:t>acceptability and market penetration</a:t>
            </a:r>
          </a:p>
        </p:txBody>
      </p:sp>
      <p:sp>
        <p:nvSpPr>
          <p:cNvPr id="6" name="6 - TextBox"/>
          <p:cNvSpPr txBox="1"/>
          <p:nvPr/>
        </p:nvSpPr>
        <p:spPr>
          <a:xfrm>
            <a:off x="4754880" y="3068960"/>
            <a:ext cx="3840480" cy="1920240"/>
          </a:xfrm>
          <a:prstGeom prst="rect">
            <a:avLst/>
          </a:prstGeom>
          <a:noFill/>
          <a:ln>
            <a:solidFill>
              <a:schemeClr val="tx1"/>
            </a:solidFill>
          </a:ln>
        </p:spPr>
        <p:txBody>
          <a:bodyPr wrap="square" rtlCol="0">
            <a:spAutoFit/>
          </a:bodyPr>
          <a:lstStyle/>
          <a:p>
            <a:pPr marL="285750" lvl="0" indent="-285750" algn="just">
              <a:spcAft>
                <a:spcPts val="600"/>
              </a:spcAft>
              <a:buFont typeface="Arial" pitchFamily="34" charset="0"/>
              <a:buChar char="•"/>
            </a:pPr>
            <a:r>
              <a:rPr lang="en-US" sz="1600" dirty="0"/>
              <a:t>Increase </a:t>
            </a:r>
            <a:r>
              <a:rPr lang="en-US" sz="1600" b="1" dirty="0"/>
              <a:t>system flexibility </a:t>
            </a:r>
            <a:r>
              <a:rPr lang="en-US" sz="1600" dirty="0"/>
              <a:t>by switching between different water sources, - depending e.g. on temporal availability</a:t>
            </a:r>
          </a:p>
          <a:p>
            <a:pPr marL="285750" indent="-285750" algn="just">
              <a:buFont typeface="Arial" pitchFamily="34" charset="0"/>
              <a:buChar char="•"/>
            </a:pPr>
            <a:r>
              <a:rPr lang="en-US" sz="1600" dirty="0"/>
              <a:t>Investigate the potential of having an </a:t>
            </a:r>
            <a:r>
              <a:rPr lang="en-US" sz="1600" b="1" dirty="0"/>
              <a:t>energy-saving solution </a:t>
            </a:r>
            <a:r>
              <a:rPr lang="en-US" sz="1600" dirty="0"/>
              <a:t>by coupling small footprint treatment approach with the MAR approach</a:t>
            </a:r>
          </a:p>
        </p:txBody>
      </p:sp>
      <p:sp>
        <p:nvSpPr>
          <p:cNvPr id="11" name="1 - Τίτλος"/>
          <p:cNvSpPr>
            <a:spLocks noGrp="1"/>
          </p:cNvSpPr>
          <p:nvPr>
            <p:ph type="title"/>
          </p:nvPr>
        </p:nvSpPr>
        <p:spPr>
          <a:xfrm>
            <a:off x="457200" y="-18256"/>
            <a:ext cx="8229600" cy="1143000"/>
          </a:xfrm>
        </p:spPr>
        <p:txBody>
          <a:bodyPr>
            <a:noAutofit/>
          </a:bodyPr>
          <a:lstStyle/>
          <a:p>
            <a:r>
              <a:rPr lang="en-US" sz="4000" dirty="0"/>
              <a:t>Synergies: DESSIN – MARSOL </a:t>
            </a:r>
            <a:endParaRPr lang="en-GB" sz="4000" dirty="0"/>
          </a:p>
        </p:txBody>
      </p:sp>
      <p:sp>
        <p:nvSpPr>
          <p:cNvPr id="12" name="Text Placeholder 11"/>
          <p:cNvSpPr>
            <a:spLocks noGrp="1"/>
          </p:cNvSpPr>
          <p:nvPr>
            <p:ph type="body" idx="1"/>
          </p:nvPr>
        </p:nvSpPr>
        <p:spPr>
          <a:xfrm>
            <a:off x="503549" y="764704"/>
            <a:ext cx="3657600" cy="639762"/>
          </a:xfrm>
        </p:spPr>
        <p:txBody>
          <a:bodyPr>
            <a:normAutofit/>
          </a:bodyPr>
          <a:lstStyle/>
          <a:p>
            <a:pPr algn="ctr"/>
            <a:r>
              <a:rPr lang="en-US" sz="2000" dirty="0">
                <a:solidFill>
                  <a:schemeClr val="tx2"/>
                </a:solidFill>
              </a:rPr>
              <a:t>SYNERGY 1</a:t>
            </a:r>
          </a:p>
        </p:txBody>
      </p:sp>
      <p:sp>
        <p:nvSpPr>
          <p:cNvPr id="14" name="Text Placeholder 13"/>
          <p:cNvSpPr>
            <a:spLocks noGrp="1"/>
          </p:cNvSpPr>
          <p:nvPr>
            <p:ph type="body" sz="quarter" idx="3"/>
          </p:nvPr>
        </p:nvSpPr>
        <p:spPr>
          <a:xfrm>
            <a:off x="4708084" y="764704"/>
            <a:ext cx="3657600" cy="639762"/>
          </a:xfrm>
        </p:spPr>
        <p:txBody>
          <a:bodyPr>
            <a:normAutofit/>
          </a:bodyPr>
          <a:lstStyle/>
          <a:p>
            <a:pPr algn="ctr"/>
            <a:r>
              <a:rPr lang="en-US" sz="2000" dirty="0">
                <a:solidFill>
                  <a:schemeClr val="tx2"/>
                </a:solidFill>
              </a:rPr>
              <a:t>SYNERGY 2</a:t>
            </a:r>
          </a:p>
        </p:txBody>
      </p:sp>
      <p:sp>
        <p:nvSpPr>
          <p:cNvPr id="17" name="11 - Βέλος προς τα κάτω"/>
          <p:cNvSpPr/>
          <p:nvPr/>
        </p:nvSpPr>
        <p:spPr>
          <a:xfrm>
            <a:off x="6552220" y="2564904"/>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11 - Βέλος προς τα κάτω"/>
          <p:cNvSpPr/>
          <p:nvPr/>
        </p:nvSpPr>
        <p:spPr>
          <a:xfrm>
            <a:off x="2186502" y="2564904"/>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5689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4 - TextBox"/>
          <p:cNvSpPr txBox="1"/>
          <p:nvPr/>
        </p:nvSpPr>
        <p:spPr>
          <a:xfrm>
            <a:off x="457200" y="1412776"/>
            <a:ext cx="3840480" cy="1828800"/>
          </a:xfrm>
          <a:prstGeom prst="rect">
            <a:avLst/>
          </a:prstGeom>
          <a:noFill/>
          <a:ln>
            <a:solidFill>
              <a:schemeClr val="tx1"/>
            </a:solidFill>
          </a:ln>
        </p:spPr>
        <p:txBody>
          <a:bodyPr wrap="square" rtlCol="0">
            <a:spAutoFit/>
          </a:bodyPr>
          <a:lstStyle/>
          <a:p>
            <a:pPr lvl="0" algn="just"/>
            <a:r>
              <a:rPr lang="en-US" sz="1600" dirty="0"/>
              <a:t>Application of  </a:t>
            </a:r>
            <a:r>
              <a:rPr lang="en-US" sz="1600" b="1" dirty="0"/>
              <a:t>MARSOL</a:t>
            </a:r>
            <a:r>
              <a:rPr lang="en-US" sz="1600" dirty="0"/>
              <a:t> advanced subsurface surveys that investigate the water storage capacity of underground structures in the urban aquifer of </a:t>
            </a:r>
            <a:r>
              <a:rPr lang="en-US" sz="1600" b="1" dirty="0"/>
              <a:t>DESSIN</a:t>
            </a:r>
            <a:r>
              <a:rPr lang="en-US" sz="1600" dirty="0"/>
              <a:t> Athens Case (e.g. directly underneath the urban green areas to be irrigated)</a:t>
            </a:r>
          </a:p>
        </p:txBody>
      </p:sp>
      <p:sp>
        <p:nvSpPr>
          <p:cNvPr id="4" name="5 - TextBox"/>
          <p:cNvSpPr txBox="1"/>
          <p:nvPr/>
        </p:nvSpPr>
        <p:spPr>
          <a:xfrm>
            <a:off x="4754880" y="1412776"/>
            <a:ext cx="3840480" cy="1828800"/>
          </a:xfrm>
          <a:prstGeom prst="rect">
            <a:avLst/>
          </a:prstGeom>
          <a:noFill/>
          <a:ln>
            <a:solidFill>
              <a:schemeClr val="tx1"/>
            </a:solidFill>
          </a:ln>
        </p:spPr>
        <p:txBody>
          <a:bodyPr wrap="square" rtlCol="0">
            <a:spAutoFit/>
          </a:bodyPr>
          <a:lstStyle/>
          <a:p>
            <a:pPr lvl="0" algn="just"/>
            <a:r>
              <a:rPr lang="en-US" sz="1600" dirty="0"/>
              <a:t>Contribution of </a:t>
            </a:r>
            <a:r>
              <a:rPr lang="en-US" sz="1600" b="1" dirty="0"/>
              <a:t>DESSIN</a:t>
            </a:r>
            <a:r>
              <a:rPr lang="en-US" sz="1600" dirty="0"/>
              <a:t> case studies </a:t>
            </a:r>
            <a:r>
              <a:rPr lang="en-US" sz="1600" dirty="0" err="1"/>
              <a:t>Llobregat</a:t>
            </a:r>
            <a:r>
              <a:rPr lang="en-US" sz="1600" dirty="0"/>
              <a:t> and Westland that involve MAR applications not yet covered by </a:t>
            </a:r>
            <a:r>
              <a:rPr lang="en-US" sz="1600" b="1" dirty="0"/>
              <a:t>MARSOL</a:t>
            </a:r>
            <a:r>
              <a:rPr lang="en-US" sz="1600" dirty="0"/>
              <a:t> (coastal aquifer with seawater intrusion, injection of water of nearly drinking water quality) to the evaluation of MAR solutions under MARSOL</a:t>
            </a:r>
          </a:p>
        </p:txBody>
      </p:sp>
      <p:sp>
        <p:nvSpPr>
          <p:cNvPr id="5" name="6 - TextBox"/>
          <p:cNvSpPr txBox="1"/>
          <p:nvPr/>
        </p:nvSpPr>
        <p:spPr>
          <a:xfrm>
            <a:off x="457200" y="3789040"/>
            <a:ext cx="3840480" cy="2377440"/>
          </a:xfrm>
          <a:prstGeom prst="rect">
            <a:avLst/>
          </a:prstGeom>
          <a:noFill/>
          <a:ln>
            <a:solidFill>
              <a:schemeClr val="tx1"/>
            </a:solidFill>
          </a:ln>
        </p:spPr>
        <p:txBody>
          <a:bodyPr wrap="square" rtlCol="0">
            <a:spAutoFit/>
          </a:bodyPr>
          <a:lstStyle/>
          <a:p>
            <a:pPr marL="285750" indent="-285750" algn="just">
              <a:buFont typeface="Arial" pitchFamily="34" charset="0"/>
              <a:buChar char="•"/>
            </a:pPr>
            <a:r>
              <a:rPr lang="en-US" sz="1600" dirty="0"/>
              <a:t>Provide a solution as to where and how to </a:t>
            </a:r>
            <a:r>
              <a:rPr lang="en-US" sz="1600" b="1" dirty="0"/>
              <a:t>store the treated water </a:t>
            </a:r>
            <a:r>
              <a:rPr lang="en-US" sz="1600" dirty="0"/>
              <a:t>generated from the sewer mining schemes</a:t>
            </a:r>
          </a:p>
        </p:txBody>
      </p:sp>
      <p:sp>
        <p:nvSpPr>
          <p:cNvPr id="6" name="6 - TextBox"/>
          <p:cNvSpPr txBox="1"/>
          <p:nvPr/>
        </p:nvSpPr>
        <p:spPr>
          <a:xfrm>
            <a:off x="4754880" y="3789040"/>
            <a:ext cx="3840480" cy="2377440"/>
          </a:xfrm>
          <a:prstGeom prst="rect">
            <a:avLst/>
          </a:prstGeom>
          <a:noFill/>
          <a:ln>
            <a:solidFill>
              <a:schemeClr val="tx1"/>
            </a:solidFill>
          </a:ln>
        </p:spPr>
        <p:txBody>
          <a:bodyPr wrap="square" rtlCol="0">
            <a:spAutoFit/>
          </a:bodyPr>
          <a:lstStyle/>
          <a:p>
            <a:pPr marL="285750" indent="-285750" algn="just">
              <a:spcAft>
                <a:spcPts val="600"/>
              </a:spcAft>
              <a:buFont typeface="Arial" pitchFamily="34" charset="0"/>
              <a:buChar char="•"/>
            </a:pPr>
            <a:r>
              <a:rPr lang="en-US" sz="1600" dirty="0"/>
              <a:t>Base the MARSOL evaluation approach on a </a:t>
            </a:r>
            <a:r>
              <a:rPr lang="en-US" sz="1600" b="1" dirty="0"/>
              <a:t>broader range of sites</a:t>
            </a:r>
          </a:p>
          <a:p>
            <a:pPr marL="285750" indent="-285750" algn="just">
              <a:buFont typeface="Arial" pitchFamily="34" charset="0"/>
              <a:buChar char="•"/>
            </a:pPr>
            <a:r>
              <a:rPr lang="en-US" sz="1600" dirty="0"/>
              <a:t>Investigate the transferability of the </a:t>
            </a:r>
            <a:r>
              <a:rPr lang="en-US" sz="1600" dirty="0" err="1"/>
              <a:t>Llobregat</a:t>
            </a:r>
            <a:r>
              <a:rPr lang="en-US" sz="1600" dirty="0"/>
              <a:t> and Westland demos by specifically investigating whether injecting higher quality water (from sewer mining) into a polluted aquifer (as is the case in Athens) could </a:t>
            </a:r>
            <a:r>
              <a:rPr lang="en-US" sz="1600" b="1" dirty="0"/>
              <a:t>increase the value of sewer mining technology</a:t>
            </a:r>
          </a:p>
        </p:txBody>
      </p:sp>
      <p:sp>
        <p:nvSpPr>
          <p:cNvPr id="11" name="1 - Τίτλος"/>
          <p:cNvSpPr>
            <a:spLocks noGrp="1"/>
          </p:cNvSpPr>
          <p:nvPr>
            <p:ph type="title"/>
          </p:nvPr>
        </p:nvSpPr>
        <p:spPr>
          <a:xfrm>
            <a:off x="457200" y="-18256"/>
            <a:ext cx="8229600" cy="1143000"/>
          </a:xfrm>
        </p:spPr>
        <p:txBody>
          <a:bodyPr>
            <a:noAutofit/>
          </a:bodyPr>
          <a:lstStyle/>
          <a:p>
            <a:r>
              <a:rPr lang="en-US" sz="4000" dirty="0"/>
              <a:t>Synergies: DESSIN – MARSOL </a:t>
            </a:r>
            <a:endParaRPr lang="en-GB" sz="4000" dirty="0"/>
          </a:p>
        </p:txBody>
      </p:sp>
      <p:sp>
        <p:nvSpPr>
          <p:cNvPr id="12" name="Text Placeholder 11"/>
          <p:cNvSpPr>
            <a:spLocks noGrp="1"/>
          </p:cNvSpPr>
          <p:nvPr>
            <p:ph type="body" idx="1"/>
          </p:nvPr>
        </p:nvSpPr>
        <p:spPr>
          <a:xfrm>
            <a:off x="503549" y="764704"/>
            <a:ext cx="3657600" cy="639762"/>
          </a:xfrm>
        </p:spPr>
        <p:txBody>
          <a:bodyPr>
            <a:normAutofit/>
          </a:bodyPr>
          <a:lstStyle/>
          <a:p>
            <a:pPr algn="ctr"/>
            <a:r>
              <a:rPr lang="en-US" sz="2000" dirty="0">
                <a:solidFill>
                  <a:schemeClr val="tx2"/>
                </a:solidFill>
              </a:rPr>
              <a:t>SYNERGY 3</a:t>
            </a:r>
          </a:p>
        </p:txBody>
      </p:sp>
      <p:sp>
        <p:nvSpPr>
          <p:cNvPr id="14" name="Text Placeholder 13"/>
          <p:cNvSpPr>
            <a:spLocks noGrp="1"/>
          </p:cNvSpPr>
          <p:nvPr>
            <p:ph type="body" sz="quarter" idx="3"/>
          </p:nvPr>
        </p:nvSpPr>
        <p:spPr>
          <a:xfrm>
            <a:off x="4708084" y="764704"/>
            <a:ext cx="3657600" cy="639762"/>
          </a:xfrm>
        </p:spPr>
        <p:txBody>
          <a:bodyPr>
            <a:normAutofit/>
          </a:bodyPr>
          <a:lstStyle/>
          <a:p>
            <a:pPr algn="ctr"/>
            <a:r>
              <a:rPr lang="en-US" sz="2000" dirty="0">
                <a:solidFill>
                  <a:schemeClr val="tx2"/>
                </a:solidFill>
              </a:rPr>
              <a:t>SYNERGY 4</a:t>
            </a:r>
          </a:p>
        </p:txBody>
      </p:sp>
      <p:sp>
        <p:nvSpPr>
          <p:cNvPr id="17" name="11 - Βέλος προς τα κάτω"/>
          <p:cNvSpPr/>
          <p:nvPr/>
        </p:nvSpPr>
        <p:spPr>
          <a:xfrm>
            <a:off x="6552220" y="3284984"/>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11 - Βέλος προς τα κάτω"/>
          <p:cNvSpPr/>
          <p:nvPr/>
        </p:nvSpPr>
        <p:spPr>
          <a:xfrm>
            <a:off x="2186502" y="3284984"/>
            <a:ext cx="360040" cy="4320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13070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18864" y="1196752"/>
            <a:ext cx="8229600" cy="4525963"/>
          </a:xfrm>
        </p:spPr>
        <p:txBody>
          <a:bodyPr>
            <a:normAutofit/>
          </a:bodyPr>
          <a:lstStyle/>
          <a:p>
            <a:pPr>
              <a:buFont typeface="Wingdings" panose="05000000000000000000" pitchFamily="2" charset="2"/>
              <a:buChar char="§"/>
            </a:pPr>
            <a:r>
              <a:rPr lang="en-US" sz="1800" dirty="0"/>
              <a:t>Tsoukalas, I. K., Makropoulos, C. K.  And Michas, S. N., 2016. </a:t>
            </a:r>
            <a:r>
              <a:rPr lang="en-GB" sz="1800" dirty="0"/>
              <a:t>A Monte-Carlo based method for the identification of potential sewer mining locations.</a:t>
            </a:r>
            <a:r>
              <a:rPr lang="en-US" sz="1800" dirty="0"/>
              <a:t>  Proceeding of Small Water and Wastewater systems 2016 (Submitted).</a:t>
            </a:r>
            <a:endParaRPr lang="el-GR" sz="1800" dirty="0"/>
          </a:p>
        </p:txBody>
      </p:sp>
      <p:sp>
        <p:nvSpPr>
          <p:cNvPr id="4" name="1 - Τίτλος"/>
          <p:cNvSpPr txBox="1">
            <a:spLocks/>
          </p:cNvSpPr>
          <p:nvPr/>
        </p:nvSpPr>
        <p:spPr>
          <a:xfrm>
            <a:off x="323528" y="81744"/>
            <a:ext cx="8229600" cy="1143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Publications</a:t>
            </a:r>
            <a:endParaRPr lang="en-GB" sz="4000" dirty="0"/>
          </a:p>
        </p:txBody>
      </p:sp>
    </p:spTree>
    <p:extLst>
      <p:ext uri="{BB962C8B-B14F-4D97-AF65-F5344CB8AC3E}">
        <p14:creationId xmlns:p14="http://schemas.microsoft.com/office/powerpoint/2010/main" val="3591308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 Θέση αριθμού διαφάνειας"/>
          <p:cNvSpPr>
            <a:spLocks noGrp="1"/>
          </p:cNvSpPr>
          <p:nvPr>
            <p:ph type="sldNum" sz="quarter" idx="12"/>
          </p:nvPr>
        </p:nvSpPr>
        <p:spPr/>
        <p:txBody>
          <a:bodyPr/>
          <a:lstStyle/>
          <a:p>
            <a:fld id="{D3F1D1C4-C2D9-4231-9FB2-B2D9D97AA41D}" type="slidenum">
              <a:rPr lang="el-GR" smtClean="0"/>
              <a:pPr/>
              <a:t>5</a:t>
            </a:fld>
            <a:endParaRPr lang="el-GR"/>
          </a:p>
        </p:txBody>
      </p:sp>
      <p:sp>
        <p:nvSpPr>
          <p:cNvPr id="3" name="2 - Θέση περιεχομένου"/>
          <p:cNvSpPr>
            <a:spLocks noGrp="1"/>
          </p:cNvSpPr>
          <p:nvPr>
            <p:ph idx="4294967295"/>
          </p:nvPr>
        </p:nvSpPr>
        <p:spPr>
          <a:xfrm>
            <a:off x="457200" y="1005840"/>
            <a:ext cx="4114800" cy="5303480"/>
          </a:xfrm>
        </p:spPr>
        <p:txBody>
          <a:bodyPr>
            <a:normAutofit lnSpcReduction="10000"/>
          </a:bodyPr>
          <a:lstStyle/>
          <a:p>
            <a:pPr algn="just">
              <a:spcAft>
                <a:spcPts val="600"/>
              </a:spcAft>
              <a:buNone/>
            </a:pPr>
            <a:r>
              <a:rPr lang="en-GB" sz="2200" b="1" dirty="0"/>
              <a:t>Athens Case demo objectives:</a:t>
            </a:r>
          </a:p>
          <a:p>
            <a:pPr algn="just">
              <a:spcAft>
                <a:spcPts val="600"/>
              </a:spcAft>
              <a:buNone/>
            </a:pPr>
            <a:r>
              <a:rPr lang="en-GB" sz="1900" dirty="0"/>
              <a:t>Case Athens aims to explore:</a:t>
            </a:r>
          </a:p>
          <a:p>
            <a:pPr marL="177800" lvl="0" indent="-177800" algn="just"/>
            <a:r>
              <a:rPr lang="en-GB" sz="1900" b="1" dirty="0"/>
              <a:t>Sewer mining</a:t>
            </a:r>
            <a:r>
              <a:rPr lang="en-GB" sz="1900" dirty="0"/>
              <a:t>, as a novel concept for distributed water reuse</a:t>
            </a:r>
          </a:p>
          <a:p>
            <a:pPr marL="177800" lvl="0" indent="-177800" algn="just"/>
            <a:r>
              <a:rPr lang="en-GB" sz="1900" b="1" dirty="0"/>
              <a:t>State-of-art ICT solutions</a:t>
            </a:r>
            <a:r>
              <a:rPr lang="en-GB" sz="1900" dirty="0"/>
              <a:t> for distributed monitoring and management of multiple sites </a:t>
            </a:r>
          </a:p>
          <a:p>
            <a:pPr marL="177800" lvl="0" indent="-177800" algn="just"/>
            <a:r>
              <a:rPr lang="en-GB" sz="1900" b="1" dirty="0"/>
              <a:t>Small packaged plants </a:t>
            </a:r>
            <a:r>
              <a:rPr lang="en-GB" sz="1900" dirty="0"/>
              <a:t>for</a:t>
            </a:r>
            <a:r>
              <a:rPr lang="en-GB" sz="1900" b="1" dirty="0"/>
              <a:t> </a:t>
            </a:r>
            <a:r>
              <a:rPr lang="en-GB" sz="1900" dirty="0"/>
              <a:t>direct and optimised mining and treatment of sewage from the network</a:t>
            </a:r>
          </a:p>
          <a:p>
            <a:pPr marL="177800" lvl="0" indent="-177800" algn="just"/>
            <a:r>
              <a:rPr lang="en-GB" sz="1900" b="1" dirty="0"/>
              <a:t>Reused water characteristics on the soil</a:t>
            </a:r>
            <a:r>
              <a:rPr lang="en-GB" sz="1900" dirty="0"/>
              <a:t>, through onsite experiments, irrigating onsite </a:t>
            </a:r>
            <a:r>
              <a:rPr lang="en-GB" sz="1900" dirty="0" err="1"/>
              <a:t>periurban</a:t>
            </a:r>
            <a:r>
              <a:rPr lang="en-GB" sz="1900" dirty="0"/>
              <a:t> green</a:t>
            </a:r>
          </a:p>
          <a:p>
            <a:pPr marL="177800" lvl="0" indent="-177800" algn="just"/>
            <a:r>
              <a:rPr lang="en-GB" sz="1900" b="1" dirty="0"/>
              <a:t>Changes in ESS provided</a:t>
            </a:r>
            <a:r>
              <a:rPr lang="en-GB" sz="1900" dirty="0"/>
              <a:t> by such technologies, and particularly the mitigation of heat island effects due to irrigation of urban green areas</a:t>
            </a:r>
          </a:p>
          <a:p>
            <a:pPr>
              <a:buNone/>
            </a:pPr>
            <a:endParaRPr lang="en-GB" dirty="0"/>
          </a:p>
        </p:txBody>
      </p:sp>
      <p:pic>
        <p:nvPicPr>
          <p:cNvPr id="4" name="Picture 16"/>
          <p:cNvPicPr>
            <a:picLocks noChangeAspect="1"/>
          </p:cNvPicPr>
          <p:nvPr/>
        </p:nvPicPr>
        <p:blipFill>
          <a:blip r:embed="rId2" cstate="print"/>
          <a:srcRect/>
          <a:stretch>
            <a:fillRect/>
          </a:stretch>
        </p:blipFill>
        <p:spPr bwMode="auto">
          <a:xfrm>
            <a:off x="4716016" y="1700808"/>
            <a:ext cx="2074665" cy="1316732"/>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4689693" y="3789040"/>
            <a:ext cx="3834388" cy="2154486"/>
          </a:xfrm>
          <a:prstGeom prst="rect">
            <a:avLst/>
          </a:prstGeom>
          <a:noFill/>
          <a:ln w="9525">
            <a:noFill/>
            <a:miter lim="800000"/>
            <a:headEnd/>
            <a:tailEnd/>
          </a:ln>
        </p:spPr>
      </p:pic>
      <p:cxnSp>
        <p:nvCxnSpPr>
          <p:cNvPr id="6" name="Straight Arrow Connector 18"/>
          <p:cNvCxnSpPr/>
          <p:nvPr/>
        </p:nvCxnSpPr>
        <p:spPr>
          <a:xfrm>
            <a:off x="5237857" y="2981028"/>
            <a:ext cx="918319" cy="80801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 name="Picture 35"/>
          <p:cNvPicPr>
            <a:picLocks noChangeAspect="1" noChangeArrowheads="1"/>
          </p:cNvPicPr>
          <p:nvPr/>
        </p:nvPicPr>
        <p:blipFill>
          <a:blip r:embed="rId4" cstate="print"/>
          <a:srcRect/>
          <a:stretch>
            <a:fillRect/>
          </a:stretch>
        </p:blipFill>
        <p:spPr bwMode="auto">
          <a:xfrm>
            <a:off x="6784895" y="1804174"/>
            <a:ext cx="2323609" cy="1243529"/>
          </a:xfrm>
          <a:prstGeom prst="rect">
            <a:avLst/>
          </a:prstGeom>
          <a:noFill/>
          <a:ln w="9525">
            <a:noFill/>
            <a:miter lim="800000"/>
            <a:headEnd/>
            <a:tailEnd/>
          </a:ln>
        </p:spPr>
      </p:pic>
      <p:cxnSp>
        <p:nvCxnSpPr>
          <p:cNvPr id="8" name="Straight Arrow Connector 36"/>
          <p:cNvCxnSpPr/>
          <p:nvPr/>
        </p:nvCxnSpPr>
        <p:spPr>
          <a:xfrm flipV="1">
            <a:off x="7380312" y="3061992"/>
            <a:ext cx="446757" cy="55893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38"/>
          <p:cNvSpPr txBox="1">
            <a:spLocks noChangeArrowheads="1"/>
          </p:cNvSpPr>
          <p:nvPr/>
        </p:nvSpPr>
        <p:spPr bwMode="auto">
          <a:xfrm>
            <a:off x="5936357" y="5723964"/>
            <a:ext cx="753732" cy="369332"/>
          </a:xfrm>
          <a:prstGeom prst="rect">
            <a:avLst/>
          </a:prstGeom>
          <a:noFill/>
          <a:ln w="9525">
            <a:noFill/>
            <a:miter lim="800000"/>
            <a:headEnd/>
            <a:tailEnd/>
          </a:ln>
        </p:spPr>
        <p:txBody>
          <a:bodyPr wrap="none">
            <a:spAutoFit/>
          </a:bodyPr>
          <a:lstStyle/>
          <a:p>
            <a:r>
              <a:rPr lang="en-US" dirty="0">
                <a:solidFill>
                  <a:schemeClr val="tx2"/>
                </a:solidFill>
                <a:latin typeface="Arial Narrow" pitchFamily="34" charset="0"/>
              </a:rPr>
              <a:t>control</a:t>
            </a:r>
            <a:endParaRPr lang="el-GR" dirty="0">
              <a:solidFill>
                <a:schemeClr val="tx2"/>
              </a:solidFill>
              <a:latin typeface="Arial Narrow" pitchFamily="34" charset="0"/>
            </a:endParaRPr>
          </a:p>
        </p:txBody>
      </p:sp>
      <p:sp>
        <p:nvSpPr>
          <p:cNvPr id="10" name="TextBox 40"/>
          <p:cNvSpPr txBox="1">
            <a:spLocks noChangeArrowheads="1"/>
          </p:cNvSpPr>
          <p:nvPr/>
        </p:nvSpPr>
        <p:spPr bwMode="auto">
          <a:xfrm>
            <a:off x="6732240" y="1340768"/>
            <a:ext cx="564578" cy="369332"/>
          </a:xfrm>
          <a:prstGeom prst="rect">
            <a:avLst/>
          </a:prstGeom>
          <a:noFill/>
          <a:ln w="9525">
            <a:noFill/>
            <a:miter lim="800000"/>
            <a:headEnd/>
            <a:tailEnd/>
          </a:ln>
        </p:spPr>
        <p:txBody>
          <a:bodyPr wrap="none">
            <a:spAutoFit/>
          </a:bodyPr>
          <a:lstStyle/>
          <a:p>
            <a:r>
              <a:rPr lang="en-US" dirty="0">
                <a:solidFill>
                  <a:schemeClr val="tx2"/>
                </a:solidFill>
                <a:latin typeface="Arial Narrow" pitchFamily="34" charset="0"/>
              </a:rPr>
              <a:t>treat</a:t>
            </a:r>
            <a:endParaRPr lang="el-GR" sz="1400" dirty="0">
              <a:solidFill>
                <a:schemeClr val="tx2"/>
              </a:solidFill>
              <a:latin typeface="Arial Narrow" pitchFamily="34" charset="0"/>
            </a:endParaRPr>
          </a:p>
        </p:txBody>
      </p:sp>
      <p:sp>
        <p:nvSpPr>
          <p:cNvPr id="11" name="TextBox 41"/>
          <p:cNvSpPr txBox="1">
            <a:spLocks noChangeArrowheads="1"/>
          </p:cNvSpPr>
          <p:nvPr/>
        </p:nvSpPr>
        <p:spPr bwMode="auto">
          <a:xfrm>
            <a:off x="8172400" y="3020759"/>
            <a:ext cx="971550" cy="1200329"/>
          </a:xfrm>
          <a:prstGeom prst="rect">
            <a:avLst/>
          </a:prstGeom>
          <a:noFill/>
          <a:ln w="9525">
            <a:noFill/>
            <a:miter lim="800000"/>
            <a:headEnd/>
            <a:tailEnd/>
          </a:ln>
        </p:spPr>
        <p:txBody>
          <a:bodyPr>
            <a:spAutoFit/>
          </a:bodyPr>
          <a:lstStyle/>
          <a:p>
            <a:r>
              <a:rPr lang="en-US" dirty="0" err="1">
                <a:solidFill>
                  <a:schemeClr val="tx2"/>
                </a:solidFill>
                <a:latin typeface="Arial Narrow" pitchFamily="34" charset="0"/>
              </a:rPr>
              <a:t>optimise</a:t>
            </a:r>
            <a:r>
              <a:rPr lang="en-US" dirty="0">
                <a:solidFill>
                  <a:schemeClr val="tx2"/>
                </a:solidFill>
                <a:latin typeface="Arial Narrow" pitchFamily="34" charset="0"/>
              </a:rPr>
              <a:t>, </a:t>
            </a:r>
          </a:p>
          <a:p>
            <a:r>
              <a:rPr lang="en-US" dirty="0">
                <a:solidFill>
                  <a:schemeClr val="tx2"/>
                </a:solidFill>
                <a:latin typeface="Arial Narrow" pitchFamily="34" charset="0"/>
              </a:rPr>
              <a:t>assess</a:t>
            </a:r>
          </a:p>
          <a:p>
            <a:r>
              <a:rPr lang="en-US" dirty="0">
                <a:solidFill>
                  <a:schemeClr val="tx2"/>
                </a:solidFill>
                <a:latin typeface="Arial Narrow" pitchFamily="34" charset="0"/>
              </a:rPr>
              <a:t>charge</a:t>
            </a:r>
          </a:p>
          <a:p>
            <a:r>
              <a:rPr lang="en-US" dirty="0">
                <a:solidFill>
                  <a:schemeClr val="tx2"/>
                </a:solidFill>
                <a:latin typeface="Arial Narrow" pitchFamily="34" charset="0"/>
              </a:rPr>
              <a:t>upscale</a:t>
            </a:r>
            <a:endParaRPr lang="el-GR" dirty="0">
              <a:solidFill>
                <a:schemeClr val="tx2"/>
              </a:solidFill>
              <a:latin typeface="Arial Narrow" pitchFamily="34" charset="0"/>
            </a:endParaRPr>
          </a:p>
        </p:txBody>
      </p:sp>
      <p:sp>
        <p:nvSpPr>
          <p:cNvPr id="13" name="Title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What is to be demonstrated</a:t>
            </a:r>
          </a:p>
        </p:txBody>
      </p:sp>
    </p:spTree>
    <p:extLst>
      <p:ext uri="{BB962C8B-B14F-4D97-AF65-F5344CB8AC3E}">
        <p14:creationId xmlns:p14="http://schemas.microsoft.com/office/powerpoint/2010/main" val="44998859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 Θέση αριθμού διαφάνειας"/>
          <p:cNvSpPr>
            <a:spLocks noGrp="1"/>
          </p:cNvSpPr>
          <p:nvPr>
            <p:ph type="sldNum" sz="quarter" idx="12"/>
          </p:nvPr>
        </p:nvSpPr>
        <p:spPr/>
        <p:txBody>
          <a:bodyPr/>
          <a:lstStyle/>
          <a:p>
            <a:fld id="{D3F1D1C4-C2D9-4231-9FB2-B2D9D97AA41D}" type="slidenum">
              <a:rPr lang="el-GR" smtClean="0"/>
              <a:pPr/>
              <a:t>6</a:t>
            </a:fld>
            <a:endParaRPr lang="el-GR"/>
          </a:p>
        </p:txBody>
      </p:sp>
      <p:sp>
        <p:nvSpPr>
          <p:cNvPr id="3" name="2 - Θέση περιεχομένου"/>
          <p:cNvSpPr>
            <a:spLocks noGrp="1"/>
          </p:cNvSpPr>
          <p:nvPr>
            <p:ph idx="4294967295"/>
          </p:nvPr>
        </p:nvSpPr>
        <p:spPr>
          <a:xfrm>
            <a:off x="457200" y="1005840"/>
            <a:ext cx="4114800" cy="4525963"/>
          </a:xfrm>
        </p:spPr>
        <p:txBody>
          <a:bodyPr>
            <a:normAutofit fontScale="92500"/>
          </a:bodyPr>
          <a:lstStyle/>
          <a:p>
            <a:pPr>
              <a:buNone/>
            </a:pPr>
            <a:r>
              <a:rPr lang="en-GB" sz="2200" b="1" dirty="0"/>
              <a:t>Benefits</a:t>
            </a:r>
          </a:p>
          <a:p>
            <a:pPr algn="just">
              <a:buNone/>
            </a:pPr>
            <a:r>
              <a:rPr lang="en-GB" sz="1900" dirty="0"/>
              <a:t>Case Athens is an opportunity to:</a:t>
            </a:r>
          </a:p>
          <a:p>
            <a:pPr lvl="0" algn="just"/>
            <a:r>
              <a:rPr lang="en-GB" sz="1900" b="1" dirty="0"/>
              <a:t>Increase reuse efficiency </a:t>
            </a:r>
            <a:r>
              <a:rPr lang="en-GB" sz="1900" dirty="0"/>
              <a:t>with treatment at the point of use</a:t>
            </a:r>
          </a:p>
          <a:p>
            <a:pPr lvl="0" algn="just"/>
            <a:r>
              <a:rPr lang="en-GB" sz="1900" b="1" dirty="0"/>
              <a:t>Decrease transaction costs </a:t>
            </a:r>
            <a:r>
              <a:rPr lang="en-GB" sz="1900" dirty="0"/>
              <a:t>compared to “centralised” reuse (licensing / footprint / local communities)</a:t>
            </a:r>
          </a:p>
          <a:p>
            <a:pPr lvl="0" algn="just"/>
            <a:r>
              <a:rPr lang="en-GB" sz="1900" b="1" dirty="0"/>
              <a:t>Increase % of reused water</a:t>
            </a:r>
            <a:r>
              <a:rPr lang="en-GB" sz="1900" dirty="0"/>
              <a:t> within the highly constrained urban environment </a:t>
            </a:r>
          </a:p>
          <a:p>
            <a:pPr lvl="0" algn="just"/>
            <a:r>
              <a:rPr lang="en-GB" sz="1900" b="1" dirty="0"/>
              <a:t>Improve urban quality of life</a:t>
            </a:r>
            <a:r>
              <a:rPr lang="en-GB" sz="1900" dirty="0"/>
              <a:t> through improved ecosystem services and; </a:t>
            </a:r>
          </a:p>
          <a:p>
            <a:pPr lvl="0" algn="just"/>
            <a:r>
              <a:rPr lang="en-GB" sz="1900" dirty="0"/>
              <a:t>Create </a:t>
            </a:r>
            <a:r>
              <a:rPr lang="en-GB" sz="1900" b="1" dirty="0"/>
              <a:t>new market for SMEs</a:t>
            </a:r>
            <a:r>
              <a:rPr lang="en-GB" sz="1900" dirty="0"/>
              <a:t> that can provide this service to, e.g. local municipalities</a:t>
            </a:r>
          </a:p>
          <a:p>
            <a:pPr>
              <a:buNone/>
            </a:pPr>
            <a:endParaRPr lang="en-GB" dirty="0"/>
          </a:p>
        </p:txBody>
      </p:sp>
      <p:sp>
        <p:nvSpPr>
          <p:cNvPr id="13" name="12 - TextBox"/>
          <p:cNvSpPr txBox="1"/>
          <p:nvPr/>
        </p:nvSpPr>
        <p:spPr>
          <a:xfrm>
            <a:off x="107504" y="5301208"/>
            <a:ext cx="4968552" cy="954107"/>
          </a:xfrm>
          <a:prstGeom prst="rect">
            <a:avLst/>
          </a:prstGeom>
          <a:noFill/>
          <a:ln>
            <a:solidFill>
              <a:schemeClr val="tx1"/>
            </a:solidFill>
          </a:ln>
        </p:spPr>
        <p:txBody>
          <a:bodyPr wrap="square" rtlCol="0">
            <a:spAutoFit/>
          </a:bodyPr>
          <a:lstStyle/>
          <a:p>
            <a:pPr algn="just">
              <a:spcBef>
                <a:spcPts val="1200"/>
              </a:spcBef>
              <a:spcAft>
                <a:spcPts val="1200"/>
              </a:spcAft>
            </a:pPr>
            <a:r>
              <a:rPr lang="en-GB" sz="1400" b="1" dirty="0"/>
              <a:t>A win-win scenario</a:t>
            </a:r>
            <a:r>
              <a:rPr lang="en-GB" sz="1400" dirty="0"/>
              <a:t> → SMEs will sell raw sewage using the existing centralised sewerage network of the water company and water companies will be able to sell untreated sewage, while also minimise the load to their centralised treatment facilities</a:t>
            </a:r>
          </a:p>
        </p:txBody>
      </p:sp>
      <p:sp>
        <p:nvSpPr>
          <p:cNvPr id="14" name="2 - Θέση περιεχομένου"/>
          <p:cNvSpPr txBox="1">
            <a:spLocks/>
          </p:cNvSpPr>
          <p:nvPr/>
        </p:nvSpPr>
        <p:spPr>
          <a:xfrm>
            <a:off x="5076056" y="1005840"/>
            <a:ext cx="3528392" cy="442800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GB" sz="2000" b="1" i="0" u="none" strike="noStrike" kern="1200" cap="none" spc="0" normalizeH="0" baseline="0" noProof="0" dirty="0">
                <a:ln>
                  <a:noFill/>
                </a:ln>
                <a:solidFill>
                  <a:schemeClr val="tx1"/>
                </a:solidFill>
                <a:effectLst/>
                <a:uLnTx/>
                <a:uFillTx/>
                <a:latin typeface="+mn-lt"/>
                <a:ea typeface="+mn-ea"/>
                <a:cs typeface="+mn-cs"/>
              </a:rPr>
              <a:t>Upscale</a:t>
            </a:r>
            <a:r>
              <a:rPr kumimoji="0" lang="en-GB" sz="2000" b="1" i="0" u="none" strike="noStrike" kern="1200" cap="none" spc="0" normalizeH="0" noProof="0" dirty="0">
                <a:ln>
                  <a:noFill/>
                </a:ln>
                <a:solidFill>
                  <a:schemeClr val="tx1"/>
                </a:solidFill>
                <a:effectLst/>
                <a:uLnTx/>
                <a:uFillTx/>
                <a:latin typeface="+mn-lt"/>
                <a:ea typeface="+mn-ea"/>
                <a:cs typeface="+mn-cs"/>
              </a:rPr>
              <a:t> opportunities</a:t>
            </a:r>
            <a:endParaRPr kumimoji="0" lang="en-GB" sz="2000" b="1" i="0" u="none" strike="noStrike" kern="1200" cap="none" spc="0" normalizeH="0" baseline="0" noProof="0" dirty="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b="0" i="0" u="none" strike="noStrike" kern="1200" cap="none" spc="0" normalizeH="0" baseline="0" noProof="0" dirty="0">
                <a:ln>
                  <a:noFill/>
                </a:ln>
                <a:solidFill>
                  <a:schemeClr val="tx1"/>
                </a:solidFill>
                <a:effectLst/>
                <a:uLnTx/>
                <a:uFillTx/>
              </a:rPr>
              <a:t>Deployment in the</a:t>
            </a:r>
            <a:r>
              <a:rPr kumimoji="0" lang="en-US" b="0" i="0" u="none" strike="noStrike" kern="1200" cap="none" spc="0" normalizeH="0" noProof="0" dirty="0">
                <a:ln>
                  <a:noFill/>
                </a:ln>
                <a:solidFill>
                  <a:schemeClr val="tx1"/>
                </a:solidFill>
                <a:effectLst/>
                <a:uLnTx/>
                <a:uFillTx/>
              </a:rPr>
              <a:t> east coast of Attica for:</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baseline="0" dirty="0"/>
              <a:t>Urban green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b="0" i="0" u="none" strike="noStrike" kern="1200" cap="none" spc="0" normalizeH="0" noProof="0" dirty="0">
                <a:ln>
                  <a:noFill/>
                </a:ln>
                <a:solidFill>
                  <a:schemeClr val="tx1"/>
                </a:solidFill>
                <a:effectLst/>
                <a:uLnTx/>
                <a:uFillTx/>
              </a:rPr>
              <a:t>Reduced water treatment cost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dirty="0"/>
              <a:t>Reused water withdrawal to avoid saltwater intrusion</a:t>
            </a:r>
            <a:endParaRPr kumimoji="0" lang="en-US" b="0" i="0" u="none" strike="noStrike" kern="1200" cap="none" spc="0" normalizeH="0" noProof="0" dirty="0">
              <a:ln>
                <a:noFill/>
              </a:ln>
              <a:solidFill>
                <a:schemeClr val="tx1"/>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GB" sz="1400" b="0" i="0" u="none" strike="noStrike" kern="1200" cap="none" spc="0" normalizeH="0" baseline="0" noProof="0" dirty="0">
              <a:ln>
                <a:noFill/>
              </a:ln>
              <a:solidFill>
                <a:schemeClr val="tx1"/>
              </a:solidFill>
              <a:effectLst/>
              <a:uLnTx/>
              <a:uFillTx/>
              <a:latin typeface="+mn-lt"/>
              <a:ea typeface="+mn-ea"/>
              <a:cs typeface="+mn-cs"/>
            </a:endParaRPr>
          </a:p>
        </p:txBody>
      </p:sp>
      <p:pic>
        <p:nvPicPr>
          <p:cNvPr id="25602" name="Picture 2" descr="C:\Users\ΚΑΤΕΡΙΝΑ\Desktop\EAST COAST.png"/>
          <p:cNvPicPr>
            <a:picLocks noChangeAspect="1" noChangeArrowheads="1"/>
          </p:cNvPicPr>
          <p:nvPr/>
        </p:nvPicPr>
        <p:blipFill>
          <a:blip r:embed="rId2" cstate="print"/>
          <a:srcRect/>
          <a:stretch>
            <a:fillRect/>
          </a:stretch>
        </p:blipFill>
        <p:spPr bwMode="auto">
          <a:xfrm>
            <a:off x="5292080" y="3341864"/>
            <a:ext cx="3240360" cy="2899986"/>
          </a:xfrm>
          <a:prstGeom prst="rect">
            <a:avLst/>
          </a:prstGeom>
          <a:noFill/>
        </p:spPr>
      </p:pic>
      <p:sp>
        <p:nvSpPr>
          <p:cNvPr id="16" name="15 - TextBox"/>
          <p:cNvSpPr txBox="1"/>
          <p:nvPr/>
        </p:nvSpPr>
        <p:spPr>
          <a:xfrm>
            <a:off x="7380312" y="3841303"/>
            <a:ext cx="1224136" cy="307777"/>
          </a:xfrm>
          <a:prstGeom prst="rect">
            <a:avLst/>
          </a:prstGeom>
          <a:noFill/>
        </p:spPr>
        <p:txBody>
          <a:bodyPr wrap="square" rtlCol="0">
            <a:spAutoFit/>
          </a:bodyPr>
          <a:lstStyle/>
          <a:p>
            <a:r>
              <a:rPr lang="en-US" sz="1400" b="1" dirty="0"/>
              <a:t>East coast</a:t>
            </a:r>
            <a:endParaRPr lang="en-GB" sz="1400" b="1" dirty="0"/>
          </a:p>
        </p:txBody>
      </p:sp>
      <p:sp>
        <p:nvSpPr>
          <p:cNvPr id="17" name="16 - TextBox"/>
          <p:cNvSpPr txBox="1"/>
          <p:nvPr/>
        </p:nvSpPr>
        <p:spPr>
          <a:xfrm>
            <a:off x="5220072" y="5949280"/>
            <a:ext cx="3168352" cy="276999"/>
          </a:xfrm>
          <a:prstGeom prst="rect">
            <a:avLst/>
          </a:prstGeom>
          <a:noFill/>
        </p:spPr>
        <p:txBody>
          <a:bodyPr wrap="square" rtlCol="0">
            <a:spAutoFit/>
          </a:bodyPr>
          <a:lstStyle/>
          <a:p>
            <a:r>
              <a:rPr lang="en-US" sz="1200" i="1" dirty="0"/>
              <a:t>Map of Attica, Greece</a:t>
            </a:r>
            <a:endParaRPr lang="en-GB" sz="1200" i="1" dirty="0"/>
          </a:p>
        </p:txBody>
      </p:sp>
      <p:sp>
        <p:nvSpPr>
          <p:cNvPr id="10" name="Title 1"/>
          <p:cNvSpPr txBox="1">
            <a:spLocks/>
          </p:cNvSpPr>
          <p:nvPr/>
        </p:nvSpPr>
        <p:spPr>
          <a:xfrm>
            <a:off x="457200" y="18864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Benefits to be explored</a:t>
            </a:r>
          </a:p>
        </p:txBody>
      </p:sp>
    </p:spTree>
    <p:extLst>
      <p:ext uri="{BB962C8B-B14F-4D97-AF65-F5344CB8AC3E}">
        <p14:creationId xmlns:p14="http://schemas.microsoft.com/office/powerpoint/2010/main" val="3225811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flipV="1">
            <a:off x="825774" y="2619677"/>
            <a:ext cx="2234802" cy="915987"/>
          </a:xfrm>
          <a:prstGeom prst="line">
            <a:avLst/>
          </a:prstGeom>
          <a:ln w="127000">
            <a:solidFill>
              <a:schemeClr val="bg1">
                <a:lumMod val="50000"/>
              </a:schemeClr>
            </a:solidFill>
          </a:ln>
          <a:scene3d>
            <a:camera prst="orthographicFront"/>
            <a:lightRig rig="threePt" dir="t"/>
          </a:scene3d>
          <a:sp3d>
            <a:bevelT w="101600" prst="riblet"/>
          </a:sp3d>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2663071" y="3114423"/>
            <a:ext cx="270000" cy="270000"/>
          </a:xfrm>
          <a:prstGeom prst="ellipse">
            <a:avLst/>
          </a:prstGeom>
          <a:solidFill>
            <a:schemeClr val="bg1">
              <a:lumMod val="65000"/>
            </a:schemeClr>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5" name="Isosceles Triangle 24"/>
          <p:cNvSpPr/>
          <p:nvPr/>
        </p:nvSpPr>
        <p:spPr>
          <a:xfrm rot="5400000">
            <a:off x="2732385" y="3159224"/>
            <a:ext cx="215900" cy="179388"/>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cxnSp>
        <p:nvCxnSpPr>
          <p:cNvPr id="27" name="Straight Connector 26"/>
          <p:cNvCxnSpPr>
            <a:stCxn id="23" idx="1"/>
          </p:cNvCxnSpPr>
          <p:nvPr/>
        </p:nvCxnSpPr>
        <p:spPr>
          <a:xfrm flipH="1" flipV="1">
            <a:off x="2587701" y="2870726"/>
            <a:ext cx="114911" cy="28323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952254" y="3248918"/>
            <a:ext cx="755650" cy="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708475" y="2961213"/>
            <a:ext cx="1943100" cy="56673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6393" name="TextBox 31"/>
          <p:cNvSpPr txBox="1">
            <a:spLocks noChangeArrowheads="1"/>
          </p:cNvSpPr>
          <p:nvPr/>
        </p:nvSpPr>
        <p:spPr bwMode="auto">
          <a:xfrm>
            <a:off x="3762450" y="2952333"/>
            <a:ext cx="1835150" cy="584775"/>
          </a:xfrm>
          <a:prstGeom prst="rect">
            <a:avLst/>
          </a:prstGeom>
          <a:noFill/>
          <a:ln w="9525">
            <a:noFill/>
            <a:miter lim="800000"/>
            <a:headEnd/>
            <a:tailEnd/>
          </a:ln>
        </p:spPr>
        <p:txBody>
          <a:bodyPr>
            <a:spAutoFit/>
          </a:bodyPr>
          <a:lstStyle/>
          <a:p>
            <a:pPr algn="ctr"/>
            <a:r>
              <a:rPr lang="en-US" sz="1600" dirty="0">
                <a:latin typeface="Calibri" pitchFamily="34" charset="0"/>
              </a:rPr>
              <a:t>Compact treatment system</a:t>
            </a:r>
            <a:endParaRPr lang="el-GR" sz="1600" dirty="0">
              <a:latin typeface="Calibri" pitchFamily="34" charset="0"/>
            </a:endParaRPr>
          </a:p>
        </p:txBody>
      </p:sp>
      <p:cxnSp>
        <p:nvCxnSpPr>
          <p:cNvPr id="34" name="Straight Connector 33"/>
          <p:cNvCxnSpPr>
            <a:endCxn id="35" idx="1"/>
          </p:cNvCxnSpPr>
          <p:nvPr/>
        </p:nvCxnSpPr>
        <p:spPr>
          <a:xfrm flipV="1">
            <a:off x="5683325" y="3244582"/>
            <a:ext cx="1067146" cy="794"/>
          </a:xfrm>
          <a:prstGeom prst="line">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5" name="Left Brace 34"/>
          <p:cNvSpPr/>
          <p:nvPr/>
        </p:nvSpPr>
        <p:spPr>
          <a:xfrm>
            <a:off x="6750471" y="2524651"/>
            <a:ext cx="360363" cy="1439862"/>
          </a:xfrm>
          <a:prstGeom prst="leftBrace">
            <a:avLst/>
          </a:prstGeom>
          <a:ln w="25400">
            <a:solidFill>
              <a:srgbClr val="00206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l-GR"/>
          </a:p>
        </p:txBody>
      </p:sp>
      <p:sp>
        <p:nvSpPr>
          <p:cNvPr id="16396" name="TextBox 35"/>
          <p:cNvSpPr txBox="1">
            <a:spLocks noChangeArrowheads="1"/>
          </p:cNvSpPr>
          <p:nvPr/>
        </p:nvSpPr>
        <p:spPr bwMode="auto">
          <a:xfrm>
            <a:off x="5599981" y="2337360"/>
            <a:ext cx="1366837" cy="830997"/>
          </a:xfrm>
          <a:prstGeom prst="rect">
            <a:avLst/>
          </a:prstGeom>
          <a:noFill/>
          <a:ln w="9525">
            <a:noFill/>
            <a:miter lim="800000"/>
            <a:headEnd/>
            <a:tailEnd/>
          </a:ln>
        </p:spPr>
        <p:txBody>
          <a:bodyPr>
            <a:spAutoFit/>
          </a:bodyPr>
          <a:lstStyle/>
          <a:p>
            <a:pPr algn="ctr"/>
            <a:r>
              <a:rPr lang="en-US" sz="1600" dirty="0">
                <a:latin typeface="Calibri" pitchFamily="34" charset="0"/>
              </a:rPr>
              <a:t>Wastewater reuse </a:t>
            </a:r>
          </a:p>
          <a:p>
            <a:pPr algn="ctr"/>
            <a:r>
              <a:rPr lang="en-US" sz="1600" dirty="0">
                <a:latin typeface="Calibri" pitchFamily="34" charset="0"/>
              </a:rPr>
              <a:t>options</a:t>
            </a:r>
            <a:endParaRPr lang="el-GR" sz="1600" dirty="0">
              <a:latin typeface="Calibri" pitchFamily="34" charset="0"/>
            </a:endParaRPr>
          </a:p>
        </p:txBody>
      </p:sp>
      <p:sp>
        <p:nvSpPr>
          <p:cNvPr id="16397" name="TextBox 36"/>
          <p:cNvSpPr txBox="1">
            <a:spLocks noChangeArrowheads="1"/>
          </p:cNvSpPr>
          <p:nvPr/>
        </p:nvSpPr>
        <p:spPr bwMode="auto">
          <a:xfrm>
            <a:off x="1943175" y="3369201"/>
            <a:ext cx="1368425" cy="584775"/>
          </a:xfrm>
          <a:prstGeom prst="rect">
            <a:avLst/>
          </a:prstGeom>
          <a:noFill/>
          <a:ln w="9525">
            <a:noFill/>
            <a:miter lim="800000"/>
            <a:headEnd/>
            <a:tailEnd/>
          </a:ln>
        </p:spPr>
        <p:txBody>
          <a:bodyPr>
            <a:spAutoFit/>
          </a:bodyPr>
          <a:lstStyle/>
          <a:p>
            <a:pPr algn="ctr"/>
            <a:r>
              <a:rPr lang="en-US" sz="1600" dirty="0">
                <a:latin typeface="Calibri" pitchFamily="34" charset="0"/>
              </a:rPr>
              <a:t>Pumping arrangement</a:t>
            </a:r>
            <a:endParaRPr lang="el-GR" sz="1600" dirty="0">
              <a:latin typeface="Calibri" pitchFamily="34" charset="0"/>
            </a:endParaRPr>
          </a:p>
        </p:txBody>
      </p:sp>
      <p:sp>
        <p:nvSpPr>
          <p:cNvPr id="16398" name="TextBox 37"/>
          <p:cNvSpPr txBox="1">
            <a:spLocks noChangeArrowheads="1"/>
          </p:cNvSpPr>
          <p:nvPr/>
        </p:nvSpPr>
        <p:spPr bwMode="auto">
          <a:xfrm>
            <a:off x="7110561" y="2370663"/>
            <a:ext cx="1368425" cy="584775"/>
          </a:xfrm>
          <a:prstGeom prst="rect">
            <a:avLst/>
          </a:prstGeom>
          <a:noFill/>
          <a:ln w="9525">
            <a:noFill/>
            <a:miter lim="800000"/>
            <a:headEnd/>
            <a:tailEnd/>
          </a:ln>
        </p:spPr>
        <p:txBody>
          <a:bodyPr>
            <a:spAutoFit/>
          </a:bodyPr>
          <a:lstStyle/>
          <a:p>
            <a:pPr algn="ctr"/>
            <a:r>
              <a:rPr lang="en-US" sz="1600" dirty="0">
                <a:latin typeface="Calibri" pitchFamily="34" charset="0"/>
              </a:rPr>
              <a:t>Unrestricted irrigation</a:t>
            </a:r>
            <a:endParaRPr lang="el-GR" sz="1600" dirty="0">
              <a:latin typeface="Calibri" pitchFamily="34" charset="0"/>
            </a:endParaRPr>
          </a:p>
        </p:txBody>
      </p:sp>
      <p:sp>
        <p:nvSpPr>
          <p:cNvPr id="16399" name="TextBox 38"/>
          <p:cNvSpPr txBox="1">
            <a:spLocks noChangeArrowheads="1"/>
          </p:cNvSpPr>
          <p:nvPr/>
        </p:nvSpPr>
        <p:spPr bwMode="auto">
          <a:xfrm>
            <a:off x="7038553" y="3169176"/>
            <a:ext cx="1368425" cy="338554"/>
          </a:xfrm>
          <a:prstGeom prst="rect">
            <a:avLst/>
          </a:prstGeom>
          <a:noFill/>
          <a:ln w="9525">
            <a:noFill/>
            <a:miter lim="800000"/>
            <a:headEnd/>
            <a:tailEnd/>
          </a:ln>
        </p:spPr>
        <p:txBody>
          <a:bodyPr>
            <a:spAutoFit/>
          </a:bodyPr>
          <a:lstStyle/>
          <a:p>
            <a:pPr algn="ctr"/>
            <a:r>
              <a:rPr lang="en-US" sz="1600" dirty="0">
                <a:latin typeface="Calibri" pitchFamily="34" charset="0"/>
              </a:rPr>
              <a:t>Urban use</a:t>
            </a:r>
            <a:endParaRPr lang="el-GR" sz="1600" dirty="0">
              <a:latin typeface="Calibri" pitchFamily="34" charset="0"/>
            </a:endParaRPr>
          </a:p>
        </p:txBody>
      </p:sp>
      <p:sp>
        <p:nvSpPr>
          <p:cNvPr id="16400" name="TextBox 39"/>
          <p:cNvSpPr txBox="1">
            <a:spLocks noChangeArrowheads="1"/>
          </p:cNvSpPr>
          <p:nvPr/>
        </p:nvSpPr>
        <p:spPr bwMode="auto">
          <a:xfrm>
            <a:off x="7110561" y="3810526"/>
            <a:ext cx="1368425" cy="338554"/>
          </a:xfrm>
          <a:prstGeom prst="rect">
            <a:avLst/>
          </a:prstGeom>
          <a:noFill/>
          <a:ln w="9525">
            <a:noFill/>
            <a:miter lim="800000"/>
            <a:headEnd/>
            <a:tailEnd/>
          </a:ln>
        </p:spPr>
        <p:txBody>
          <a:bodyPr>
            <a:spAutoFit/>
          </a:bodyPr>
          <a:lstStyle/>
          <a:p>
            <a:pPr algn="ctr"/>
            <a:r>
              <a:rPr lang="en-US" sz="1600" dirty="0">
                <a:latin typeface="Calibri" pitchFamily="34" charset="0"/>
              </a:rPr>
              <a:t>Industrial use</a:t>
            </a:r>
            <a:endParaRPr lang="el-GR" sz="1600" dirty="0">
              <a:latin typeface="Calibri" pitchFamily="34" charset="0"/>
            </a:endParaRPr>
          </a:p>
        </p:txBody>
      </p:sp>
      <p:sp>
        <p:nvSpPr>
          <p:cNvPr id="16402" name="TextBox 41"/>
          <p:cNvSpPr txBox="1">
            <a:spLocks noChangeArrowheads="1"/>
          </p:cNvSpPr>
          <p:nvPr/>
        </p:nvSpPr>
        <p:spPr bwMode="auto">
          <a:xfrm>
            <a:off x="611560" y="2492896"/>
            <a:ext cx="1582861" cy="584775"/>
          </a:xfrm>
          <a:prstGeom prst="rect">
            <a:avLst/>
          </a:prstGeom>
          <a:noFill/>
          <a:ln w="9525">
            <a:noFill/>
            <a:miter lim="800000"/>
            <a:headEnd/>
            <a:tailEnd/>
          </a:ln>
        </p:spPr>
        <p:txBody>
          <a:bodyPr wrap="square">
            <a:spAutoFit/>
          </a:bodyPr>
          <a:lstStyle/>
          <a:p>
            <a:pPr algn="ctr"/>
            <a:r>
              <a:rPr lang="en-US" sz="1600" dirty="0">
                <a:latin typeface="Calibri" pitchFamily="34" charset="0"/>
              </a:rPr>
              <a:t>Sewer </a:t>
            </a:r>
          </a:p>
          <a:p>
            <a:pPr algn="ctr"/>
            <a:r>
              <a:rPr lang="en-US" sz="1600" dirty="0">
                <a:latin typeface="Calibri" pitchFamily="34" charset="0"/>
              </a:rPr>
              <a:t>network</a:t>
            </a:r>
            <a:endParaRPr lang="el-GR" sz="1600" dirty="0">
              <a:latin typeface="Calibri" pitchFamily="34" charset="0"/>
            </a:endParaRPr>
          </a:p>
        </p:txBody>
      </p:sp>
      <p:sp>
        <p:nvSpPr>
          <p:cNvPr id="4" name="Title 3"/>
          <p:cNvSpPr>
            <a:spLocks noGrp="1"/>
          </p:cNvSpPr>
          <p:nvPr>
            <p:ph type="title"/>
          </p:nvPr>
        </p:nvSpPr>
        <p:spPr>
          <a:xfrm>
            <a:off x="457200" y="-27384"/>
            <a:ext cx="8229600" cy="1143000"/>
          </a:xfrm>
        </p:spPr>
        <p:txBody>
          <a:bodyPr>
            <a:normAutofit/>
          </a:bodyPr>
          <a:lstStyle/>
          <a:p>
            <a:r>
              <a:rPr lang="en-US" sz="4000" dirty="0"/>
              <a:t>System architecture</a:t>
            </a:r>
          </a:p>
        </p:txBody>
      </p:sp>
      <p:sp>
        <p:nvSpPr>
          <p:cNvPr id="3" name="Text Placeholder 2"/>
          <p:cNvSpPr>
            <a:spLocks noGrp="1"/>
          </p:cNvSpPr>
          <p:nvPr>
            <p:ph type="body" idx="1"/>
          </p:nvPr>
        </p:nvSpPr>
        <p:spPr>
          <a:xfrm>
            <a:off x="457200" y="640080"/>
            <a:ext cx="4040188" cy="639762"/>
          </a:xfrm>
        </p:spPr>
        <p:txBody>
          <a:bodyPr>
            <a:normAutofit/>
          </a:bodyPr>
          <a:lstStyle/>
          <a:p>
            <a:r>
              <a:rPr lang="en-US" sz="2000" dirty="0"/>
              <a:t>Main concept</a:t>
            </a:r>
          </a:p>
        </p:txBody>
      </p:sp>
      <p:sp>
        <p:nvSpPr>
          <p:cNvPr id="5" name="Content Placeholder 4"/>
          <p:cNvSpPr>
            <a:spLocks noGrp="1"/>
          </p:cNvSpPr>
          <p:nvPr>
            <p:ph sz="half" idx="2"/>
          </p:nvPr>
        </p:nvSpPr>
        <p:spPr>
          <a:xfrm>
            <a:off x="455261" y="1274366"/>
            <a:ext cx="8365211" cy="714474"/>
          </a:xfrm>
        </p:spPr>
        <p:txBody>
          <a:bodyPr>
            <a:normAutofit/>
          </a:bodyPr>
          <a:lstStyle/>
          <a:p>
            <a:pPr marL="0" indent="0">
              <a:buNone/>
            </a:pPr>
            <a:r>
              <a:rPr lang="en-US" sz="1800" dirty="0"/>
              <a:t>The following general concept was developed as a basis of applications of the proposed solution:</a:t>
            </a:r>
          </a:p>
        </p:txBody>
      </p:sp>
      <p:pic>
        <p:nvPicPr>
          <p:cNvPr id="19" name="Εικόνα 2"/>
          <p:cNvPicPr/>
          <p:nvPr/>
        </p:nvPicPr>
        <p:blipFill>
          <a:blip r:embed="rId2" cstate="print"/>
          <a:srcRect/>
          <a:stretch>
            <a:fillRect/>
          </a:stretch>
        </p:blipFill>
        <p:spPr bwMode="auto">
          <a:xfrm>
            <a:off x="3725979" y="4498667"/>
            <a:ext cx="1908092" cy="1726654"/>
          </a:xfrm>
          <a:prstGeom prst="rect">
            <a:avLst/>
          </a:prstGeom>
          <a:noFill/>
          <a:ln w="9525">
            <a:noFill/>
            <a:miter lim="800000"/>
            <a:headEnd/>
            <a:tailEnd/>
          </a:ln>
        </p:spPr>
      </p:pic>
      <p:pic>
        <p:nvPicPr>
          <p:cNvPr id="1026" name="Picture 2" descr="C:\Users\Katerina\Desktop\EMΠ\Dessin\Photos\κερεφυτ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4498667"/>
            <a:ext cx="2394818" cy="1726654"/>
          </a:xfrm>
          <a:prstGeom prst="rect">
            <a:avLst/>
          </a:prstGeom>
          <a:noFill/>
          <a:extLst>
            <a:ext uri="{909E8E84-426E-40DD-AFC4-6F175D3DCCD1}">
              <a14:hiddenFill xmlns:a14="http://schemas.microsoft.com/office/drawing/2010/main">
                <a:solidFill>
                  <a:srgbClr val="FFFFFF"/>
                </a:solidFill>
              </a14:hiddenFill>
            </a:ext>
          </a:extLst>
        </p:spPr>
      </p:pic>
      <p:pic>
        <p:nvPicPr>
          <p:cNvPr id="26" name="Εικόνα 8" descr="IMGP0473"/>
          <p:cNvPicPr/>
          <p:nvPr/>
        </p:nvPicPr>
        <p:blipFill>
          <a:blip r:embed="rId4" cstate="print"/>
          <a:srcRect/>
          <a:stretch>
            <a:fillRect/>
          </a:stretch>
        </p:blipFill>
        <p:spPr bwMode="auto">
          <a:xfrm>
            <a:off x="809030" y="4498666"/>
            <a:ext cx="2394818" cy="1726655"/>
          </a:xfrm>
          <a:prstGeom prst="rect">
            <a:avLst/>
          </a:prstGeom>
          <a:noFill/>
          <a:ln w="9525">
            <a:noFill/>
            <a:miter lim="800000"/>
            <a:headEnd/>
            <a:tailEnd/>
          </a:ln>
        </p:spPr>
      </p:pic>
      <p:sp>
        <p:nvSpPr>
          <p:cNvPr id="28" name="Rectangle 27"/>
          <p:cNvSpPr/>
          <p:nvPr/>
        </p:nvSpPr>
        <p:spPr>
          <a:xfrm>
            <a:off x="4247977" y="2021596"/>
            <a:ext cx="864096" cy="56673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29" name="TextBox 31"/>
          <p:cNvSpPr txBox="1">
            <a:spLocks noChangeArrowheads="1"/>
          </p:cNvSpPr>
          <p:nvPr/>
        </p:nvSpPr>
        <p:spPr bwMode="auto">
          <a:xfrm>
            <a:off x="4247978" y="1980129"/>
            <a:ext cx="864096" cy="584775"/>
          </a:xfrm>
          <a:prstGeom prst="rect">
            <a:avLst/>
          </a:prstGeom>
          <a:noFill/>
          <a:ln w="9525">
            <a:noFill/>
            <a:miter lim="800000"/>
            <a:headEnd/>
            <a:tailEnd/>
          </a:ln>
        </p:spPr>
        <p:txBody>
          <a:bodyPr wrap="square">
            <a:spAutoFit/>
          </a:bodyPr>
          <a:lstStyle/>
          <a:p>
            <a:pPr algn="ctr"/>
            <a:r>
              <a:rPr lang="en-US" sz="1600" dirty="0">
                <a:latin typeface="Calibri" pitchFamily="34" charset="0"/>
              </a:rPr>
              <a:t>ICT</a:t>
            </a:r>
          </a:p>
          <a:p>
            <a:pPr algn="ctr"/>
            <a:r>
              <a:rPr lang="en-US" sz="1600" dirty="0">
                <a:latin typeface="Calibri" pitchFamily="34" charset="0"/>
              </a:rPr>
              <a:t>controls</a:t>
            </a:r>
            <a:endParaRPr lang="el-GR" sz="1600" dirty="0">
              <a:latin typeface="Calibri" pitchFamily="34" charset="0"/>
            </a:endParaRPr>
          </a:p>
        </p:txBody>
      </p:sp>
      <p:cxnSp>
        <p:nvCxnSpPr>
          <p:cNvPr id="10" name="Straight Arrow Connector 9"/>
          <p:cNvCxnSpPr>
            <a:stCxn id="31" idx="0"/>
            <a:endCxn id="28" idx="2"/>
          </p:cNvCxnSpPr>
          <p:nvPr/>
        </p:nvCxnSpPr>
        <p:spPr>
          <a:xfrm flipV="1">
            <a:off x="4680025" y="2588334"/>
            <a:ext cx="0" cy="37287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1695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 name="Straight Connector 12"/>
          <p:cNvCxnSpPr/>
          <p:nvPr/>
        </p:nvCxnSpPr>
        <p:spPr>
          <a:xfrm flipV="1">
            <a:off x="3995614" y="3361482"/>
            <a:ext cx="360362" cy="1223962"/>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16386" name="TextBox 14"/>
          <p:cNvSpPr txBox="1">
            <a:spLocks noChangeArrowheads="1"/>
          </p:cNvSpPr>
          <p:nvPr/>
        </p:nvSpPr>
        <p:spPr bwMode="auto">
          <a:xfrm>
            <a:off x="826964" y="3879007"/>
            <a:ext cx="1368425" cy="307975"/>
          </a:xfrm>
          <a:prstGeom prst="rect">
            <a:avLst/>
          </a:prstGeom>
          <a:noFill/>
          <a:ln w="9525">
            <a:noFill/>
            <a:miter lim="800000"/>
            <a:headEnd/>
            <a:tailEnd/>
          </a:ln>
        </p:spPr>
        <p:txBody>
          <a:bodyPr>
            <a:spAutoFit/>
          </a:bodyPr>
          <a:lstStyle/>
          <a:p>
            <a:pPr algn="ctr"/>
            <a:r>
              <a:rPr lang="en-US" sz="1400">
                <a:latin typeface="Calibri" pitchFamily="34" charset="0"/>
              </a:rPr>
              <a:t>Pretreatment</a:t>
            </a:r>
            <a:endParaRPr lang="el-GR" sz="1400">
              <a:latin typeface="Calibri" pitchFamily="34" charset="0"/>
            </a:endParaRPr>
          </a:p>
        </p:txBody>
      </p:sp>
      <p:sp>
        <p:nvSpPr>
          <p:cNvPr id="8" name="Rectangle 15"/>
          <p:cNvSpPr/>
          <p:nvPr/>
        </p:nvSpPr>
        <p:spPr>
          <a:xfrm>
            <a:off x="866651" y="3793282"/>
            <a:ext cx="1331913" cy="504825"/>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9" name="Oval 22"/>
          <p:cNvSpPr/>
          <p:nvPr/>
        </p:nvSpPr>
        <p:spPr>
          <a:xfrm>
            <a:off x="107504" y="3883364"/>
            <a:ext cx="270000" cy="270000"/>
          </a:xfrm>
          <a:prstGeom prst="ellipse">
            <a:avLst/>
          </a:prstGeom>
          <a:solidFill>
            <a:schemeClr val="bg1">
              <a:lumMod val="65000"/>
            </a:schemeClr>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10" name="Isosceles Triangle 24"/>
          <p:cNvSpPr/>
          <p:nvPr/>
        </p:nvSpPr>
        <p:spPr>
          <a:xfrm rot="5400000">
            <a:off x="158627" y="3920281"/>
            <a:ext cx="215900" cy="180975"/>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cxnSp>
        <p:nvCxnSpPr>
          <p:cNvPr id="11" name="10 - Ευθύγραμμο βέλος σύνδεσης"/>
          <p:cNvCxnSpPr/>
          <p:nvPr/>
        </p:nvCxnSpPr>
        <p:spPr>
          <a:xfrm>
            <a:off x="406276" y="4018707"/>
            <a:ext cx="450850" cy="14287"/>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2" name="11 - Ευθύγραμμο βέλος σύνδεσης"/>
          <p:cNvCxnSpPr/>
          <p:nvPr/>
        </p:nvCxnSpPr>
        <p:spPr>
          <a:xfrm>
            <a:off x="2257301" y="4066332"/>
            <a:ext cx="576263" cy="14287"/>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7" name="16 - Ευθεία γραμμή σύνδεσης"/>
          <p:cNvCxnSpPr/>
          <p:nvPr/>
        </p:nvCxnSpPr>
        <p:spPr>
          <a:xfrm>
            <a:off x="2843089" y="3577382"/>
            <a:ext cx="0" cy="10795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18 - Ευθεία γραμμή σύνδεσης"/>
          <p:cNvCxnSpPr/>
          <p:nvPr/>
        </p:nvCxnSpPr>
        <p:spPr>
          <a:xfrm>
            <a:off x="2843089" y="4656882"/>
            <a:ext cx="2232025" cy="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19 - Ευθεία γραμμή σύνδεσης"/>
          <p:cNvCxnSpPr/>
          <p:nvPr/>
        </p:nvCxnSpPr>
        <p:spPr>
          <a:xfrm>
            <a:off x="4427414" y="3577382"/>
            <a:ext cx="0" cy="10795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20 - Ευθεία γραμμή σύνδεσης"/>
          <p:cNvCxnSpPr/>
          <p:nvPr/>
        </p:nvCxnSpPr>
        <p:spPr>
          <a:xfrm>
            <a:off x="3347914" y="3577382"/>
            <a:ext cx="0" cy="10795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12"/>
          <p:cNvCxnSpPr/>
          <p:nvPr/>
        </p:nvCxnSpPr>
        <p:spPr>
          <a:xfrm flipV="1">
            <a:off x="3924176" y="3361482"/>
            <a:ext cx="360363" cy="1223962"/>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12"/>
          <p:cNvCxnSpPr/>
          <p:nvPr/>
        </p:nvCxnSpPr>
        <p:spPr>
          <a:xfrm flipV="1">
            <a:off x="4048001" y="3404344"/>
            <a:ext cx="360363" cy="1223963"/>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26 - Ευθύγραμμο βέλος σύνδεσης"/>
          <p:cNvCxnSpPr/>
          <p:nvPr/>
        </p:nvCxnSpPr>
        <p:spPr>
          <a:xfrm>
            <a:off x="3884489" y="3070969"/>
            <a:ext cx="0" cy="935038"/>
          </a:xfrm>
          <a:prstGeom prst="straightConnector1">
            <a:avLst/>
          </a:prstGeom>
          <a:ln w="25400">
            <a:solidFill>
              <a:schemeClr val="tx1">
                <a:lumMod val="50000"/>
                <a:lumOff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9" name="28 - Στρογγυλεμένο ορθογώνιο"/>
          <p:cNvSpPr/>
          <p:nvPr/>
        </p:nvSpPr>
        <p:spPr>
          <a:xfrm>
            <a:off x="3449514" y="1845419"/>
            <a:ext cx="863600" cy="1155700"/>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rgbClr val="FF0000"/>
                </a:solidFill>
                <a:cs typeface="Arial" charset="0"/>
              </a:rPr>
              <a:t>Level,</a:t>
            </a:r>
            <a:r>
              <a:rPr lang="el-GR" sz="1200" b="1" dirty="0">
                <a:solidFill>
                  <a:srgbClr val="FF0000"/>
                </a:solidFill>
                <a:cs typeface="Arial" charset="0"/>
              </a:rPr>
              <a:t> </a:t>
            </a:r>
            <a:endParaRPr lang="en-US" sz="1200" b="1" dirty="0">
              <a:solidFill>
                <a:srgbClr val="FF0000"/>
              </a:solidFill>
              <a:cs typeface="Arial" charset="0"/>
            </a:endParaRPr>
          </a:p>
          <a:p>
            <a:pPr algn="ctr">
              <a:defRPr/>
            </a:pPr>
            <a:r>
              <a:rPr lang="en-US" sz="1200" b="1" dirty="0">
                <a:solidFill>
                  <a:srgbClr val="FF0000"/>
                </a:solidFill>
                <a:cs typeface="Arial" charset="0"/>
              </a:rPr>
              <a:t>DO, </a:t>
            </a:r>
          </a:p>
          <a:p>
            <a:pPr algn="ctr">
              <a:defRPr/>
            </a:pPr>
            <a:r>
              <a:rPr lang="en-US" sz="1200" b="1" dirty="0">
                <a:solidFill>
                  <a:srgbClr val="FF0000"/>
                </a:solidFill>
                <a:cs typeface="Arial" charset="0"/>
              </a:rPr>
              <a:t>TMP, </a:t>
            </a:r>
          </a:p>
          <a:p>
            <a:pPr algn="ctr">
              <a:defRPr/>
            </a:pPr>
            <a:r>
              <a:rPr lang="en-US" sz="1200" b="1" dirty="0">
                <a:solidFill>
                  <a:srgbClr val="FF0000"/>
                </a:solidFill>
                <a:cs typeface="Arial" charset="0"/>
              </a:rPr>
              <a:t>Flux,</a:t>
            </a:r>
          </a:p>
          <a:p>
            <a:pPr algn="ctr">
              <a:defRPr/>
            </a:pPr>
            <a:r>
              <a:rPr lang="en-US" sz="1200" b="1" dirty="0">
                <a:solidFill>
                  <a:srgbClr val="FF0000"/>
                </a:solidFill>
                <a:cs typeface="Arial" charset="0"/>
              </a:rPr>
              <a:t>MLSS</a:t>
            </a:r>
          </a:p>
          <a:p>
            <a:pPr algn="ctr">
              <a:defRPr/>
            </a:pPr>
            <a:endParaRPr lang="el-GR" sz="1200" b="1" dirty="0">
              <a:solidFill>
                <a:srgbClr val="FF0000"/>
              </a:solidFill>
              <a:cs typeface="Arial" charset="0"/>
            </a:endParaRPr>
          </a:p>
        </p:txBody>
      </p:sp>
      <p:cxnSp>
        <p:nvCxnSpPr>
          <p:cNvPr id="30" name="29 - Ευθύγραμμο βέλος σύνδεσης"/>
          <p:cNvCxnSpPr/>
          <p:nvPr/>
        </p:nvCxnSpPr>
        <p:spPr>
          <a:xfrm>
            <a:off x="3022476" y="3069382"/>
            <a:ext cx="0" cy="936625"/>
          </a:xfrm>
          <a:prstGeom prst="straightConnector1">
            <a:avLst/>
          </a:prstGeom>
          <a:ln w="25400">
            <a:solidFill>
              <a:schemeClr val="tx1">
                <a:lumMod val="50000"/>
                <a:lumOff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1" name="30 - Στρογγυλεμένο ορθογώνιο"/>
          <p:cNvSpPr/>
          <p:nvPr/>
        </p:nvSpPr>
        <p:spPr>
          <a:xfrm>
            <a:off x="2636714" y="2205782"/>
            <a:ext cx="792162" cy="801687"/>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rgbClr val="FF0000"/>
                </a:solidFill>
              </a:rPr>
              <a:t>NO</a:t>
            </a:r>
            <a:r>
              <a:rPr lang="en-US" sz="1200" b="1" baseline="-25000" dirty="0">
                <a:solidFill>
                  <a:srgbClr val="FF0000"/>
                </a:solidFill>
              </a:rPr>
              <a:t>3</a:t>
            </a:r>
            <a:r>
              <a:rPr lang="en-US" sz="1200" b="1" dirty="0">
                <a:solidFill>
                  <a:srgbClr val="FF0000"/>
                </a:solidFill>
              </a:rPr>
              <a:t>-N</a:t>
            </a:r>
            <a:endParaRPr lang="el-GR" sz="1200" b="1" dirty="0">
              <a:solidFill>
                <a:srgbClr val="FF0000"/>
              </a:solidFill>
            </a:endParaRPr>
          </a:p>
        </p:txBody>
      </p:sp>
      <p:cxnSp>
        <p:nvCxnSpPr>
          <p:cNvPr id="32" name="31 - Ευθύγραμμο βέλος σύνδεσης"/>
          <p:cNvCxnSpPr/>
          <p:nvPr/>
        </p:nvCxnSpPr>
        <p:spPr>
          <a:xfrm>
            <a:off x="641226" y="3083669"/>
            <a:ext cx="0" cy="935038"/>
          </a:xfrm>
          <a:prstGeom prst="straightConnector1">
            <a:avLst/>
          </a:prstGeom>
          <a:ln w="25400">
            <a:solidFill>
              <a:schemeClr val="tx1">
                <a:lumMod val="50000"/>
                <a:lumOff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3" name="32 - Στρογγυλεμένο ορθογώνιο"/>
          <p:cNvSpPr/>
          <p:nvPr/>
        </p:nvSpPr>
        <p:spPr>
          <a:xfrm>
            <a:off x="293564" y="2396282"/>
            <a:ext cx="720725" cy="698500"/>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rgbClr val="FF0000"/>
                </a:solidFill>
              </a:rPr>
              <a:t>Flow rate</a:t>
            </a:r>
            <a:endParaRPr lang="el-GR" sz="1200" b="1" dirty="0">
              <a:solidFill>
                <a:srgbClr val="FF0000"/>
              </a:solidFill>
            </a:endParaRPr>
          </a:p>
        </p:txBody>
      </p:sp>
      <p:cxnSp>
        <p:nvCxnSpPr>
          <p:cNvPr id="36" name="35 - Ευθεία γραμμή σύνδεσης"/>
          <p:cNvCxnSpPr/>
          <p:nvPr/>
        </p:nvCxnSpPr>
        <p:spPr>
          <a:xfrm>
            <a:off x="5076701" y="3577382"/>
            <a:ext cx="0" cy="107950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sp>
        <p:nvSpPr>
          <p:cNvPr id="37" name="Oval 22"/>
          <p:cNvSpPr/>
          <p:nvPr/>
        </p:nvSpPr>
        <p:spPr>
          <a:xfrm>
            <a:off x="5118880" y="4315412"/>
            <a:ext cx="270000" cy="270000"/>
          </a:xfrm>
          <a:prstGeom prst="ellipse">
            <a:avLst/>
          </a:prstGeom>
          <a:solidFill>
            <a:schemeClr val="bg1">
              <a:lumMod val="65000"/>
            </a:schemeClr>
          </a:solidFill>
          <a:scene3d>
            <a:camera prst="orthographicFront"/>
            <a:lightRig rig="threePt" dir="t"/>
          </a:scene3d>
          <a:sp3d>
            <a:bevelT w="1016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sp>
        <p:nvSpPr>
          <p:cNvPr id="38" name="Isosceles Triangle 24"/>
          <p:cNvSpPr/>
          <p:nvPr/>
        </p:nvSpPr>
        <p:spPr>
          <a:xfrm rot="5400000">
            <a:off x="5169570" y="4352875"/>
            <a:ext cx="215900" cy="179388"/>
          </a:xfrm>
          <a:prstGeom prst="triangle">
            <a:avLst/>
          </a:prstGeom>
          <a:solidFill>
            <a:schemeClr val="tx1">
              <a:lumMod val="95000"/>
              <a:lumOff val="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cxnSp>
        <p:nvCxnSpPr>
          <p:cNvPr id="39" name="38 - Ευθύγραμμο βέλος σύνδεσης"/>
          <p:cNvCxnSpPr/>
          <p:nvPr/>
        </p:nvCxnSpPr>
        <p:spPr>
          <a:xfrm>
            <a:off x="5408489" y="4450507"/>
            <a:ext cx="449262" cy="14287"/>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0" name="39 - Ευθύγραμμο βέλος σύνδεσης"/>
          <p:cNvCxnSpPr/>
          <p:nvPr/>
        </p:nvCxnSpPr>
        <p:spPr>
          <a:xfrm>
            <a:off x="4860801" y="3050332"/>
            <a:ext cx="0" cy="935037"/>
          </a:xfrm>
          <a:prstGeom prst="straightConnector1">
            <a:avLst/>
          </a:prstGeom>
          <a:ln w="25400">
            <a:solidFill>
              <a:schemeClr val="tx1">
                <a:lumMod val="50000"/>
                <a:lumOff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1" name="40 - Στρογγυλεμένο ορθογώνιο"/>
          <p:cNvSpPr/>
          <p:nvPr/>
        </p:nvSpPr>
        <p:spPr>
          <a:xfrm>
            <a:off x="4355976" y="1556494"/>
            <a:ext cx="1152525" cy="1450975"/>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dirty="0">
                <a:solidFill>
                  <a:srgbClr val="FF0000"/>
                </a:solidFill>
                <a:cs typeface="Arial" charset="0"/>
              </a:rPr>
              <a:t>Level,</a:t>
            </a:r>
          </a:p>
          <a:p>
            <a:pPr algn="ctr"/>
            <a:r>
              <a:rPr lang="en-US" sz="1200" b="1" dirty="0">
                <a:solidFill>
                  <a:srgbClr val="FF0000"/>
                </a:solidFill>
                <a:cs typeface="Arial" charset="0"/>
              </a:rPr>
              <a:t>NO</a:t>
            </a:r>
            <a:r>
              <a:rPr lang="en-US" sz="1200" b="1" baseline="-25000" dirty="0">
                <a:solidFill>
                  <a:srgbClr val="FF0000"/>
                </a:solidFill>
                <a:cs typeface="Arial" charset="0"/>
              </a:rPr>
              <a:t>3</a:t>
            </a:r>
            <a:r>
              <a:rPr lang="en-US" sz="1200" b="1" dirty="0">
                <a:solidFill>
                  <a:srgbClr val="FF0000"/>
                </a:solidFill>
                <a:cs typeface="Arial" charset="0"/>
              </a:rPr>
              <a:t>-N,</a:t>
            </a:r>
          </a:p>
          <a:p>
            <a:pPr algn="ctr"/>
            <a:r>
              <a:rPr lang="en-US" sz="1200" b="1" dirty="0">
                <a:solidFill>
                  <a:srgbClr val="FF0000"/>
                </a:solidFill>
                <a:cs typeface="Arial" charset="0"/>
              </a:rPr>
              <a:t>NH</a:t>
            </a:r>
            <a:r>
              <a:rPr lang="en-US" sz="1200" b="1" baseline="-25000" dirty="0">
                <a:solidFill>
                  <a:srgbClr val="FF0000"/>
                </a:solidFill>
                <a:cs typeface="Arial" charset="0"/>
              </a:rPr>
              <a:t>4</a:t>
            </a:r>
            <a:r>
              <a:rPr lang="en-US" sz="1200" b="1" dirty="0">
                <a:solidFill>
                  <a:srgbClr val="FF0000"/>
                </a:solidFill>
                <a:cs typeface="Arial" charset="0"/>
              </a:rPr>
              <a:t>-N,</a:t>
            </a:r>
          </a:p>
          <a:p>
            <a:pPr algn="ctr"/>
            <a:r>
              <a:rPr lang="en-US" sz="1200" b="1" dirty="0">
                <a:solidFill>
                  <a:srgbClr val="FF0000"/>
                </a:solidFill>
                <a:cs typeface="Arial" charset="0"/>
              </a:rPr>
              <a:t>COD,</a:t>
            </a:r>
          </a:p>
          <a:p>
            <a:pPr algn="ctr"/>
            <a:r>
              <a:rPr lang="en-US" sz="1200" b="1" dirty="0">
                <a:solidFill>
                  <a:srgbClr val="FF0000"/>
                </a:solidFill>
                <a:cs typeface="Arial" charset="0"/>
              </a:rPr>
              <a:t>TSS,</a:t>
            </a:r>
          </a:p>
          <a:p>
            <a:pPr algn="ctr"/>
            <a:r>
              <a:rPr lang="en-US" sz="1200" b="1" dirty="0">
                <a:solidFill>
                  <a:srgbClr val="FF0000"/>
                </a:solidFill>
                <a:cs typeface="Arial" charset="0"/>
              </a:rPr>
              <a:t>pH,</a:t>
            </a:r>
          </a:p>
          <a:p>
            <a:pPr algn="ctr"/>
            <a:r>
              <a:rPr lang="en-US" sz="1200" b="1" dirty="0">
                <a:solidFill>
                  <a:srgbClr val="FF0000"/>
                </a:solidFill>
                <a:cs typeface="Arial" charset="0"/>
              </a:rPr>
              <a:t>Turbidity,</a:t>
            </a:r>
          </a:p>
          <a:p>
            <a:pPr algn="ctr"/>
            <a:r>
              <a:rPr lang="en-US" sz="1200" b="1" dirty="0">
                <a:solidFill>
                  <a:srgbClr val="FF0000"/>
                </a:solidFill>
                <a:cs typeface="Arial" charset="0"/>
              </a:rPr>
              <a:t>Conductivity</a:t>
            </a:r>
            <a:endParaRPr lang="el-GR" sz="1200" b="1" dirty="0">
              <a:solidFill>
                <a:srgbClr val="FF0000"/>
              </a:solidFill>
              <a:cs typeface="Arial" charset="0"/>
            </a:endParaRPr>
          </a:p>
        </p:txBody>
      </p:sp>
      <p:sp>
        <p:nvSpPr>
          <p:cNvPr id="43" name="42 - Στρογγυλεμένο ορθογώνιο"/>
          <p:cNvSpPr/>
          <p:nvPr/>
        </p:nvSpPr>
        <p:spPr>
          <a:xfrm>
            <a:off x="5262439" y="3053507"/>
            <a:ext cx="649287" cy="411162"/>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rgbClr val="FF0000"/>
                </a:solidFill>
              </a:rPr>
              <a:t>Flow rate</a:t>
            </a:r>
            <a:endParaRPr lang="el-GR" sz="1200" b="1" dirty="0">
              <a:solidFill>
                <a:srgbClr val="FF0000"/>
              </a:solidFill>
            </a:endParaRPr>
          </a:p>
        </p:txBody>
      </p:sp>
      <p:cxnSp>
        <p:nvCxnSpPr>
          <p:cNvPr id="46" name="45 - Ευθύγραμμο βέλος σύνδεσης"/>
          <p:cNvCxnSpPr/>
          <p:nvPr/>
        </p:nvCxnSpPr>
        <p:spPr>
          <a:xfrm>
            <a:off x="5579939" y="3505944"/>
            <a:ext cx="0" cy="935038"/>
          </a:xfrm>
          <a:prstGeom prst="straightConnector1">
            <a:avLst/>
          </a:prstGeom>
          <a:ln w="25400">
            <a:solidFill>
              <a:schemeClr val="tx1">
                <a:lumMod val="50000"/>
                <a:lumOff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7" name="Rectangle 3"/>
          <p:cNvSpPr/>
          <p:nvPr/>
        </p:nvSpPr>
        <p:spPr>
          <a:xfrm>
            <a:off x="5857751" y="4218732"/>
            <a:ext cx="1416050" cy="503237"/>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cxnSp>
        <p:nvCxnSpPr>
          <p:cNvPr id="48" name="Straight Connector 6"/>
          <p:cNvCxnSpPr/>
          <p:nvPr/>
        </p:nvCxnSpPr>
        <p:spPr>
          <a:xfrm flipV="1">
            <a:off x="5857751" y="4240957"/>
            <a:ext cx="1416050" cy="488950"/>
          </a:xfrm>
          <a:prstGeom prst="line">
            <a:avLst/>
          </a:prstGeom>
          <a:ln w="254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9" name="48 - Ευθύγραμμο βέλος σύνδεσης"/>
          <p:cNvCxnSpPr/>
          <p:nvPr/>
        </p:nvCxnSpPr>
        <p:spPr>
          <a:xfrm>
            <a:off x="6578476" y="3299569"/>
            <a:ext cx="0" cy="935038"/>
          </a:xfrm>
          <a:prstGeom prst="straightConnector1">
            <a:avLst/>
          </a:prstGeom>
          <a:ln w="25400">
            <a:solidFill>
              <a:schemeClr val="tx1">
                <a:lumMod val="50000"/>
                <a:lumOff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0" name="49 - Στρογγυλεμένο ορθογώνιο"/>
          <p:cNvSpPr/>
          <p:nvPr/>
        </p:nvSpPr>
        <p:spPr>
          <a:xfrm>
            <a:off x="6156201" y="2424857"/>
            <a:ext cx="863600" cy="792162"/>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rgbClr val="FF0000"/>
                </a:solidFill>
              </a:rPr>
              <a:t>TMP, flux</a:t>
            </a:r>
            <a:endParaRPr lang="el-GR" sz="1200" b="1" dirty="0">
              <a:solidFill>
                <a:srgbClr val="FF0000"/>
              </a:solidFill>
            </a:endParaRPr>
          </a:p>
        </p:txBody>
      </p:sp>
      <p:cxnSp>
        <p:nvCxnSpPr>
          <p:cNvPr id="52" name="51 - Ευθύγραμμο βέλος σύνδεσης"/>
          <p:cNvCxnSpPr/>
          <p:nvPr/>
        </p:nvCxnSpPr>
        <p:spPr>
          <a:xfrm>
            <a:off x="7308726" y="4509244"/>
            <a:ext cx="449263" cy="14288"/>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3" name="Rectangle 18"/>
          <p:cNvSpPr/>
          <p:nvPr/>
        </p:nvSpPr>
        <p:spPr>
          <a:xfrm>
            <a:off x="7750051" y="4264769"/>
            <a:ext cx="863600" cy="503238"/>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l-GR"/>
          </a:p>
        </p:txBody>
      </p:sp>
      <p:cxnSp>
        <p:nvCxnSpPr>
          <p:cNvPr id="54" name="53 - Ευθύγραμμο βέλος σύνδεσης"/>
          <p:cNvCxnSpPr/>
          <p:nvPr/>
        </p:nvCxnSpPr>
        <p:spPr>
          <a:xfrm>
            <a:off x="8748589" y="3501182"/>
            <a:ext cx="0" cy="936625"/>
          </a:xfrm>
          <a:prstGeom prst="straightConnector1">
            <a:avLst/>
          </a:prstGeom>
          <a:ln w="25400">
            <a:solidFill>
              <a:schemeClr val="tx1">
                <a:lumMod val="50000"/>
                <a:lumOff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5" name="54 - Στρογγυλεμένο ορθογώνιο"/>
          <p:cNvSpPr/>
          <p:nvPr/>
        </p:nvSpPr>
        <p:spPr>
          <a:xfrm>
            <a:off x="7365876" y="2143125"/>
            <a:ext cx="1511300" cy="1285875"/>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b="1" dirty="0">
                <a:solidFill>
                  <a:srgbClr val="FF0000"/>
                </a:solidFill>
                <a:cs typeface="Arial" charset="0"/>
              </a:rPr>
              <a:t>Conductivity,</a:t>
            </a:r>
          </a:p>
          <a:p>
            <a:pPr algn="ctr"/>
            <a:r>
              <a:rPr lang="en-US" sz="1200" b="1" dirty="0">
                <a:solidFill>
                  <a:srgbClr val="FF0000"/>
                </a:solidFill>
                <a:cs typeface="Arial" charset="0"/>
              </a:rPr>
              <a:t>Turbidity,</a:t>
            </a:r>
          </a:p>
          <a:p>
            <a:pPr algn="ctr"/>
            <a:r>
              <a:rPr lang="en-US" sz="1200" b="1" dirty="0">
                <a:solidFill>
                  <a:srgbClr val="FF0000"/>
                </a:solidFill>
                <a:cs typeface="Arial" charset="0"/>
              </a:rPr>
              <a:t>UV transmittance,</a:t>
            </a:r>
          </a:p>
          <a:p>
            <a:pPr algn="ctr"/>
            <a:r>
              <a:rPr lang="en-US" sz="1200" b="1" dirty="0">
                <a:solidFill>
                  <a:srgbClr val="FF0000"/>
                </a:solidFill>
                <a:cs typeface="Arial" charset="0"/>
              </a:rPr>
              <a:t>pH,</a:t>
            </a:r>
          </a:p>
          <a:p>
            <a:pPr algn="ctr"/>
            <a:r>
              <a:rPr lang="en-US" sz="1200" b="1" dirty="0">
                <a:solidFill>
                  <a:srgbClr val="FF0000"/>
                </a:solidFill>
                <a:cs typeface="Arial" charset="0"/>
              </a:rPr>
              <a:t>UV intensity or </a:t>
            </a:r>
          </a:p>
          <a:p>
            <a:pPr algn="ctr"/>
            <a:r>
              <a:rPr lang="en-US" sz="1200" b="1" dirty="0">
                <a:solidFill>
                  <a:srgbClr val="FF0000"/>
                </a:solidFill>
                <a:cs typeface="Arial" charset="0"/>
              </a:rPr>
              <a:t>Cl</a:t>
            </a:r>
            <a:r>
              <a:rPr lang="en-US" sz="1200" b="1" baseline="-25000" dirty="0">
                <a:solidFill>
                  <a:srgbClr val="FF0000"/>
                </a:solidFill>
                <a:cs typeface="Arial" charset="0"/>
              </a:rPr>
              <a:t>2</a:t>
            </a:r>
            <a:r>
              <a:rPr lang="en-US" sz="1200" b="1" dirty="0">
                <a:solidFill>
                  <a:srgbClr val="FF0000"/>
                </a:solidFill>
                <a:cs typeface="Arial" charset="0"/>
              </a:rPr>
              <a:t> dose</a:t>
            </a:r>
            <a:endParaRPr lang="el-GR" sz="1200" b="1" dirty="0">
              <a:solidFill>
                <a:srgbClr val="FF0000"/>
              </a:solidFill>
              <a:cs typeface="Arial" charset="0"/>
            </a:endParaRPr>
          </a:p>
        </p:txBody>
      </p:sp>
      <p:sp>
        <p:nvSpPr>
          <p:cNvPr id="2" name="Isosceles Triangle 24"/>
          <p:cNvSpPr>
            <a:spLocks noChangeArrowheads="1"/>
          </p:cNvSpPr>
          <p:nvPr/>
        </p:nvSpPr>
        <p:spPr bwMode="auto">
          <a:xfrm rot="5400000">
            <a:off x="4050383" y="4311600"/>
            <a:ext cx="215900" cy="179387"/>
          </a:xfrm>
          <a:prstGeom prst="triangle">
            <a:avLst>
              <a:gd name="adj" fmla="val 50000"/>
            </a:avLst>
          </a:prstGeom>
          <a:solidFill>
            <a:srgbClr val="0D0D0D"/>
          </a:solidFill>
          <a:ln w="25400" algn="ctr">
            <a:solidFill>
              <a:schemeClr val="tx1"/>
            </a:solidFill>
            <a:miter lim="800000"/>
            <a:headEnd/>
            <a:tailEnd/>
          </a:ln>
        </p:spPr>
        <p:txBody>
          <a:bodyPr rot="10800000" vert="eaVert" anchor="ctr"/>
          <a:lstStyle/>
          <a:p>
            <a:pPr algn="ctr" fontAlgn="auto">
              <a:spcBef>
                <a:spcPts val="0"/>
              </a:spcBef>
              <a:spcAft>
                <a:spcPts val="0"/>
              </a:spcAft>
              <a:defRPr/>
            </a:pPr>
            <a:endParaRPr lang="el-GR">
              <a:solidFill>
                <a:schemeClr val="lt1"/>
              </a:solidFill>
              <a:latin typeface="+mn-lt"/>
              <a:cs typeface="+mn-cs"/>
            </a:endParaRPr>
          </a:p>
        </p:txBody>
      </p:sp>
      <p:sp>
        <p:nvSpPr>
          <p:cNvPr id="16426" name="Line 43"/>
          <p:cNvSpPr>
            <a:spLocks noChangeShapeType="1"/>
          </p:cNvSpPr>
          <p:nvPr/>
        </p:nvSpPr>
        <p:spPr bwMode="auto">
          <a:xfrm>
            <a:off x="4140076" y="4437807"/>
            <a:ext cx="0" cy="863600"/>
          </a:xfrm>
          <a:prstGeom prst="line">
            <a:avLst/>
          </a:prstGeom>
          <a:noFill/>
          <a:ln w="25400">
            <a:solidFill>
              <a:srgbClr val="002060"/>
            </a:solidFill>
            <a:round/>
            <a:headEnd/>
            <a:tailEnd/>
          </a:ln>
        </p:spPr>
        <p:txBody>
          <a:bodyPr/>
          <a:lstStyle/>
          <a:p>
            <a:endParaRPr lang="el-GR"/>
          </a:p>
        </p:txBody>
      </p:sp>
      <p:sp>
        <p:nvSpPr>
          <p:cNvPr id="16427" name="Line 44"/>
          <p:cNvSpPr>
            <a:spLocks noChangeShapeType="1"/>
          </p:cNvSpPr>
          <p:nvPr/>
        </p:nvSpPr>
        <p:spPr bwMode="auto">
          <a:xfrm flipH="1">
            <a:off x="3060576" y="5301407"/>
            <a:ext cx="1079500" cy="0"/>
          </a:xfrm>
          <a:prstGeom prst="line">
            <a:avLst/>
          </a:prstGeom>
          <a:noFill/>
          <a:ln w="25400">
            <a:solidFill>
              <a:srgbClr val="002060"/>
            </a:solidFill>
            <a:round/>
            <a:headEnd/>
            <a:tailEnd type="triangle" w="med" len="med"/>
          </a:ln>
        </p:spPr>
        <p:txBody>
          <a:bodyPr/>
          <a:lstStyle/>
          <a:p>
            <a:endParaRPr lang="el-GR"/>
          </a:p>
        </p:txBody>
      </p:sp>
      <p:sp>
        <p:nvSpPr>
          <p:cNvPr id="16428" name="Line 45"/>
          <p:cNvSpPr>
            <a:spLocks noChangeShapeType="1"/>
          </p:cNvSpPr>
          <p:nvPr/>
        </p:nvSpPr>
        <p:spPr bwMode="auto">
          <a:xfrm flipV="1">
            <a:off x="3060576" y="4437807"/>
            <a:ext cx="0" cy="863600"/>
          </a:xfrm>
          <a:prstGeom prst="line">
            <a:avLst/>
          </a:prstGeom>
          <a:noFill/>
          <a:ln w="25400">
            <a:solidFill>
              <a:srgbClr val="002060"/>
            </a:solidFill>
            <a:round/>
            <a:headEnd/>
            <a:tailEnd type="triangle" w="med" len="med"/>
          </a:ln>
        </p:spPr>
        <p:txBody>
          <a:bodyPr/>
          <a:lstStyle/>
          <a:p>
            <a:endParaRPr lang="el-GR"/>
          </a:p>
        </p:txBody>
      </p:sp>
      <p:sp>
        <p:nvSpPr>
          <p:cNvPr id="3" name="42 - Στρογγυλεμένο ορθογώνιο"/>
          <p:cNvSpPr/>
          <p:nvPr/>
        </p:nvSpPr>
        <p:spPr>
          <a:xfrm>
            <a:off x="3492376" y="5445869"/>
            <a:ext cx="865188" cy="411163"/>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a:solidFill>
                  <a:srgbClr val="FF0000"/>
                </a:solidFill>
                <a:cs typeface="Arial" charset="0"/>
              </a:rPr>
              <a:t>Recycle</a:t>
            </a:r>
          </a:p>
          <a:p>
            <a:pPr algn="ctr">
              <a:defRPr/>
            </a:pPr>
            <a:r>
              <a:rPr lang="en-US" sz="1200" b="1">
                <a:solidFill>
                  <a:srgbClr val="FF0000"/>
                </a:solidFill>
                <a:cs typeface="Arial" charset="0"/>
              </a:rPr>
              <a:t>Flow rate</a:t>
            </a:r>
            <a:endParaRPr lang="el-GR" sz="1200" b="1">
              <a:solidFill>
                <a:srgbClr val="FF0000"/>
              </a:solidFill>
              <a:cs typeface="Arial" charset="0"/>
            </a:endParaRPr>
          </a:p>
        </p:txBody>
      </p:sp>
      <p:sp>
        <p:nvSpPr>
          <p:cNvPr id="4" name="30 - Στρογγυλεμένο ορθογώνιο"/>
          <p:cNvSpPr/>
          <p:nvPr/>
        </p:nvSpPr>
        <p:spPr>
          <a:xfrm>
            <a:off x="1979489" y="4582269"/>
            <a:ext cx="936625" cy="801688"/>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rgbClr val="FF0000"/>
                </a:solidFill>
                <a:cs typeface="Arial" charset="0"/>
              </a:rPr>
              <a:t>Turbidity,</a:t>
            </a:r>
          </a:p>
          <a:p>
            <a:pPr algn="ctr">
              <a:defRPr/>
            </a:pPr>
            <a:r>
              <a:rPr lang="en-US" sz="1200" b="1" dirty="0">
                <a:solidFill>
                  <a:srgbClr val="FF0000"/>
                </a:solidFill>
                <a:cs typeface="Arial" charset="0"/>
              </a:rPr>
              <a:t>TSS</a:t>
            </a:r>
            <a:endParaRPr lang="el-GR" sz="1200" b="1" dirty="0">
              <a:solidFill>
                <a:srgbClr val="FF0000"/>
              </a:solidFill>
              <a:cs typeface="Arial" charset="0"/>
            </a:endParaRPr>
          </a:p>
        </p:txBody>
      </p:sp>
      <p:cxnSp>
        <p:nvCxnSpPr>
          <p:cNvPr id="16431" name="29 - Ευθύγραμμο βέλος σύνδεσης"/>
          <p:cNvCxnSpPr>
            <a:cxnSpLocks noChangeShapeType="1"/>
          </p:cNvCxnSpPr>
          <p:nvPr/>
        </p:nvCxnSpPr>
        <p:spPr bwMode="auto">
          <a:xfrm>
            <a:off x="2484314" y="4077444"/>
            <a:ext cx="1587" cy="504825"/>
          </a:xfrm>
          <a:prstGeom prst="straightConnector1">
            <a:avLst/>
          </a:prstGeom>
          <a:noFill/>
          <a:ln w="25400" algn="ctr">
            <a:solidFill>
              <a:srgbClr val="7F7F7F"/>
            </a:solidFill>
            <a:prstDash val="dash"/>
            <a:round/>
            <a:headEnd/>
            <a:tailEnd/>
          </a:ln>
        </p:spPr>
      </p:cxnSp>
      <p:sp>
        <p:nvSpPr>
          <p:cNvPr id="7" name="42 - Στρογγυλεμένο ορθογώνιο"/>
          <p:cNvSpPr/>
          <p:nvPr/>
        </p:nvSpPr>
        <p:spPr>
          <a:xfrm>
            <a:off x="4787776" y="5445869"/>
            <a:ext cx="1225550" cy="647700"/>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a:solidFill>
                  <a:srgbClr val="FF0000"/>
                </a:solidFill>
                <a:cs typeface="Arial" charset="0"/>
              </a:rPr>
              <a:t>Excess</a:t>
            </a:r>
          </a:p>
          <a:p>
            <a:pPr algn="ctr">
              <a:defRPr/>
            </a:pPr>
            <a:r>
              <a:rPr lang="en-US" sz="1200" b="1">
                <a:solidFill>
                  <a:srgbClr val="FF0000"/>
                </a:solidFill>
                <a:cs typeface="Arial" charset="0"/>
              </a:rPr>
              <a:t>Sludge</a:t>
            </a:r>
          </a:p>
          <a:p>
            <a:pPr algn="ctr">
              <a:defRPr/>
            </a:pPr>
            <a:r>
              <a:rPr lang="en-US" sz="1200" b="1">
                <a:solidFill>
                  <a:srgbClr val="FF0000"/>
                </a:solidFill>
                <a:cs typeface="Arial" charset="0"/>
              </a:rPr>
              <a:t>Flow rate</a:t>
            </a:r>
            <a:endParaRPr lang="el-GR" sz="1200" b="1">
              <a:solidFill>
                <a:srgbClr val="FF0000"/>
              </a:solidFill>
              <a:cs typeface="Arial" charset="0"/>
            </a:endParaRPr>
          </a:p>
        </p:txBody>
      </p:sp>
      <p:sp>
        <p:nvSpPr>
          <p:cNvPr id="16433" name="Line 50"/>
          <p:cNvSpPr>
            <a:spLocks noChangeShapeType="1"/>
          </p:cNvSpPr>
          <p:nvPr/>
        </p:nvSpPr>
        <p:spPr bwMode="auto">
          <a:xfrm>
            <a:off x="4140076" y="5301407"/>
            <a:ext cx="1008063" cy="0"/>
          </a:xfrm>
          <a:prstGeom prst="line">
            <a:avLst/>
          </a:prstGeom>
          <a:noFill/>
          <a:ln w="25400">
            <a:solidFill>
              <a:srgbClr val="002060"/>
            </a:solidFill>
            <a:round/>
            <a:headEnd/>
            <a:tailEnd type="triangle" w="med" len="med"/>
          </a:ln>
        </p:spPr>
        <p:txBody>
          <a:bodyPr/>
          <a:lstStyle/>
          <a:p>
            <a:endParaRPr lang="el-GR"/>
          </a:p>
        </p:txBody>
      </p:sp>
      <p:cxnSp>
        <p:nvCxnSpPr>
          <p:cNvPr id="5" name="51 - Ευθύγραμμο βέλος σύνδεσης"/>
          <p:cNvCxnSpPr>
            <a:stCxn id="53" idx="3"/>
          </p:cNvCxnSpPr>
          <p:nvPr/>
        </p:nvCxnSpPr>
        <p:spPr>
          <a:xfrm>
            <a:off x="8626351" y="4517182"/>
            <a:ext cx="301625" cy="6350"/>
          </a:xfrm>
          <a:prstGeom prst="straightConnector1">
            <a:avLst/>
          </a:prstGeom>
          <a:ln w="254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51" name="TextBox 19"/>
          <p:cNvSpPr txBox="1">
            <a:spLocks noChangeArrowheads="1"/>
          </p:cNvSpPr>
          <p:nvPr/>
        </p:nvSpPr>
        <p:spPr bwMode="auto">
          <a:xfrm>
            <a:off x="7561138" y="4941540"/>
            <a:ext cx="1366838" cy="307975"/>
          </a:xfrm>
          <a:prstGeom prst="rect">
            <a:avLst/>
          </a:prstGeom>
          <a:noFill/>
          <a:ln w="9525">
            <a:noFill/>
            <a:miter lim="800000"/>
            <a:headEnd/>
            <a:tailEnd/>
          </a:ln>
        </p:spPr>
        <p:txBody>
          <a:bodyPr>
            <a:spAutoFit/>
          </a:bodyPr>
          <a:lstStyle/>
          <a:p>
            <a:pPr algn="ctr"/>
            <a:r>
              <a:rPr lang="en-US" sz="1400" dirty="0">
                <a:latin typeface="Calibri" pitchFamily="34" charset="0"/>
              </a:rPr>
              <a:t>Disinfection</a:t>
            </a:r>
            <a:endParaRPr lang="el-GR" sz="1400" dirty="0">
              <a:latin typeface="Calibri" pitchFamily="34" charset="0"/>
            </a:endParaRPr>
          </a:p>
        </p:txBody>
      </p:sp>
      <p:sp>
        <p:nvSpPr>
          <p:cNvPr id="56" name="TextBox 20"/>
          <p:cNvSpPr txBox="1">
            <a:spLocks noChangeArrowheads="1"/>
          </p:cNvSpPr>
          <p:nvPr/>
        </p:nvSpPr>
        <p:spPr bwMode="auto">
          <a:xfrm>
            <a:off x="5868144" y="4797524"/>
            <a:ext cx="1441450" cy="522288"/>
          </a:xfrm>
          <a:prstGeom prst="rect">
            <a:avLst/>
          </a:prstGeom>
          <a:noFill/>
          <a:ln w="25400">
            <a:noFill/>
            <a:prstDash val="lgDash"/>
            <a:miter lim="800000"/>
            <a:headEnd/>
            <a:tailEnd/>
          </a:ln>
        </p:spPr>
        <p:txBody>
          <a:bodyPr>
            <a:spAutoFit/>
          </a:bodyPr>
          <a:lstStyle/>
          <a:p>
            <a:pPr marL="179388" indent="-179388" algn="ctr"/>
            <a:r>
              <a:rPr lang="en-US" sz="1400" dirty="0">
                <a:latin typeface="Calibri" pitchFamily="34" charset="0"/>
              </a:rPr>
              <a:t>NF or RO</a:t>
            </a:r>
          </a:p>
          <a:p>
            <a:pPr marL="179388" indent="-179388"/>
            <a:endParaRPr lang="el-GR" sz="1400" dirty="0">
              <a:latin typeface="Calibri" pitchFamily="34" charset="0"/>
            </a:endParaRPr>
          </a:p>
        </p:txBody>
      </p:sp>
      <p:sp>
        <p:nvSpPr>
          <p:cNvPr id="57" name="Line 43"/>
          <p:cNvSpPr>
            <a:spLocks noChangeShapeType="1"/>
          </p:cNvSpPr>
          <p:nvPr/>
        </p:nvSpPr>
        <p:spPr bwMode="auto">
          <a:xfrm>
            <a:off x="7092280" y="4725516"/>
            <a:ext cx="0" cy="863600"/>
          </a:xfrm>
          <a:prstGeom prst="line">
            <a:avLst/>
          </a:prstGeom>
          <a:noFill/>
          <a:ln w="25400">
            <a:solidFill>
              <a:srgbClr val="002060"/>
            </a:solidFill>
            <a:round/>
            <a:headEnd/>
            <a:tailEnd/>
          </a:ln>
        </p:spPr>
        <p:txBody>
          <a:bodyPr/>
          <a:lstStyle/>
          <a:p>
            <a:endParaRPr lang="el-GR"/>
          </a:p>
        </p:txBody>
      </p:sp>
      <p:sp>
        <p:nvSpPr>
          <p:cNvPr id="59" name="42 - Στρογγυλεμένο ορθογώνιο"/>
          <p:cNvSpPr/>
          <p:nvPr/>
        </p:nvSpPr>
        <p:spPr>
          <a:xfrm>
            <a:off x="6444208" y="5589612"/>
            <a:ext cx="1225550" cy="647700"/>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rgbClr val="FF0000"/>
                </a:solidFill>
                <a:cs typeface="Arial" charset="0"/>
              </a:rPr>
              <a:t>Concentrate</a:t>
            </a:r>
          </a:p>
          <a:p>
            <a:pPr algn="ctr">
              <a:defRPr/>
            </a:pPr>
            <a:r>
              <a:rPr lang="en-US" sz="1200" b="1" dirty="0">
                <a:solidFill>
                  <a:srgbClr val="FF0000"/>
                </a:solidFill>
                <a:cs typeface="Arial" charset="0"/>
              </a:rPr>
              <a:t>flow rate</a:t>
            </a:r>
            <a:endParaRPr lang="el-GR" sz="1200" b="1" dirty="0">
              <a:solidFill>
                <a:srgbClr val="FF0000"/>
              </a:solidFill>
              <a:cs typeface="Arial" charset="0"/>
            </a:endParaRPr>
          </a:p>
        </p:txBody>
      </p:sp>
      <p:sp>
        <p:nvSpPr>
          <p:cNvPr id="60" name="59 - Στρογγυλεμένο ορθογώνιο"/>
          <p:cNvSpPr/>
          <p:nvPr/>
        </p:nvSpPr>
        <p:spPr>
          <a:xfrm>
            <a:off x="7164288" y="3554065"/>
            <a:ext cx="649287" cy="411162"/>
          </a:xfrm>
          <a:prstGeom prst="roundRect">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1200" b="1" dirty="0">
                <a:solidFill>
                  <a:srgbClr val="FF0000"/>
                </a:solidFill>
              </a:rPr>
              <a:t>Flow rate</a:t>
            </a:r>
            <a:endParaRPr lang="el-GR" sz="1200" b="1" dirty="0">
              <a:solidFill>
                <a:srgbClr val="FF0000"/>
              </a:solidFill>
            </a:endParaRPr>
          </a:p>
        </p:txBody>
      </p:sp>
      <p:cxnSp>
        <p:nvCxnSpPr>
          <p:cNvPr id="61" name="60 - Ευθύγραμμο βέλος σύνδεσης"/>
          <p:cNvCxnSpPr/>
          <p:nvPr/>
        </p:nvCxnSpPr>
        <p:spPr>
          <a:xfrm>
            <a:off x="7481788" y="4006502"/>
            <a:ext cx="0" cy="468000"/>
          </a:xfrm>
          <a:prstGeom prst="straightConnector1">
            <a:avLst/>
          </a:prstGeom>
          <a:ln w="25400">
            <a:solidFill>
              <a:schemeClr val="tx1">
                <a:lumMod val="50000"/>
                <a:lumOff val="50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2" name="TextBox 16"/>
          <p:cNvSpPr txBox="1">
            <a:spLocks noChangeArrowheads="1"/>
          </p:cNvSpPr>
          <p:nvPr/>
        </p:nvSpPr>
        <p:spPr bwMode="auto">
          <a:xfrm>
            <a:off x="3131840" y="4725516"/>
            <a:ext cx="1366838" cy="307975"/>
          </a:xfrm>
          <a:prstGeom prst="rect">
            <a:avLst/>
          </a:prstGeom>
          <a:noFill/>
          <a:ln w="9525">
            <a:noFill/>
            <a:miter lim="800000"/>
            <a:headEnd/>
            <a:tailEnd/>
          </a:ln>
        </p:spPr>
        <p:txBody>
          <a:bodyPr>
            <a:spAutoFit/>
          </a:bodyPr>
          <a:lstStyle/>
          <a:p>
            <a:pPr algn="ctr"/>
            <a:r>
              <a:rPr lang="en-US" sz="1400" dirty="0">
                <a:latin typeface="Calibri" pitchFamily="34" charset="0"/>
              </a:rPr>
              <a:t>MBR</a:t>
            </a:r>
            <a:endParaRPr lang="el-GR" sz="1400" dirty="0">
              <a:latin typeface="Calibri" pitchFamily="34" charset="0"/>
            </a:endParaRPr>
          </a:p>
        </p:txBody>
      </p:sp>
      <p:sp>
        <p:nvSpPr>
          <p:cNvPr id="58" name="Title 3"/>
          <p:cNvSpPr txBox="1">
            <a:spLocks/>
          </p:cNvSpPr>
          <p:nvPr/>
        </p:nvSpPr>
        <p:spPr>
          <a:xfrm>
            <a:off x="457200" y="125760"/>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t>System architecture</a:t>
            </a:r>
          </a:p>
        </p:txBody>
      </p:sp>
      <p:sp>
        <p:nvSpPr>
          <p:cNvPr id="63" name="Text Placeholder 2"/>
          <p:cNvSpPr txBox="1">
            <a:spLocks/>
          </p:cNvSpPr>
          <p:nvPr/>
        </p:nvSpPr>
        <p:spPr>
          <a:xfrm>
            <a:off x="457199" y="917030"/>
            <a:ext cx="8169151" cy="639762"/>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000" b="1" dirty="0"/>
              <a:t>On-line monitoring and control of treatment system</a:t>
            </a:r>
            <a:endParaRPr lang="el-GR" sz="2000" b="1" dirty="0"/>
          </a:p>
        </p:txBody>
      </p:sp>
    </p:spTree>
    <p:extLst>
      <p:ext uri="{BB962C8B-B14F-4D97-AF65-F5344CB8AC3E}">
        <p14:creationId xmlns:p14="http://schemas.microsoft.com/office/powerpoint/2010/main" val="3080280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06599"/>
            <a:ext cx="8206041" cy="467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a:spLocks noGrp="1"/>
          </p:cNvSpPr>
          <p:nvPr>
            <p:ph type="title"/>
          </p:nvPr>
        </p:nvSpPr>
        <p:spPr>
          <a:xfrm>
            <a:off x="457200" y="-27384"/>
            <a:ext cx="8229600" cy="1143000"/>
          </a:xfrm>
        </p:spPr>
        <p:txBody>
          <a:bodyPr>
            <a:normAutofit/>
          </a:bodyPr>
          <a:lstStyle/>
          <a:p>
            <a:r>
              <a:rPr lang="en-US" sz="4000" dirty="0"/>
              <a:t>Packaged treatment plant</a:t>
            </a:r>
          </a:p>
        </p:txBody>
      </p:sp>
      <p:sp>
        <p:nvSpPr>
          <p:cNvPr id="5" name="Text Placeholder 2"/>
          <p:cNvSpPr txBox="1">
            <a:spLocks/>
          </p:cNvSpPr>
          <p:nvPr/>
        </p:nvSpPr>
        <p:spPr>
          <a:xfrm>
            <a:off x="457200" y="917030"/>
            <a:ext cx="4040188" cy="639762"/>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t>Pilot schematics</a:t>
            </a:r>
          </a:p>
        </p:txBody>
      </p:sp>
    </p:spTree>
    <p:extLst>
      <p:ext uri="{BB962C8B-B14F-4D97-AF65-F5344CB8AC3E}">
        <p14:creationId xmlns:p14="http://schemas.microsoft.com/office/powerpoint/2010/main" val="19118591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defRPr sz="2000" b="1" dirty="0" smtClean="0"/>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4136</TotalTime>
  <Words>3497</Words>
  <Application>Microsoft Office PowerPoint</Application>
  <PresentationFormat>On-screen Show (4:3)</PresentationFormat>
  <Paragraphs>494</Paragraphs>
  <Slides>50</Slides>
  <Notes>8</Notes>
  <HiddenSlides>7</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Microsoft YaHei</vt:lpstr>
      <vt:lpstr>Arial</vt:lpstr>
      <vt:lpstr>Arial Narrow</vt:lpstr>
      <vt:lpstr>Calibri</vt:lpstr>
      <vt:lpstr>Cambria Math</vt:lpstr>
      <vt:lpstr>Times New Roman</vt:lpstr>
      <vt:lpstr>Wingdings</vt:lpstr>
      <vt:lpstr>Tema de Office</vt:lpstr>
      <vt:lpstr>PowerPoint Presentation</vt:lpstr>
      <vt:lpstr>Athens Case Project Partners &amp; Roles</vt:lpstr>
      <vt:lpstr>PowerPoint Presentation</vt:lpstr>
      <vt:lpstr>PowerPoint Presentation</vt:lpstr>
      <vt:lpstr>PowerPoint Presentation</vt:lpstr>
      <vt:lpstr>PowerPoint Presentation</vt:lpstr>
      <vt:lpstr>System architecture</vt:lpstr>
      <vt:lpstr>PowerPoint Presentation</vt:lpstr>
      <vt:lpstr>Packaged treatment plant</vt:lpstr>
      <vt:lpstr>Quality targets</vt:lpstr>
      <vt:lpstr>Packaged treatment plant</vt:lpstr>
      <vt:lpstr>Packaged treatment plant</vt:lpstr>
      <vt:lpstr>Packaged treatment plant</vt:lpstr>
      <vt:lpstr>Packaged treatment plant</vt:lpstr>
      <vt:lpstr>Packaged treatment plant</vt:lpstr>
      <vt:lpstr>Packaged treatment plant</vt:lpstr>
      <vt:lpstr>ICT View of Athens Pilot</vt:lpstr>
      <vt:lpstr>Sensor Communication Platform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Mapping of ESS in Athens Pilot</vt:lpstr>
      <vt:lpstr>Mapping of ESS in Athens Pilot</vt:lpstr>
      <vt:lpstr>ESS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Synergies: DESSIN – SUBSOL </vt:lpstr>
      <vt:lpstr>Synergies: DESSIN – MARSOL </vt:lpstr>
      <vt:lpstr>Synergies: DESSIN – MARSOL </vt:lpstr>
      <vt:lpstr>Synergies: DESSIN – MARSOL </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LiftingPC37</dc:creator>
  <cp:lastModifiedBy>Christos Makropoulos</cp:lastModifiedBy>
  <cp:revision>117</cp:revision>
  <dcterms:created xsi:type="dcterms:W3CDTF">2014-01-20T15:25:56Z</dcterms:created>
  <dcterms:modified xsi:type="dcterms:W3CDTF">2016-03-16T08:05:31Z</dcterms:modified>
</cp:coreProperties>
</file>