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0" r:id="rId3"/>
    <p:sldId id="268" r:id="rId4"/>
    <p:sldId id="272" r:id="rId5"/>
    <p:sldId id="263" r:id="rId6"/>
    <p:sldId id="289" r:id="rId7"/>
    <p:sldId id="290" r:id="rId8"/>
    <p:sldId id="275" r:id="rId9"/>
    <p:sldId id="292" r:id="rId10"/>
    <p:sldId id="288" r:id="rId11"/>
    <p:sldId id="294" r:id="rId12"/>
    <p:sldId id="282" r:id="rId13"/>
    <p:sldId id="299" r:id="rId14"/>
    <p:sldId id="298" r:id="rId15"/>
    <p:sldId id="293" r:id="rId16"/>
    <p:sldId id="300" r:id="rId17"/>
    <p:sldId id="258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27B0A-6929-4362-ABD6-D5BE36F0CDAA}" type="datetimeFigureOut">
              <a:rPr lang="en-GB" smtClean="0"/>
              <a:t>15/03/2016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A13F7-A540-4F58-8821-943E1BAD29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0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A13F7-A540-4F58-8821-943E1BAD294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932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  <p:pic>
        <p:nvPicPr>
          <p:cNvPr id="7" name="6 Imagen" descr="001_CETaqua_Dessin_PortadaPPT_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8455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  <p:pic>
        <p:nvPicPr>
          <p:cNvPr id="7" name="6 Imagen" descr="001_CETaqua_Dessin_Contra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DA8E2-2B8D-46A9-B7A3-18104B7304CD}" type="datetimeFigureOut">
              <a:rPr lang="es-ES" smtClean="0"/>
              <a:pPr/>
              <a:t>15/03/2016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  <p:pic>
        <p:nvPicPr>
          <p:cNvPr id="7" name="6 Imagen" descr="001_CETaqua_Dessin_PagPPT.jp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1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nl/url?sa=i&amp;rct=j&amp;q=&amp;esrc=s&amp;source=images&amp;cd=&amp;cad=rja&amp;uact=8&amp;ved=0ahUKEwi9tYjo7aPKAhVFOQ8KHaakBIEQjRwIBw&amp;url=http://www.myutapia.com/techpage2.php&amp;psig=AFQjCNGHjDQP3377na-mfi3E0oeVj37v1g&amp;ust=1452673742438639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hyperlink" Target="http://www.google.nl/url?sa=i&amp;rct=j&amp;q=&amp;esrc=s&amp;source=images&amp;cd=&amp;cad=rja&amp;uact=8&amp;ved=0ahUKEwjUy8zP7aPKAhUGnQ4KHcUeD8kQjRwIBw&amp;url=http://www.meco.com/meco-biopharmaceutical/products/membrane-filtration&amp;psig=AFQjCNGHjDQP3377na-mfi3E0oeVj37v1g&amp;ust=1452673742438639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71472" y="4437112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WA2&amp;3: </a:t>
            </a:r>
            <a:r>
              <a:rPr lang="es-ES_tradnl" sz="3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Westland</a:t>
            </a:r>
            <a:r>
              <a:rPr lang="es-ES_tradnl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Case</a:t>
            </a:r>
            <a:endParaRPr lang="es-E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23528" y="4937178"/>
            <a:ext cx="5320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quifer </a:t>
            </a:r>
            <a:r>
              <a:rPr lang="en-GB" sz="20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torage and </a:t>
            </a:r>
            <a:r>
              <a:rPr lang="en-GB" sz="20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ecovery and </a:t>
            </a:r>
            <a:r>
              <a:rPr lang="en-GB" sz="20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everse </a:t>
            </a:r>
            <a:r>
              <a:rPr lang="en-GB" sz="2000" u="sng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</a:t>
            </a: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smosis </a:t>
            </a:r>
            <a:endParaRPr lang="es-E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28596" y="5301208"/>
            <a:ext cx="5214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K. Zuurbier</a:t>
            </a:r>
            <a:r>
              <a:rPr lang="en-GB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M. Paalman</a:t>
            </a:r>
            <a:r>
              <a:rPr lang="en-GB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G. </a:t>
            </a:r>
            <a:r>
              <a:rPr lang="en-GB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v.d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Berg</a:t>
            </a:r>
            <a:r>
              <a:rPr lang="en-GB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K. Haas</a:t>
            </a:r>
            <a:r>
              <a:rPr lang="en-GB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  <a:p>
            <a:pPr algn="r"/>
            <a:r>
              <a:rPr lang="en-GB" sz="12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GB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KWR </a:t>
            </a:r>
            <a:r>
              <a:rPr lang="en-GB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Watercycle</a:t>
            </a:r>
            <a:r>
              <a:rPr lang="en-GB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Research Institute, </a:t>
            </a:r>
            <a:r>
              <a:rPr lang="en-GB" sz="12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GB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Bruine de Bruin</a:t>
            </a:r>
            <a:endParaRPr lang="en-GB" sz="1200" baseline="30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/>
            <a:endParaRPr lang="es-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Grafi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941168"/>
            <a:ext cx="1685061" cy="490200"/>
          </a:xfrm>
          <a:prstGeom prst="rect">
            <a:avLst/>
          </a:prstGeom>
        </p:spPr>
      </p:pic>
      <p:pic>
        <p:nvPicPr>
          <p:cNvPr id="9" name="Grafik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69"/>
          <a:stretch/>
        </p:blipFill>
        <p:spPr>
          <a:xfrm>
            <a:off x="6228184" y="5661248"/>
            <a:ext cx="2489431" cy="47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4968552" cy="252028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73016"/>
            <a:ext cx="3094916" cy="2393407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067944" y="2708920"/>
            <a:ext cx="1080120" cy="15121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499992" y="2636912"/>
            <a:ext cx="144016" cy="14401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3717032"/>
            <a:ext cx="35283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u="sng" dirty="0" smtClean="0"/>
              <a:t>(</a:t>
            </a:r>
            <a:r>
              <a:rPr lang="nl-NL" sz="1600" b="1" u="sng" dirty="0" err="1" smtClean="0"/>
              <a:t>former</a:t>
            </a:r>
            <a:r>
              <a:rPr lang="nl-NL" sz="1600" b="1" u="sng" dirty="0" smtClean="0"/>
              <a:t>) ‘BWRO’: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err="1" smtClean="0"/>
              <a:t>Desalinated</a:t>
            </a:r>
            <a:r>
              <a:rPr lang="nl-NL" sz="1600" dirty="0" smtClean="0"/>
              <a:t> </a:t>
            </a:r>
            <a:r>
              <a:rPr lang="nl-NL" sz="1600" dirty="0" err="1" smtClean="0"/>
              <a:t>brackish</a:t>
            </a:r>
            <a:r>
              <a:rPr lang="nl-NL" sz="1600" dirty="0" smtClean="0"/>
              <a:t> </a:t>
            </a:r>
            <a:r>
              <a:rPr lang="nl-NL" sz="1600" dirty="0" err="1" smtClean="0"/>
              <a:t>groundwater</a:t>
            </a:r>
            <a:r>
              <a:rPr lang="nl-NL" sz="1600" dirty="0" smtClean="0"/>
              <a:t> (2007-2012)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Abstracts </a:t>
            </a:r>
            <a:r>
              <a:rPr lang="nl-NL" sz="1600" dirty="0" err="1" smtClean="0"/>
              <a:t>from</a:t>
            </a:r>
            <a:r>
              <a:rPr lang="nl-NL" sz="1600" dirty="0" smtClean="0"/>
              <a:t> full </a:t>
            </a:r>
            <a:r>
              <a:rPr lang="nl-NL" sz="1600" dirty="0" err="1" smtClean="0"/>
              <a:t>aquifer</a:t>
            </a:r>
            <a:r>
              <a:rPr lang="nl-NL" sz="1600" dirty="0" smtClean="0"/>
              <a:t> </a:t>
            </a:r>
            <a:r>
              <a:rPr lang="nl-NL" sz="1600" dirty="0" err="1" smtClean="0"/>
              <a:t>thickness</a:t>
            </a:r>
            <a:endParaRPr lang="nl-NL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At </a:t>
            </a:r>
            <a:r>
              <a:rPr lang="nl-NL" sz="1600" dirty="0" err="1" smtClean="0"/>
              <a:t>fringe</a:t>
            </a:r>
            <a:r>
              <a:rPr lang="nl-NL" sz="1600" dirty="0" smtClean="0"/>
              <a:t> of </a:t>
            </a:r>
            <a:r>
              <a:rPr lang="nl-NL" sz="1600" dirty="0" err="1" smtClean="0"/>
              <a:t>injected</a:t>
            </a:r>
            <a:r>
              <a:rPr lang="nl-NL" sz="1600" dirty="0" smtClean="0"/>
              <a:t> </a:t>
            </a:r>
            <a:r>
              <a:rPr lang="nl-NL" sz="1600" dirty="0" err="1" smtClean="0"/>
              <a:t>freshwater</a:t>
            </a:r>
            <a:r>
              <a:rPr lang="nl-NL" sz="1600" dirty="0" smtClean="0"/>
              <a:t> body</a:t>
            </a:r>
          </a:p>
          <a:p>
            <a:r>
              <a:rPr lang="nl-NL" sz="1600" dirty="0"/>
              <a:t> </a:t>
            </a:r>
            <a:r>
              <a:rPr lang="nl-NL" sz="1600" dirty="0" smtClean="0"/>
              <a:t>      (</a:t>
            </a:r>
            <a:r>
              <a:rPr lang="nl-NL" sz="1600" dirty="0" err="1" smtClean="0"/>
              <a:t>since</a:t>
            </a:r>
            <a:r>
              <a:rPr lang="nl-NL" sz="1600" dirty="0" smtClean="0"/>
              <a:t> 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err="1" smtClean="0"/>
              <a:t>Mixing</a:t>
            </a:r>
            <a:r>
              <a:rPr lang="nl-NL" sz="1600" dirty="0" smtClean="0"/>
              <a:t> of </a:t>
            </a:r>
            <a:r>
              <a:rPr lang="nl-NL" sz="1600" dirty="0" err="1" smtClean="0"/>
              <a:t>distinct</a:t>
            </a:r>
            <a:r>
              <a:rPr lang="nl-NL" sz="1600" dirty="0" smtClean="0"/>
              <a:t> water </a:t>
            </a:r>
            <a:r>
              <a:rPr lang="nl-NL" sz="1600" dirty="0" err="1" smtClean="0"/>
              <a:t>qualities</a:t>
            </a:r>
            <a:r>
              <a:rPr lang="nl-NL" sz="1600" dirty="0" smtClean="0"/>
              <a:t> in the </a:t>
            </a:r>
            <a:r>
              <a:rPr lang="nl-NL" sz="1600" dirty="0" err="1" smtClean="0"/>
              <a:t>abstraction</a:t>
            </a:r>
            <a:r>
              <a:rPr lang="nl-NL" sz="1600" dirty="0" smtClean="0"/>
              <a:t> well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436096" y="980728"/>
            <a:ext cx="35283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u="sng" dirty="0" smtClean="0"/>
              <a:t>‘ASRO’: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New (DESSIN)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Abstracts </a:t>
            </a:r>
            <a:r>
              <a:rPr lang="nl-NL" sz="1600" dirty="0" err="1" smtClean="0"/>
              <a:t>from</a:t>
            </a:r>
            <a:r>
              <a:rPr lang="nl-NL" sz="1600" dirty="0" smtClean="0"/>
              <a:t> </a:t>
            </a:r>
            <a:r>
              <a:rPr lang="nl-NL" sz="1600" dirty="0" err="1" smtClean="0"/>
              <a:t>dedicated</a:t>
            </a:r>
            <a:r>
              <a:rPr lang="nl-NL" sz="1600" dirty="0" smtClean="0"/>
              <a:t> </a:t>
            </a:r>
            <a:r>
              <a:rPr lang="nl-NL" sz="1600" dirty="0" err="1" smtClean="0"/>
              <a:t>aquifer</a:t>
            </a:r>
            <a:r>
              <a:rPr lang="nl-NL" sz="1600" dirty="0" smtClean="0"/>
              <a:t> </a:t>
            </a:r>
            <a:r>
              <a:rPr lang="nl-NL" sz="1600" dirty="0" err="1" smtClean="0"/>
              <a:t>section</a:t>
            </a:r>
            <a:endParaRPr lang="nl-NL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smtClean="0"/>
              <a:t>Below </a:t>
            </a:r>
            <a:r>
              <a:rPr lang="nl-NL" sz="1600" dirty="0" err="1" smtClean="0"/>
              <a:t>injected</a:t>
            </a:r>
            <a:r>
              <a:rPr lang="nl-NL" sz="1600" dirty="0" smtClean="0"/>
              <a:t> </a:t>
            </a:r>
            <a:r>
              <a:rPr lang="nl-NL" sz="1600" dirty="0" err="1" smtClean="0"/>
              <a:t>freshwater</a:t>
            </a:r>
            <a:endParaRPr lang="nl-NL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 err="1" smtClean="0"/>
              <a:t>Less</a:t>
            </a:r>
            <a:r>
              <a:rPr lang="nl-NL" sz="1600" dirty="0" smtClean="0"/>
              <a:t> chance of </a:t>
            </a:r>
            <a:r>
              <a:rPr lang="nl-NL" sz="1600" dirty="0" err="1" smtClean="0"/>
              <a:t>distinct</a:t>
            </a:r>
            <a:r>
              <a:rPr lang="nl-NL" sz="1600" dirty="0" smtClean="0"/>
              <a:t> water </a:t>
            </a:r>
            <a:r>
              <a:rPr lang="nl-NL" sz="1600" dirty="0" err="1" smtClean="0"/>
              <a:t>qualities</a:t>
            </a:r>
            <a:r>
              <a:rPr lang="nl-NL" sz="1600" dirty="0" smtClean="0"/>
              <a:t> </a:t>
            </a:r>
            <a:r>
              <a:rPr lang="nl-NL" sz="1600" dirty="0" err="1" smtClean="0"/>
              <a:t>mixing</a:t>
            </a:r>
            <a:r>
              <a:rPr lang="nl-NL" sz="1600" dirty="0" smtClean="0"/>
              <a:t> in </a:t>
            </a:r>
            <a:r>
              <a:rPr lang="nl-NL" sz="1600" dirty="0" err="1" smtClean="0"/>
              <a:t>abstraction</a:t>
            </a:r>
            <a:r>
              <a:rPr lang="nl-NL" sz="1600" dirty="0" smtClean="0"/>
              <a:t> well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96136" y="2852936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>
                <a:solidFill>
                  <a:srgbClr val="FF0000"/>
                </a:solidFill>
              </a:rPr>
              <a:t>Similar</a:t>
            </a:r>
            <a:r>
              <a:rPr lang="nl-NL" sz="2000" b="1" dirty="0">
                <a:solidFill>
                  <a:srgbClr val="FF0000"/>
                </a:solidFill>
              </a:rPr>
              <a:t> design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5733256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>
                <a:solidFill>
                  <a:srgbClr val="FF0000"/>
                </a:solidFill>
              </a:rPr>
              <a:t>Similar</a:t>
            </a:r>
            <a:r>
              <a:rPr lang="nl-NL" sz="2000" b="1" dirty="0">
                <a:solidFill>
                  <a:srgbClr val="FF0000"/>
                </a:solidFill>
              </a:rPr>
              <a:t> design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11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29407"/>
            <a:ext cx="5234186" cy="31079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1124745"/>
            <a:ext cx="77768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BWRO-plant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Severe </a:t>
            </a:r>
            <a:r>
              <a:rPr lang="nl-NL" dirty="0" err="1" smtClean="0"/>
              <a:t>clogging</a:t>
            </a:r>
            <a:r>
              <a:rPr lang="nl-NL" dirty="0" smtClean="0"/>
              <a:t> </a:t>
            </a:r>
            <a:r>
              <a:rPr lang="nl-NL" dirty="0" err="1" smtClean="0"/>
              <a:t>since</a:t>
            </a:r>
            <a:r>
              <a:rPr lang="nl-NL" dirty="0" smtClean="0"/>
              <a:t> </a:t>
            </a:r>
            <a:r>
              <a:rPr lang="nl-NL" dirty="0" err="1" smtClean="0"/>
              <a:t>introduction</a:t>
            </a:r>
            <a:r>
              <a:rPr lang="nl-NL" dirty="0" smtClean="0"/>
              <a:t> of </a:t>
            </a:r>
            <a:r>
              <a:rPr lang="nl-NL" dirty="0" err="1" smtClean="0"/>
              <a:t>rainwater</a:t>
            </a:r>
            <a:r>
              <a:rPr lang="nl-NL" dirty="0" smtClean="0"/>
              <a:t>! (60-30% </a:t>
            </a:r>
            <a:r>
              <a:rPr lang="nl-NL" dirty="0" err="1" smtClean="0"/>
              <a:t>admixed</a:t>
            </a:r>
            <a:r>
              <a:rPr lang="nl-NL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Recovery 48 </a:t>
            </a:r>
            <a:r>
              <a:rPr lang="nl-NL" dirty="0" smtClean="0">
                <a:sym typeface="Wingdings" panose="05000000000000000000" pitchFamily="2" charset="2"/>
              </a:rPr>
              <a:t> 25% in </a:t>
            </a:r>
            <a:r>
              <a:rPr lang="nl-NL" dirty="0" err="1" smtClean="0">
                <a:sym typeface="Wingdings" panose="05000000000000000000" pitchFamily="2" charset="2"/>
              </a:rPr>
              <a:t>two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months</a:t>
            </a:r>
            <a:r>
              <a:rPr lang="nl-NL" dirty="0" smtClean="0">
                <a:sym typeface="Wingdings" panose="05000000000000000000" pitchFamily="2" charset="2"/>
              </a:rPr>
              <a:t> (</a:t>
            </a:r>
            <a:r>
              <a:rPr lang="nl-NL" dirty="0" err="1" smtClean="0">
                <a:sym typeface="Wingdings" panose="05000000000000000000" pitchFamily="2" charset="2"/>
              </a:rPr>
              <a:t>linear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decrase</a:t>
            </a:r>
            <a:r>
              <a:rPr lang="nl-NL" dirty="0" smtClean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>
                <a:sym typeface="Wingdings" panose="05000000000000000000" pitchFamily="2" charset="2"/>
              </a:rPr>
              <a:t>Unacceptable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loss</a:t>
            </a:r>
            <a:r>
              <a:rPr lang="nl-NL" dirty="0" smtClean="0">
                <a:sym typeface="Wingdings" panose="05000000000000000000" pitchFamily="2" charset="2"/>
              </a:rPr>
              <a:t> of </a:t>
            </a:r>
            <a:r>
              <a:rPr lang="nl-NL" dirty="0" err="1" smtClean="0">
                <a:sym typeface="Wingdings" panose="05000000000000000000" pitchFamily="2" charset="2"/>
              </a:rPr>
              <a:t>freshwater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production</a:t>
            </a:r>
            <a:endParaRPr lang="nl-NL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ym typeface="Wingdings" panose="05000000000000000000" pitchFamily="2" charset="2"/>
              </a:rPr>
              <a:t>Chemical treatment </a:t>
            </a:r>
            <a:r>
              <a:rPr lang="nl-NL" dirty="0" err="1" smtClean="0">
                <a:sym typeface="Wingdings" panose="05000000000000000000" pitchFamily="2" charset="2"/>
              </a:rPr>
              <a:t>successfully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restores</a:t>
            </a:r>
            <a:r>
              <a:rPr lang="nl-NL" dirty="0" smtClean="0">
                <a:sym typeface="Wingdings" panose="05000000000000000000" pitchFamily="2" charset="2"/>
              </a:rPr>
              <a:t> recovery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>
                <a:sym typeface="Wingdings" panose="05000000000000000000" pitchFamily="2" charset="2"/>
              </a:rPr>
              <a:t>All</a:t>
            </a:r>
            <a:r>
              <a:rPr lang="nl-NL" dirty="0" smtClean="0">
                <a:sym typeface="Wingdings" panose="05000000000000000000" pitchFamily="2" charset="2"/>
              </a:rPr>
              <a:t> data </a:t>
            </a:r>
            <a:r>
              <a:rPr lang="nl-NL" dirty="0" err="1" smtClean="0">
                <a:sym typeface="Wingdings" panose="05000000000000000000" pitchFamily="2" charset="2"/>
              </a:rPr>
              <a:t>suggests</a:t>
            </a:r>
            <a:r>
              <a:rPr lang="nl-NL" dirty="0" smtClean="0">
                <a:sym typeface="Wingdings" panose="05000000000000000000" pitchFamily="2" charset="2"/>
              </a:rPr>
              <a:t> cake </a:t>
            </a:r>
            <a:r>
              <a:rPr lang="nl-NL" dirty="0" err="1" smtClean="0">
                <a:sym typeface="Wingdings" panose="05000000000000000000" pitchFamily="2" charset="2"/>
              </a:rPr>
              <a:t>layer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formation</a:t>
            </a:r>
            <a:r>
              <a:rPr lang="nl-NL" dirty="0" smtClean="0">
                <a:sym typeface="Wingdings" panose="05000000000000000000" pitchFamily="2" charset="2"/>
              </a:rPr>
              <a:t> (</a:t>
            </a:r>
            <a:r>
              <a:rPr lang="nl-NL" dirty="0" err="1" smtClean="0">
                <a:sym typeface="Wingdings" panose="05000000000000000000" pitchFamily="2" charset="2"/>
              </a:rPr>
              <a:t>particle</a:t>
            </a:r>
            <a:r>
              <a:rPr lang="nl-NL" dirty="0" smtClean="0">
                <a:sym typeface="Wingdings" panose="05000000000000000000" pitchFamily="2" charset="2"/>
              </a:rPr>
              <a:t> </a:t>
            </a:r>
            <a:r>
              <a:rPr lang="nl-NL" dirty="0" err="1" smtClean="0">
                <a:sym typeface="Wingdings" panose="05000000000000000000" pitchFamily="2" charset="2"/>
              </a:rPr>
              <a:t>clogging</a:t>
            </a:r>
            <a:r>
              <a:rPr lang="nl-NL" dirty="0" smtClean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8" t="12772" b="22151"/>
          <a:stretch/>
        </p:blipFill>
        <p:spPr>
          <a:xfrm>
            <a:off x="899592" y="4077072"/>
            <a:ext cx="2232248" cy="20896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Oval 1"/>
          <p:cNvSpPr/>
          <p:nvPr/>
        </p:nvSpPr>
        <p:spPr>
          <a:xfrm>
            <a:off x="755576" y="4437112"/>
            <a:ext cx="1080120" cy="16561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67544" y="350100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 smtClean="0">
                <a:solidFill>
                  <a:srgbClr val="FF0000"/>
                </a:solidFill>
              </a:rPr>
              <a:t>Not</a:t>
            </a:r>
            <a:r>
              <a:rPr lang="nl-NL" sz="2000" b="1" dirty="0" smtClean="0">
                <a:solidFill>
                  <a:srgbClr val="FF0000"/>
                </a:solidFill>
              </a:rPr>
              <a:t> the way </a:t>
            </a:r>
            <a:r>
              <a:rPr lang="nl-NL" sz="2000" b="1" dirty="0" err="1" smtClean="0">
                <a:solidFill>
                  <a:srgbClr val="FF0000"/>
                </a:solidFill>
              </a:rPr>
              <a:t>to</a:t>
            </a:r>
            <a:r>
              <a:rPr lang="nl-NL" sz="2000" b="1" dirty="0" smtClean="0">
                <a:solidFill>
                  <a:srgbClr val="FF0000"/>
                </a:solidFill>
              </a:rPr>
              <a:t> go…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52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Assessment of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membrane</a:t>
            </a:r>
            <a:r>
              <a:rPr lang="nl-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980728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2015</a:t>
            </a:r>
          </a:p>
          <a:p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Dedicated</a:t>
            </a:r>
            <a:r>
              <a:rPr lang="nl-NL" dirty="0" smtClean="0"/>
              <a:t> ASRO on water </a:t>
            </a:r>
            <a:r>
              <a:rPr lang="nl-NL" dirty="0" err="1" smtClean="0"/>
              <a:t>from</a:t>
            </a:r>
            <a:r>
              <a:rPr lang="nl-NL" dirty="0" smtClean="0"/>
              <a:t> the </a:t>
            </a:r>
            <a:r>
              <a:rPr lang="nl-NL" dirty="0" err="1" smtClean="0"/>
              <a:t>Freshkeeper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Completed</a:t>
            </a:r>
            <a:r>
              <a:rPr lang="nl-NL" dirty="0" smtClean="0"/>
              <a:t> May 2015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8194" name="Picture 2" descr="D:\Dropbox\Dropbox\PT-Fase B\DESSIN\T22..2\RO-test\Foto's\Field visit 5-6-15\SamplingASRO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356992"/>
            <a:ext cx="4400489" cy="247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69"/>
          <a:stretch/>
        </p:blipFill>
        <p:spPr>
          <a:xfrm>
            <a:off x="5724128" y="5373216"/>
            <a:ext cx="2489431" cy="47540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9"/>
          <a:stretch/>
        </p:blipFill>
        <p:spPr>
          <a:xfrm>
            <a:off x="6228184" y="2060848"/>
            <a:ext cx="1770787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5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5715000" cy="3393440"/>
          </a:xfrm>
          <a:prstGeom prst="rect">
            <a:avLst/>
          </a:prstGeom>
          <a:noFill/>
        </p:spPr>
      </p:pic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124745"/>
            <a:ext cx="77768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ASRO-plant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No </a:t>
            </a:r>
            <a:r>
              <a:rPr lang="nl-NL" dirty="0" err="1" smtClean="0"/>
              <a:t>clogging</a:t>
            </a:r>
            <a:r>
              <a:rPr lang="nl-NL" dirty="0" smtClean="0"/>
              <a:t> in 3 </a:t>
            </a:r>
            <a:r>
              <a:rPr lang="nl-NL" dirty="0" err="1" smtClean="0"/>
              <a:t>months</a:t>
            </a:r>
            <a:r>
              <a:rPr lang="nl-NL" dirty="0" smtClean="0"/>
              <a:t> </a:t>
            </a:r>
            <a:r>
              <a:rPr lang="nl-NL" dirty="0" err="1" smtClean="0"/>
              <a:t>despite</a:t>
            </a:r>
            <a:r>
              <a:rPr lang="nl-NL" dirty="0" smtClean="0"/>
              <a:t> </a:t>
            </a:r>
            <a:r>
              <a:rPr lang="nl-NL" dirty="0" err="1" smtClean="0"/>
              <a:t>admixing</a:t>
            </a:r>
            <a:r>
              <a:rPr lang="nl-NL" dirty="0" smtClean="0"/>
              <a:t> </a:t>
            </a:r>
            <a:r>
              <a:rPr lang="nl-NL" dirty="0" err="1" smtClean="0"/>
              <a:t>rainwater</a:t>
            </a:r>
            <a:r>
              <a:rPr lang="nl-NL" dirty="0" smtClean="0"/>
              <a:t>! (47-28% </a:t>
            </a:r>
            <a:r>
              <a:rPr lang="nl-NL" dirty="0" err="1" smtClean="0"/>
              <a:t>admixed</a:t>
            </a:r>
            <a:r>
              <a:rPr lang="nl-NL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8" t="12772" b="22151"/>
          <a:stretch/>
        </p:blipFill>
        <p:spPr>
          <a:xfrm>
            <a:off x="899592" y="4077072"/>
            <a:ext cx="2232248" cy="20896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Oval 1"/>
          <p:cNvSpPr/>
          <p:nvPr/>
        </p:nvSpPr>
        <p:spPr>
          <a:xfrm>
            <a:off x="1835696" y="5661248"/>
            <a:ext cx="792088" cy="50405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67544" y="350100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 smtClean="0">
                <a:solidFill>
                  <a:srgbClr val="FF0000"/>
                </a:solidFill>
              </a:rPr>
              <a:t>Better</a:t>
            </a:r>
            <a:r>
              <a:rPr lang="nl-NL" sz="2000" b="1" dirty="0" smtClean="0">
                <a:solidFill>
                  <a:srgbClr val="FF0000"/>
                </a:solidFill>
              </a:rPr>
              <a:t> way </a:t>
            </a:r>
            <a:r>
              <a:rPr lang="nl-NL" sz="2000" b="1" dirty="0" err="1" smtClean="0">
                <a:solidFill>
                  <a:srgbClr val="FF0000"/>
                </a:solidFill>
              </a:rPr>
              <a:t>to</a:t>
            </a:r>
            <a:r>
              <a:rPr lang="nl-NL" sz="2000" b="1" dirty="0" smtClean="0">
                <a:solidFill>
                  <a:srgbClr val="FF0000"/>
                </a:solidFill>
              </a:rPr>
              <a:t> go…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8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"/>
          <a:stretch/>
        </p:blipFill>
        <p:spPr bwMode="auto">
          <a:xfrm>
            <a:off x="1115616" y="2564904"/>
            <a:ext cx="6957385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908720"/>
            <a:ext cx="7776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/>
              <a:t>Difference</a:t>
            </a:r>
            <a:r>
              <a:rPr lang="nl-NL" b="1" dirty="0" smtClean="0"/>
              <a:t> </a:t>
            </a:r>
            <a:r>
              <a:rPr lang="nl-NL" b="1" dirty="0" err="1" smtClean="0"/>
              <a:t>between</a:t>
            </a:r>
            <a:r>
              <a:rPr lang="nl-NL" b="1" dirty="0" smtClean="0"/>
              <a:t> ASRO and BWRO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Clay</a:t>
            </a:r>
            <a:r>
              <a:rPr lang="nl-NL" dirty="0" smtClean="0"/>
              <a:t> (Al-</a:t>
            </a:r>
            <a:r>
              <a:rPr lang="nl-NL" dirty="0" err="1" smtClean="0"/>
              <a:t>silicates</a:t>
            </a:r>
            <a:r>
              <a:rPr lang="nl-NL" dirty="0" smtClean="0"/>
              <a:t>) </a:t>
            </a:r>
            <a:r>
              <a:rPr lang="nl-NL" dirty="0" err="1" smtClean="0"/>
              <a:t>mobilized</a:t>
            </a:r>
            <a:r>
              <a:rPr lang="nl-NL" dirty="0" smtClean="0"/>
              <a:t> </a:t>
            </a:r>
            <a:r>
              <a:rPr lang="nl-NL" dirty="0" err="1" smtClean="0"/>
              <a:t>during</a:t>
            </a:r>
            <a:r>
              <a:rPr lang="nl-NL" dirty="0" smtClean="0"/>
              <a:t> </a:t>
            </a:r>
            <a:r>
              <a:rPr lang="nl-NL" dirty="0" err="1" smtClean="0"/>
              <a:t>freshening</a:t>
            </a:r>
            <a:r>
              <a:rPr lang="nl-NL" dirty="0" smtClean="0"/>
              <a:t> (winter </a:t>
            </a:r>
            <a:r>
              <a:rPr lang="nl-NL" dirty="0" err="1" smtClean="0"/>
              <a:t>injection</a:t>
            </a:r>
            <a:r>
              <a:rPr lang="nl-NL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Fe-</a:t>
            </a:r>
            <a:r>
              <a:rPr lang="nl-NL" dirty="0" err="1" smtClean="0"/>
              <a:t>colloids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oxidaton</a:t>
            </a:r>
            <a:r>
              <a:rPr lang="nl-NL" dirty="0" smtClean="0"/>
              <a:t> of </a:t>
            </a:r>
            <a:r>
              <a:rPr lang="nl-NL" dirty="0" err="1" smtClean="0"/>
              <a:t>adsorbed</a:t>
            </a:r>
            <a:r>
              <a:rPr lang="nl-NL" dirty="0" smtClean="0"/>
              <a:t> Fe(II)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oxygen</a:t>
            </a:r>
            <a:r>
              <a:rPr lang="nl-NL" dirty="0" smtClean="0"/>
              <a:t> in </a:t>
            </a:r>
            <a:r>
              <a:rPr lang="nl-NL" dirty="0" err="1" smtClean="0"/>
              <a:t>injected</a:t>
            </a:r>
            <a:r>
              <a:rPr lang="nl-NL" dirty="0" smtClean="0"/>
              <a:t> </a:t>
            </a:r>
            <a:r>
              <a:rPr lang="nl-NL" dirty="0" err="1" smtClean="0"/>
              <a:t>rainwater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All</a:t>
            </a:r>
            <a:r>
              <a:rPr lang="nl-NL" dirty="0" smtClean="0"/>
              <a:t> </a:t>
            </a:r>
            <a:r>
              <a:rPr lang="nl-NL" dirty="0" err="1" smtClean="0"/>
              <a:t>particles</a:t>
            </a:r>
            <a:r>
              <a:rPr lang="nl-NL" dirty="0" smtClean="0"/>
              <a:t> move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fring</a:t>
            </a:r>
            <a:r>
              <a:rPr lang="nl-NL" dirty="0" smtClean="0"/>
              <a:t> of </a:t>
            </a:r>
            <a:r>
              <a:rPr lang="nl-NL" dirty="0" err="1" smtClean="0"/>
              <a:t>freshwater</a:t>
            </a:r>
            <a:r>
              <a:rPr lang="nl-NL" dirty="0" smtClean="0"/>
              <a:t> body </a:t>
            </a:r>
            <a:r>
              <a:rPr lang="nl-NL" dirty="0" err="1" smtClean="0"/>
              <a:t>ánd</a:t>
            </a:r>
            <a:r>
              <a:rPr lang="nl-NL" dirty="0" smtClean="0"/>
              <a:t> the top of the </a:t>
            </a:r>
            <a:r>
              <a:rPr lang="nl-NL" dirty="0" err="1" smtClean="0"/>
              <a:t>aquifer</a:t>
            </a: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 smtClean="0"/>
              <a:t>Particles</a:t>
            </a:r>
            <a:r>
              <a:rPr lang="nl-NL" dirty="0" smtClean="0"/>
              <a:t> in the zone of BWRO </a:t>
            </a:r>
            <a:r>
              <a:rPr lang="nl-NL" dirty="0" err="1" smtClean="0"/>
              <a:t>abstraction</a:t>
            </a:r>
            <a:r>
              <a:rPr lang="nl-NL" dirty="0" smtClean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  <p:sp>
        <p:nvSpPr>
          <p:cNvPr id="4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2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908720"/>
            <a:ext cx="77768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Conclusions, recommendations</a:t>
            </a:r>
          </a:p>
          <a:p>
            <a:endParaRPr lang="en-GB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Membrane clogging can be an ASRO showstopper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Freshening (clay mobilisation) and redox reactions (Fe-colloids) control particle 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Controlling factor for particles in the feed water: where is the feed water being abstracted?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Mitigation?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u="sng" dirty="0" smtClean="0"/>
              <a:t>Filtrate </a:t>
            </a:r>
            <a:r>
              <a:rPr lang="en-GB" dirty="0" smtClean="0"/>
              <a:t>the RO feed water (expensive: 0.11 to 0.44 euro/m</a:t>
            </a:r>
            <a:r>
              <a:rPr lang="en-GB" baseline="30000" dirty="0" smtClean="0"/>
              <a:t>3</a:t>
            </a:r>
            <a:r>
              <a:rPr lang="en-GB" dirty="0" smtClean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u="sng" dirty="0" smtClean="0"/>
              <a:t>Prevent</a:t>
            </a:r>
            <a:r>
              <a:rPr lang="en-GB" dirty="0" smtClean="0"/>
              <a:t> formation of suspended particles by CaCl</a:t>
            </a:r>
            <a:r>
              <a:rPr lang="en-GB" baseline="-25000" dirty="0" smtClean="0"/>
              <a:t>2</a:t>
            </a:r>
            <a:r>
              <a:rPr lang="en-GB" dirty="0" smtClean="0"/>
              <a:t> dosage to injection water (requires further study in 2016)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Regular </a:t>
            </a:r>
            <a:r>
              <a:rPr lang="en-GB" u="sng" dirty="0" smtClean="0"/>
              <a:t>flushing</a:t>
            </a:r>
            <a:r>
              <a:rPr lang="en-GB" dirty="0" smtClean="0"/>
              <a:t> during RO-operation for early removal of cake layer (low-cost, requires testing; Spring/Summer 2016)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Only abstract at the deep wells of the </a:t>
            </a:r>
            <a:r>
              <a:rPr lang="en-GB" u="sng" dirty="0" smtClean="0"/>
              <a:t>ASRO</a:t>
            </a:r>
            <a:r>
              <a:rPr lang="en-GB" dirty="0" smtClean="0"/>
              <a:t> system to abstract a better water quality (long-term, requires modification of BWRO system)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77299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08720"/>
            <a:ext cx="777686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/>
              <a:t>Any</a:t>
            </a:r>
            <a:r>
              <a:rPr lang="nl-NL" b="1" dirty="0" smtClean="0"/>
              <a:t> </a:t>
            </a:r>
            <a:r>
              <a:rPr lang="nl-NL" b="1" dirty="0" err="1" smtClean="0"/>
              <a:t>Questions</a:t>
            </a:r>
            <a:r>
              <a:rPr lang="nl-NL" b="1" dirty="0" smtClean="0"/>
              <a:t>?</a:t>
            </a:r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endParaRPr lang="en-GB" b="1" dirty="0" smtClean="0"/>
          </a:p>
          <a:p>
            <a:endParaRPr lang="en-GB" b="1" dirty="0"/>
          </a:p>
          <a:p>
            <a:r>
              <a:rPr lang="en-GB" i="1" dirty="0" smtClean="0"/>
              <a:t>Next time: WA3 (T33) ‘Impacts of ASRO on a groundwater system’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endParaRPr lang="en-GB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1026" name="Picture 2" descr="D:\Dropbox\Dropbox\Article ASRO (Steven)\3. Figures\Figure 1 - Sett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3214698" cy="247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4364850" cy="24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88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INTRODUCTION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ijdelijke aanduiding voor tekst 6"/>
          <p:cNvSpPr txBox="1">
            <a:spLocks/>
          </p:cNvSpPr>
          <p:nvPr/>
        </p:nvSpPr>
        <p:spPr>
          <a:xfrm>
            <a:off x="611560" y="908720"/>
            <a:ext cx="6984776" cy="26642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nl-NL" sz="2000" b="1" dirty="0" err="1" smtClean="0"/>
              <a:t>Specific</a:t>
            </a:r>
            <a:r>
              <a:rPr lang="nl-NL" sz="2000" b="1" dirty="0" smtClean="0"/>
              <a:t> </a:t>
            </a:r>
            <a:r>
              <a:rPr lang="nl-NL" sz="2000" b="1" dirty="0" err="1" smtClean="0"/>
              <a:t>problem</a:t>
            </a:r>
            <a:endParaRPr lang="en-GB" sz="2000" b="1" dirty="0" smtClean="0"/>
          </a:p>
          <a:p>
            <a:pPr>
              <a:spcAft>
                <a:spcPts val="1200"/>
              </a:spcAft>
            </a:pPr>
            <a:r>
              <a:rPr lang="nl-NL" sz="2000" dirty="0" err="1"/>
              <a:t>Variation</a:t>
            </a:r>
            <a:r>
              <a:rPr lang="nl-NL" sz="2000" dirty="0"/>
              <a:t> in </a:t>
            </a:r>
            <a:r>
              <a:rPr lang="nl-NL" sz="2000" dirty="0" err="1"/>
              <a:t>precipitation</a:t>
            </a:r>
            <a:r>
              <a:rPr lang="nl-NL" sz="2000" dirty="0"/>
              <a:t> </a:t>
            </a:r>
            <a:endParaRPr lang="en-GB" sz="2000" dirty="0"/>
          </a:p>
          <a:p>
            <a:pPr>
              <a:spcAft>
                <a:spcPts val="1200"/>
              </a:spcAft>
            </a:pPr>
            <a:r>
              <a:rPr lang="el-GR" sz="2000" dirty="0" smtClean="0"/>
              <a:t>ρ</a:t>
            </a:r>
            <a:r>
              <a:rPr lang="nl-NL" sz="2000" dirty="0" smtClean="0"/>
              <a:t>(</a:t>
            </a:r>
            <a:r>
              <a:rPr lang="nl-NL" sz="2000" dirty="0" err="1" smtClean="0"/>
              <a:t>freshwater</a:t>
            </a:r>
            <a:r>
              <a:rPr lang="nl-NL" sz="2000" dirty="0" smtClean="0"/>
              <a:t>) &lt; </a:t>
            </a:r>
            <a:r>
              <a:rPr lang="el-GR" sz="2000" dirty="0" smtClean="0"/>
              <a:t>ρ</a:t>
            </a:r>
            <a:r>
              <a:rPr lang="nl-NL" sz="2000" dirty="0" smtClean="0"/>
              <a:t>(</a:t>
            </a:r>
            <a:r>
              <a:rPr lang="nl-NL" sz="2000" dirty="0" err="1" smtClean="0"/>
              <a:t>brackish</a:t>
            </a:r>
            <a:r>
              <a:rPr lang="nl-NL" sz="2000" dirty="0" smtClean="0"/>
              <a:t> water)</a:t>
            </a:r>
          </a:p>
          <a:p>
            <a:pPr>
              <a:spcAft>
                <a:spcPts val="1200"/>
              </a:spcAft>
            </a:pPr>
            <a:r>
              <a:rPr lang="nl-NL" sz="2000" dirty="0" smtClean="0"/>
              <a:t>Water is </a:t>
            </a:r>
            <a:r>
              <a:rPr lang="nl-NL" sz="2000" dirty="0" err="1" smtClean="0"/>
              <a:t>stored</a:t>
            </a:r>
            <a:r>
              <a:rPr lang="nl-NL" sz="2000" dirty="0" smtClean="0"/>
              <a:t> but </a:t>
            </a:r>
            <a:r>
              <a:rPr lang="nl-NL" sz="2000" dirty="0" err="1" smtClean="0"/>
              <a:t>not</a:t>
            </a:r>
            <a:r>
              <a:rPr lang="nl-NL" sz="2000" dirty="0" smtClean="0"/>
              <a:t> </a:t>
            </a:r>
            <a:r>
              <a:rPr lang="nl-NL" sz="2000" dirty="0" err="1" smtClean="0"/>
              <a:t>recovered</a:t>
            </a:r>
            <a:r>
              <a:rPr lang="nl-NL" sz="2000" dirty="0" smtClean="0"/>
              <a:t> </a:t>
            </a:r>
            <a:r>
              <a:rPr lang="nl-NL" sz="2000" dirty="0" err="1" smtClean="0"/>
              <a:t>unmixed</a:t>
            </a:r>
            <a:endParaRPr lang="nl-NL" sz="2000" dirty="0" smtClean="0"/>
          </a:p>
        </p:txBody>
      </p:sp>
      <p:pic>
        <p:nvPicPr>
          <p:cNvPr id="8" name="Picture 6" descr="ASR_irrig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4770187" cy="260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24744"/>
            <a:ext cx="2836928" cy="24569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36096" y="5805264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i="1" dirty="0" err="1" smtClean="0">
                <a:solidFill>
                  <a:srgbClr val="00B050"/>
                </a:solidFill>
              </a:rPr>
              <a:t>Aquifer</a:t>
            </a:r>
            <a:r>
              <a:rPr lang="nl-NL" sz="1200" i="1" dirty="0" smtClean="0">
                <a:solidFill>
                  <a:srgbClr val="00B050"/>
                </a:solidFill>
              </a:rPr>
              <a:t> storage and recovery (ASR)</a:t>
            </a:r>
            <a:endParaRPr lang="en-GB" sz="1200" i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75648" y="357301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 smtClean="0">
                <a:solidFill>
                  <a:srgbClr val="00B050"/>
                </a:solidFill>
              </a:rPr>
              <a:t>Westland: average water availability and demand</a:t>
            </a:r>
            <a:endParaRPr lang="en-GB" sz="1200" i="1" dirty="0">
              <a:solidFill>
                <a:srgbClr val="00B05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899592" y="2924944"/>
            <a:ext cx="4536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08104" y="24928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+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1043608" y="2996952"/>
            <a:ext cx="4467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000" b="1" dirty="0"/>
              <a:t> ASR is </a:t>
            </a:r>
            <a:r>
              <a:rPr lang="nl-NL" sz="2000" b="1" dirty="0" err="1"/>
              <a:t>unreliable</a:t>
            </a:r>
            <a:r>
              <a:rPr lang="nl-NL" sz="2000" b="1" dirty="0"/>
              <a:t> as a </a:t>
            </a:r>
            <a:r>
              <a:rPr lang="nl-NL" sz="2000" b="1" dirty="0" err="1"/>
              <a:t>freshwater</a:t>
            </a:r>
            <a:r>
              <a:rPr lang="nl-NL" sz="2000" b="1" dirty="0"/>
              <a:t> source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94524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INTRODUCTION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" name="Tijdelijke aanduiding voor tekst 6"/>
          <p:cNvSpPr txBox="1">
            <a:spLocks/>
          </p:cNvSpPr>
          <p:nvPr/>
        </p:nvSpPr>
        <p:spPr>
          <a:xfrm>
            <a:off x="611560" y="908720"/>
            <a:ext cx="7992888" cy="26642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nl-NL" sz="2000" b="1" dirty="0" smtClean="0"/>
              <a:t>Solution </a:t>
            </a:r>
            <a:r>
              <a:rPr lang="nl-NL" sz="2000" b="1" dirty="0" err="1" smtClean="0"/>
              <a:t>to</a:t>
            </a:r>
            <a:r>
              <a:rPr lang="nl-NL" sz="2000" b="1" dirty="0" smtClean="0"/>
              <a:t> the </a:t>
            </a:r>
            <a:r>
              <a:rPr lang="nl-NL" sz="2000" b="1" dirty="0" err="1" smtClean="0"/>
              <a:t>specific</a:t>
            </a:r>
            <a:r>
              <a:rPr lang="nl-NL" sz="2000" b="1" dirty="0" smtClean="0"/>
              <a:t> </a:t>
            </a:r>
            <a:r>
              <a:rPr lang="nl-NL" sz="2000" b="1" dirty="0" err="1" smtClean="0"/>
              <a:t>problem</a:t>
            </a:r>
            <a:endParaRPr lang="en-GB" sz="2000" b="1" dirty="0" smtClean="0"/>
          </a:p>
          <a:p>
            <a:pPr>
              <a:spcAft>
                <a:spcPts val="1200"/>
              </a:spcAft>
            </a:pPr>
            <a:r>
              <a:rPr lang="nl-NL" sz="2000" dirty="0" smtClean="0"/>
              <a:t>Make ASR more </a:t>
            </a:r>
            <a:r>
              <a:rPr lang="nl-NL" sz="2000" dirty="0" err="1" smtClean="0"/>
              <a:t>robust</a:t>
            </a:r>
            <a:r>
              <a:rPr lang="nl-NL" sz="2000" dirty="0" smtClean="0"/>
              <a:t>/</a:t>
            </a:r>
            <a:r>
              <a:rPr lang="nl-NL" sz="2000" dirty="0" err="1" smtClean="0"/>
              <a:t>efficient</a:t>
            </a:r>
            <a:r>
              <a:rPr lang="nl-NL" sz="2000" dirty="0" smtClean="0"/>
              <a:t>:</a:t>
            </a:r>
          </a:p>
          <a:p>
            <a:pPr lvl="1">
              <a:spcAft>
                <a:spcPts val="1200"/>
              </a:spcAft>
            </a:pPr>
            <a:r>
              <a:rPr lang="nl-NL" sz="1600" dirty="0" err="1" smtClean="0"/>
              <a:t>Apply</a:t>
            </a:r>
            <a:r>
              <a:rPr lang="nl-NL" sz="1600" dirty="0" smtClean="0"/>
              <a:t> </a:t>
            </a:r>
            <a:r>
              <a:rPr lang="nl-NL" sz="1600" i="1" dirty="0" err="1" smtClean="0"/>
              <a:t>Freshkeeper</a:t>
            </a:r>
            <a:r>
              <a:rPr lang="nl-NL" sz="1600" dirty="0" smtClean="0"/>
              <a:t> </a:t>
            </a:r>
            <a:r>
              <a:rPr lang="nl-NL" sz="1600" dirty="0" err="1" smtClean="0"/>
              <a:t>to</a:t>
            </a:r>
            <a:r>
              <a:rPr lang="nl-NL" sz="1600" dirty="0" smtClean="0"/>
              <a:t> </a:t>
            </a:r>
            <a:r>
              <a:rPr lang="nl-NL" sz="1600" dirty="0" err="1" smtClean="0"/>
              <a:t>increase</a:t>
            </a:r>
            <a:r>
              <a:rPr lang="nl-NL" sz="1600" dirty="0" smtClean="0"/>
              <a:t> </a:t>
            </a:r>
            <a:r>
              <a:rPr lang="nl-NL" sz="1600" dirty="0" err="1" smtClean="0"/>
              <a:t>freshwater</a:t>
            </a:r>
            <a:r>
              <a:rPr lang="nl-NL" sz="1600" dirty="0" smtClean="0"/>
              <a:t> recovery (</a:t>
            </a:r>
            <a:r>
              <a:rPr lang="nl-NL" sz="1600" dirty="0" err="1" smtClean="0"/>
              <a:t>unmixed</a:t>
            </a:r>
            <a:r>
              <a:rPr lang="nl-NL" sz="1600" dirty="0" smtClean="0"/>
              <a:t>)</a:t>
            </a:r>
          </a:p>
          <a:p>
            <a:pPr lvl="1">
              <a:spcAft>
                <a:spcPts val="1200"/>
              </a:spcAft>
            </a:pPr>
            <a:r>
              <a:rPr lang="nl-NL" sz="1600" dirty="0" err="1" smtClean="0"/>
              <a:t>Enlarge</a:t>
            </a:r>
            <a:r>
              <a:rPr lang="nl-NL" sz="1600" dirty="0" smtClean="0"/>
              <a:t> </a:t>
            </a:r>
            <a:r>
              <a:rPr lang="nl-NL" sz="1600" dirty="0" err="1" smtClean="0"/>
              <a:t>freshwater</a:t>
            </a:r>
            <a:r>
              <a:rPr lang="nl-NL" sz="1600" dirty="0" smtClean="0"/>
              <a:t> recovery via treatment (</a:t>
            </a:r>
            <a:r>
              <a:rPr lang="nl-NL" sz="1600" i="1" dirty="0" smtClean="0"/>
              <a:t>reverse </a:t>
            </a:r>
            <a:r>
              <a:rPr lang="nl-NL" sz="1600" i="1" dirty="0" err="1" smtClean="0"/>
              <a:t>osmosis</a:t>
            </a:r>
            <a:r>
              <a:rPr lang="nl-NL" sz="1600" i="1" dirty="0" smtClean="0"/>
              <a:t>, RO</a:t>
            </a:r>
            <a:r>
              <a:rPr lang="nl-NL" sz="1600" dirty="0" smtClean="0"/>
              <a:t>) of mixed water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2936"/>
            <a:ext cx="5669915" cy="30956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56176" y="3573016"/>
            <a:ext cx="28539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Rel. </a:t>
            </a:r>
            <a:r>
              <a:rPr lang="nl-NL" b="1" dirty="0" err="1" smtClean="0"/>
              <a:t>to</a:t>
            </a:r>
            <a:r>
              <a:rPr lang="nl-NL" b="1" dirty="0" smtClean="0"/>
              <a:t> </a:t>
            </a:r>
            <a:r>
              <a:rPr lang="nl-NL" b="1" dirty="0" err="1" smtClean="0"/>
              <a:t>brackish</a:t>
            </a:r>
            <a:r>
              <a:rPr lang="nl-NL" b="1" dirty="0" smtClean="0"/>
              <a:t> water RO:</a:t>
            </a:r>
          </a:p>
          <a:p>
            <a:endParaRPr lang="nl-NL" b="1" dirty="0" smtClean="0"/>
          </a:p>
          <a:p>
            <a:r>
              <a:rPr lang="nl-NL" dirty="0" err="1" smtClean="0"/>
              <a:t>Freshwater</a:t>
            </a:r>
            <a:r>
              <a:rPr lang="nl-NL" dirty="0" smtClean="0"/>
              <a:t> out = </a:t>
            </a:r>
          </a:p>
          <a:p>
            <a:pPr lvl="1"/>
            <a:r>
              <a:rPr lang="nl-NL" dirty="0"/>
              <a:t>	</a:t>
            </a:r>
            <a:r>
              <a:rPr lang="nl-NL" dirty="0" err="1" smtClean="0"/>
              <a:t>freshwater</a:t>
            </a:r>
            <a:r>
              <a:rPr lang="nl-NL" dirty="0" smtClean="0"/>
              <a:t> in</a:t>
            </a:r>
          </a:p>
          <a:p>
            <a:pPr marL="285750" indent="-285750">
              <a:buFontTx/>
              <a:buChar char="-"/>
            </a:pPr>
            <a:endParaRPr lang="nl-NL" dirty="0" smtClean="0"/>
          </a:p>
          <a:p>
            <a:r>
              <a:rPr lang="nl-NL" dirty="0" err="1" smtClean="0"/>
              <a:t>Less</a:t>
            </a:r>
            <a:r>
              <a:rPr lang="nl-NL" dirty="0" smtClean="0"/>
              <a:t> RO = </a:t>
            </a:r>
          </a:p>
          <a:p>
            <a:r>
              <a:rPr lang="nl-NL" dirty="0"/>
              <a:t>	</a:t>
            </a:r>
            <a:r>
              <a:rPr lang="nl-NL" dirty="0" smtClean="0"/>
              <a:t>&lt; energy </a:t>
            </a:r>
            <a:r>
              <a:rPr lang="nl-NL" dirty="0" err="1" smtClean="0"/>
              <a:t>demand</a:t>
            </a:r>
            <a:r>
              <a:rPr lang="nl-NL" dirty="0"/>
              <a:t> </a:t>
            </a:r>
            <a:r>
              <a:rPr lang="nl-NL" dirty="0" smtClean="0"/>
              <a:t>	&lt; investments (?)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85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Westland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Case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065070" cy="436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283968" y="1412776"/>
            <a:ext cx="1728192" cy="38164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40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653124"/>
              </p:ext>
            </p:extLst>
          </p:nvPr>
        </p:nvGraphicFramePr>
        <p:xfrm>
          <a:off x="611557" y="980728"/>
          <a:ext cx="7992890" cy="4796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91"/>
                <a:gridCol w="2520280"/>
                <a:gridCol w="2736304"/>
                <a:gridCol w="1944215"/>
              </a:tblGrid>
              <a:tr h="2121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200" u="sng" dirty="0">
                          <a:effectLst/>
                        </a:rPr>
                        <a:t>Task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200" u="sng">
                          <a:effectLst/>
                        </a:rPr>
                        <a:t>Task description</a:t>
                      </a:r>
                      <a:endParaRPr lang="en-GB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200" u="sng">
                          <a:effectLst/>
                        </a:rPr>
                        <a:t>Approach</a:t>
                      </a:r>
                      <a:endParaRPr lang="en-GB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200" u="sng">
                          <a:effectLst/>
                        </a:rPr>
                        <a:t>Methodology</a:t>
                      </a:r>
                      <a:endParaRPr lang="en-GB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/>
                </a:tc>
              </a:tr>
              <a:tr h="19658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ca-ES" sz="1100" dirty="0" smtClean="0">
                          <a:effectLst/>
                        </a:rPr>
                        <a:t>22.2.1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ca-ES" sz="1100" dirty="0">
                          <a:effectLst/>
                        </a:rPr>
                        <a:t>(Part I)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b="1" dirty="0">
                          <a:effectLst/>
                        </a:rPr>
                        <a:t>Quantification of the freshwater recovery</a:t>
                      </a:r>
                      <a:r>
                        <a:rPr lang="ca-ES" sz="1100" dirty="0">
                          <a:effectLst/>
                        </a:rPr>
                        <a:t> increase by an innovative well design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1. Field testing ASR-cycle 2012/2013: use of MPPW only;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2. Field testing ASR-cycle 2013/2014: addition of the Freshkeeper (no RO);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3. Modelling the performance of a conventional (fully-penetrating) ASR-well instead of a MPPW;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4. Modelling and evaluation of the MPPW-benefits in various hydrogeological settings.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1. Recording of injected/recovered volumes and EC;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2. Lab analysis on (ground)water samples;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3. SEAWAT groundwater transport modelling;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4. SEAWAT groundwater transport modelling.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</a:tr>
              <a:tr h="17104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 smtClean="0">
                          <a:effectLst/>
                        </a:rPr>
                        <a:t>22.2.2</a:t>
                      </a:r>
                      <a:endParaRPr lang="en-GB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(Part II)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b="1" dirty="0">
                          <a:effectLst/>
                        </a:rPr>
                        <a:t>Assessment of membrane clogging </a:t>
                      </a:r>
                      <a:r>
                        <a:rPr lang="ca-ES" sz="1100" dirty="0">
                          <a:effectLst/>
                        </a:rPr>
                        <a:t>by varying redox conditions of the feedwater. 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Field testing of the Freshkeeper including desalination of saltwater recovered by the Freshkeeper to increase freshwater production 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Analysis of the data obtained during ‘BWRO’ </a:t>
                      </a:r>
                      <a:r>
                        <a:rPr lang="en-GB" sz="105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cycle in </a:t>
                      </a: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2013.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GB" sz="105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Use </a:t>
                      </a: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of ‘BWRO’ and ‘ASRO</a:t>
                      </a:r>
                      <a:r>
                        <a:rPr lang="en-GB" sz="105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’ 2015 </a:t>
                      </a:r>
                      <a:endParaRPr lang="en-GB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en-GB" sz="105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Hydrochemical</a:t>
                      </a:r>
                      <a:r>
                        <a:rPr lang="en-GB" sz="105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analyses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5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en-GB" sz="105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Geochemical analyses on filter residues. </a:t>
                      </a:r>
                      <a:endParaRPr lang="en-GB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9870" marR="79870" marT="39935" marB="39935" anchor="ctr"/>
                </a:tc>
              </a:tr>
            </a:tbl>
          </a:graphicData>
        </a:graphic>
      </p:graphicFrame>
      <p:sp>
        <p:nvSpPr>
          <p:cNvPr id="63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OBJECTIVES WA2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Oval 1"/>
          <p:cNvSpPr/>
          <p:nvPr/>
        </p:nvSpPr>
        <p:spPr>
          <a:xfrm>
            <a:off x="1259632" y="1844824"/>
            <a:ext cx="2736304" cy="1296144"/>
          </a:xfrm>
          <a:prstGeom prst="ellipse">
            <a:avLst/>
          </a:prstGeom>
          <a:noFill/>
          <a:ln>
            <a:solidFill>
              <a:schemeClr val="accent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1187624" y="4077072"/>
            <a:ext cx="2736304" cy="129614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619672" y="314096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Emscher</a:t>
            </a:r>
            <a:r>
              <a:rPr lang="nl-NL" dirty="0" smtClean="0"/>
              <a:t>, </a:t>
            </a:r>
            <a:r>
              <a:rPr lang="nl-NL" dirty="0" err="1" smtClean="0"/>
              <a:t>June</a:t>
            </a:r>
            <a:r>
              <a:rPr lang="nl-NL" dirty="0" smtClean="0"/>
              <a:t> 2015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530120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Today</a:t>
            </a:r>
            <a:endParaRPr lang="en-GB" dirty="0"/>
          </a:p>
        </p:txBody>
      </p:sp>
      <p:cxnSp>
        <p:nvCxnSpPr>
          <p:cNvPr id="6" name="Straight Arrow Connector 5"/>
          <p:cNvCxnSpPr>
            <a:stCxn id="5" idx="5"/>
          </p:cNvCxnSpPr>
          <p:nvPr/>
        </p:nvCxnSpPr>
        <p:spPr>
          <a:xfrm>
            <a:off x="3523206" y="5183400"/>
            <a:ext cx="472730" cy="837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95936" y="580526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>
                <a:solidFill>
                  <a:srgbClr val="FF0000"/>
                </a:solidFill>
              </a:rPr>
              <a:t>Potential</a:t>
            </a:r>
            <a:r>
              <a:rPr lang="nl-NL" b="1" dirty="0" smtClean="0">
                <a:solidFill>
                  <a:srgbClr val="FF0000"/>
                </a:solidFill>
              </a:rPr>
              <a:t> ‘showstopper’ </a:t>
            </a:r>
            <a:r>
              <a:rPr lang="nl-NL" b="1" dirty="0" err="1" smtClean="0">
                <a:solidFill>
                  <a:srgbClr val="FF0000"/>
                </a:solidFill>
              </a:rPr>
              <a:t>for</a:t>
            </a:r>
            <a:r>
              <a:rPr lang="nl-NL" b="1" dirty="0" smtClean="0">
                <a:solidFill>
                  <a:srgbClr val="FF0000"/>
                </a:solidFill>
              </a:rPr>
              <a:t> ASRO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5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 descr="http://www.myutapia.com/images/ro-illustration-l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33594"/>
            <a:ext cx="5515678" cy="385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meco.com/public/userfiles/photos/membrane_filtration/reverse-osmosi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707904" cy="197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47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7032"/>
            <a:ext cx="58293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580112" y="5661248"/>
            <a:ext cx="648072" cy="36004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/>
          <p:cNvSpPr/>
          <p:nvPr/>
        </p:nvSpPr>
        <p:spPr>
          <a:xfrm>
            <a:off x="1403648" y="2924944"/>
            <a:ext cx="1584176" cy="64807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ight Arrow 6"/>
          <p:cNvSpPr/>
          <p:nvPr/>
        </p:nvSpPr>
        <p:spPr>
          <a:xfrm>
            <a:off x="5436096" y="3212976"/>
            <a:ext cx="1080120" cy="50405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Curved Connector 7"/>
          <p:cNvCxnSpPr/>
          <p:nvPr/>
        </p:nvCxnSpPr>
        <p:spPr>
          <a:xfrm rot="16200000" flipH="1">
            <a:off x="2447764" y="4977172"/>
            <a:ext cx="1080120" cy="144016"/>
          </a:xfrm>
          <a:prstGeom prst="curvedConnector3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/>
          <p:nvPr/>
        </p:nvCxnSpPr>
        <p:spPr>
          <a:xfrm rot="16200000" flipH="1">
            <a:off x="3815917" y="4977172"/>
            <a:ext cx="1080121" cy="144018"/>
          </a:xfrm>
          <a:prstGeom prst="curvedConnector3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/>
          <p:nvPr/>
        </p:nvCxnSpPr>
        <p:spPr>
          <a:xfrm rot="16200000" flipH="1">
            <a:off x="5184070" y="4977172"/>
            <a:ext cx="1008111" cy="72010"/>
          </a:xfrm>
          <a:prstGeom prst="curvedConnector3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043608" y="2636912"/>
            <a:ext cx="7200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7504" y="2780928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Brackish</a:t>
            </a:r>
            <a:endParaRPr lang="nl-NL" dirty="0" smtClean="0"/>
          </a:p>
          <a:p>
            <a:r>
              <a:rPr lang="nl-NL" dirty="0" smtClean="0"/>
              <a:t>feed water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7409656" y="105273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deep</a:t>
            </a:r>
            <a:r>
              <a:rPr lang="nl-NL" dirty="0" smtClean="0"/>
              <a:t> </a:t>
            </a:r>
            <a:r>
              <a:rPr lang="nl-NL" dirty="0" err="1" smtClean="0"/>
              <a:t>disposal</a:t>
            </a:r>
            <a:r>
              <a:rPr lang="nl-NL" dirty="0" smtClean="0"/>
              <a:t> well</a:t>
            </a:r>
          </a:p>
          <a:p>
            <a:pPr algn="ctr"/>
            <a:r>
              <a:rPr lang="nl-NL" dirty="0" smtClean="0"/>
              <a:t>(</a:t>
            </a:r>
            <a:r>
              <a:rPr lang="nl-NL" dirty="0" err="1" smtClean="0"/>
              <a:t>groundwater</a:t>
            </a:r>
            <a:r>
              <a:rPr lang="nl-NL" dirty="0" smtClean="0"/>
              <a:t>)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6228184" y="5445224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Freshwater</a:t>
            </a:r>
            <a:r>
              <a:rPr lang="nl-NL" dirty="0" smtClean="0"/>
              <a:t> (</a:t>
            </a:r>
            <a:r>
              <a:rPr lang="nl-NL" dirty="0" err="1" smtClean="0"/>
              <a:t>permeate</a:t>
            </a:r>
            <a:r>
              <a:rPr lang="nl-NL" dirty="0" smtClean="0"/>
              <a:t>)</a:t>
            </a:r>
            <a:endParaRPr lang="en-GB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115616" y="6165304"/>
            <a:ext cx="7200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ight Arrow 18"/>
          <p:cNvSpPr/>
          <p:nvPr/>
        </p:nvSpPr>
        <p:spPr>
          <a:xfrm rot="5400000">
            <a:off x="323528" y="2132856"/>
            <a:ext cx="504056" cy="64807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0" y="908720"/>
            <a:ext cx="1642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err="1" smtClean="0"/>
              <a:t>From</a:t>
            </a:r>
            <a:r>
              <a:rPr lang="nl-NL" dirty="0" smtClean="0"/>
              <a:t> </a:t>
            </a:r>
            <a:r>
              <a:rPr lang="nl-NL" dirty="0" err="1" smtClean="0"/>
              <a:t>abstraction</a:t>
            </a:r>
            <a:r>
              <a:rPr lang="nl-NL" dirty="0" smtClean="0"/>
              <a:t> well</a:t>
            </a:r>
          </a:p>
          <a:p>
            <a:pPr algn="ctr"/>
            <a:r>
              <a:rPr lang="nl-NL" dirty="0" smtClean="0"/>
              <a:t>(</a:t>
            </a:r>
            <a:r>
              <a:rPr lang="nl-NL" dirty="0" err="1" smtClean="0"/>
              <a:t>groundwater</a:t>
            </a:r>
            <a:r>
              <a:rPr lang="nl-NL" dirty="0" smtClean="0"/>
              <a:t>)</a:t>
            </a:r>
            <a:endParaRPr lang="en-GB" dirty="0"/>
          </a:p>
        </p:txBody>
      </p:sp>
      <p:sp>
        <p:nvSpPr>
          <p:cNvPr id="21" name="Right Arrow 20"/>
          <p:cNvSpPr/>
          <p:nvPr/>
        </p:nvSpPr>
        <p:spPr>
          <a:xfrm rot="16200000">
            <a:off x="8028384" y="2276872"/>
            <a:ext cx="1080120" cy="50405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6588224" y="2996952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Membrane</a:t>
            </a:r>
            <a:r>
              <a:rPr lang="nl-NL" dirty="0" smtClean="0"/>
              <a:t> </a:t>
            </a:r>
            <a:r>
              <a:rPr lang="nl-NL" dirty="0" err="1" smtClean="0"/>
              <a:t>concentrate</a:t>
            </a:r>
            <a:endParaRPr lang="en-GB" dirty="0"/>
          </a:p>
        </p:txBody>
      </p:sp>
      <p:sp>
        <p:nvSpPr>
          <p:cNvPr id="23" name="Right Arrow 22"/>
          <p:cNvSpPr/>
          <p:nvPr/>
        </p:nvSpPr>
        <p:spPr>
          <a:xfrm>
            <a:off x="7452320" y="5661248"/>
            <a:ext cx="648072" cy="36004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8100392" y="5589240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Irrigation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6876256" y="3789040"/>
            <a:ext cx="1763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 smtClean="0">
                <a:solidFill>
                  <a:srgbClr val="FF0000"/>
                </a:solidFill>
              </a:rPr>
              <a:t>Membrane</a:t>
            </a:r>
            <a:r>
              <a:rPr lang="nl-NL" sz="2000" b="1" dirty="0" smtClean="0">
                <a:solidFill>
                  <a:srgbClr val="FF0000"/>
                </a:solidFill>
              </a:rPr>
              <a:t> </a:t>
            </a:r>
            <a:r>
              <a:rPr lang="nl-NL" sz="2000" b="1" dirty="0" err="1" smtClean="0">
                <a:solidFill>
                  <a:srgbClr val="FF0000"/>
                </a:solidFill>
              </a:rPr>
              <a:t>clogging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4005064"/>
            <a:ext cx="1619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smtClean="0">
                <a:solidFill>
                  <a:srgbClr val="FF0000"/>
                </a:solidFill>
              </a:rPr>
              <a:t>Controls </a:t>
            </a:r>
            <a:r>
              <a:rPr lang="nl-NL" sz="2000" b="1" dirty="0" err="1" smtClean="0">
                <a:solidFill>
                  <a:srgbClr val="FF0000"/>
                </a:solidFill>
              </a:rPr>
              <a:t>membrane</a:t>
            </a:r>
            <a:r>
              <a:rPr lang="nl-NL" sz="2000" b="1" dirty="0" smtClean="0">
                <a:solidFill>
                  <a:srgbClr val="FF0000"/>
                </a:solidFill>
              </a:rPr>
              <a:t> </a:t>
            </a:r>
            <a:r>
              <a:rPr lang="nl-NL" sz="2000" b="1" dirty="0" err="1" smtClean="0">
                <a:solidFill>
                  <a:srgbClr val="FF0000"/>
                </a:solidFill>
              </a:rPr>
              <a:t>clogging</a:t>
            </a:r>
            <a:r>
              <a:rPr lang="nl-NL" sz="2000" b="1" dirty="0" smtClean="0">
                <a:solidFill>
                  <a:srgbClr val="FF0000"/>
                </a:solidFill>
              </a:rPr>
              <a:t>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539552" y="350100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547664" y="3717032"/>
            <a:ext cx="54006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Curved Connector 26"/>
          <p:cNvCxnSpPr/>
          <p:nvPr/>
        </p:nvCxnSpPr>
        <p:spPr>
          <a:xfrm rot="16200000" flipH="1">
            <a:off x="2519773" y="4977171"/>
            <a:ext cx="936104" cy="144018"/>
          </a:xfrm>
          <a:prstGeom prst="curvedConnector3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rot="16200000" flipH="1">
            <a:off x="3887926" y="4977170"/>
            <a:ext cx="936104" cy="144020"/>
          </a:xfrm>
          <a:prstGeom prst="curvedConnector3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 rot="16200000" flipH="1">
            <a:off x="5328086" y="4905163"/>
            <a:ext cx="792087" cy="144017"/>
          </a:xfrm>
          <a:prstGeom prst="curvedConnector3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Arrow 36"/>
          <p:cNvSpPr/>
          <p:nvPr/>
        </p:nvSpPr>
        <p:spPr>
          <a:xfrm>
            <a:off x="5580112" y="5733256"/>
            <a:ext cx="648072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ight Arrow 37"/>
          <p:cNvSpPr/>
          <p:nvPr/>
        </p:nvSpPr>
        <p:spPr>
          <a:xfrm>
            <a:off x="7452320" y="5733256"/>
            <a:ext cx="648072" cy="216024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ight Arrow 38"/>
          <p:cNvSpPr/>
          <p:nvPr/>
        </p:nvSpPr>
        <p:spPr>
          <a:xfrm>
            <a:off x="5364088" y="3140968"/>
            <a:ext cx="1080120" cy="64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ight Arrow 39"/>
          <p:cNvSpPr/>
          <p:nvPr/>
        </p:nvSpPr>
        <p:spPr>
          <a:xfrm rot="16200000">
            <a:off x="7996758" y="2092474"/>
            <a:ext cx="1080120" cy="72883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47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12" grpId="0"/>
      <p:bldP spid="13" grpId="0"/>
      <p:bldP spid="14" grpId="0"/>
      <p:bldP spid="19" grpId="0" animBg="1"/>
      <p:bldP spid="20" grpId="0"/>
      <p:bldP spid="21" grpId="0" animBg="1"/>
      <p:bldP spid="21" grpId="1" animBg="1"/>
      <p:bldP spid="22" grpId="0"/>
      <p:bldP spid="23" grpId="0" animBg="1"/>
      <p:bldP spid="23" grpId="1" animBg="1"/>
      <p:bldP spid="24" grpId="0"/>
      <p:bldP spid="25" grpId="0"/>
      <p:bldP spid="26" grpId="0"/>
      <p:bldP spid="2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24744"/>
            <a:ext cx="4516120" cy="48634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3212976"/>
            <a:ext cx="2592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err="1" smtClean="0"/>
              <a:t>Brackish</a:t>
            </a:r>
            <a:endParaRPr lang="nl-NL" sz="16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smtClean="0"/>
              <a:t> no SO</a:t>
            </a:r>
            <a:r>
              <a:rPr lang="nl-NL" sz="1600" i="1" baseline="-25000" dirty="0" smtClean="0"/>
              <a:t>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smtClean="0"/>
              <a:t>~ 1% </a:t>
            </a:r>
            <a:r>
              <a:rPr lang="nl-NL" sz="1600" i="1" dirty="0" err="1" smtClean="0"/>
              <a:t>clay</a:t>
            </a:r>
            <a:endParaRPr lang="nl-NL" sz="16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smtClean="0"/>
              <a:t>Fe, Mn</a:t>
            </a:r>
            <a:endParaRPr lang="en-GB" sz="1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5373216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err="1" smtClean="0"/>
              <a:t>Brackish</a:t>
            </a:r>
            <a:r>
              <a:rPr lang="nl-NL" sz="1600" i="1" dirty="0" smtClean="0"/>
              <a:t>-saline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smtClean="0"/>
              <a:t>high SO</a:t>
            </a:r>
            <a:r>
              <a:rPr lang="nl-NL" sz="1600" i="1" baseline="-25000" dirty="0" smtClean="0"/>
              <a:t>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i="1" dirty="0" smtClean="0"/>
              <a:t>Fe, Mn</a:t>
            </a:r>
            <a:endParaRPr lang="en-GB" sz="1600" i="1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051720" y="3933056"/>
            <a:ext cx="100811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411760" y="5661248"/>
            <a:ext cx="792088" cy="4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12360" y="350100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i="1" dirty="0" smtClean="0"/>
              <a:t>Target </a:t>
            </a:r>
            <a:r>
              <a:rPr lang="nl-NL" sz="1600" i="1" dirty="0" err="1" smtClean="0"/>
              <a:t>aquifer</a:t>
            </a:r>
            <a:r>
              <a:rPr lang="nl-NL" sz="1600" i="1" dirty="0" smtClean="0"/>
              <a:t> ASR</a:t>
            </a:r>
            <a:endParaRPr lang="en-GB" sz="1600" i="1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411760" y="4725144"/>
            <a:ext cx="792088" cy="4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7740352" y="3429000"/>
            <a:ext cx="0" cy="10081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1520" y="4509120"/>
            <a:ext cx="25922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 smtClean="0"/>
              <a:t>Separating clay layer</a:t>
            </a:r>
          </a:p>
          <a:p>
            <a:r>
              <a:rPr lang="nl-NL" sz="1400" i="1" dirty="0" smtClean="0"/>
              <a:t>(</a:t>
            </a:r>
            <a:r>
              <a:rPr lang="nl-NL" sz="1400" i="1" dirty="0" err="1" smtClean="0"/>
              <a:t>having</a:t>
            </a:r>
            <a:r>
              <a:rPr lang="nl-NL" sz="1400" i="1" dirty="0" smtClean="0"/>
              <a:t> man-made </a:t>
            </a:r>
            <a:r>
              <a:rPr lang="nl-NL" sz="1400" i="1" dirty="0" err="1" smtClean="0"/>
              <a:t>conduits</a:t>
            </a:r>
            <a:r>
              <a:rPr lang="nl-NL" sz="1400" i="1" dirty="0"/>
              <a:t>)</a:t>
            </a:r>
            <a:endParaRPr lang="en-GB" sz="14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7812360" y="5013176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i="1" dirty="0" smtClean="0"/>
              <a:t>Target </a:t>
            </a:r>
            <a:r>
              <a:rPr lang="nl-NL" sz="1600" i="1" dirty="0" err="1" smtClean="0"/>
              <a:t>aquifer</a:t>
            </a:r>
            <a:r>
              <a:rPr lang="nl-NL" sz="1600" i="1" dirty="0" smtClean="0"/>
              <a:t> </a:t>
            </a:r>
            <a:r>
              <a:rPr lang="nl-NL" sz="1600" i="1" dirty="0" err="1" smtClean="0"/>
              <a:t>concentrate</a:t>
            </a:r>
            <a:r>
              <a:rPr lang="nl-NL" sz="1600" i="1" dirty="0" smtClean="0"/>
              <a:t> </a:t>
            </a:r>
            <a:r>
              <a:rPr lang="nl-NL" sz="1600" i="1" dirty="0" err="1" smtClean="0"/>
              <a:t>disposal</a:t>
            </a:r>
            <a:endParaRPr lang="en-GB" sz="1600" i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7740352" y="5157192"/>
            <a:ext cx="0" cy="5760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3707904" y="465313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707904" y="429309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707904" y="393305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796136" y="465313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796136" y="429309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796136" y="3933056"/>
            <a:ext cx="21602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5724128" y="4509120"/>
            <a:ext cx="864096" cy="0"/>
          </a:xfrm>
          <a:prstGeom prst="straightConnector1">
            <a:avLst/>
          </a:prstGeom>
          <a:ln w="28575">
            <a:solidFill>
              <a:schemeClr val="accent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491880" y="4509120"/>
            <a:ext cx="720080" cy="0"/>
          </a:xfrm>
          <a:prstGeom prst="straightConnector1">
            <a:avLst/>
          </a:prstGeom>
          <a:ln w="28575">
            <a:solidFill>
              <a:schemeClr val="accent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V="1">
            <a:off x="2117378" y="2211214"/>
            <a:ext cx="2958678" cy="1217786"/>
          </a:xfrm>
          <a:prstGeom prst="bentConnector3">
            <a:avLst>
              <a:gd name="adj1" fmla="val 100038"/>
            </a:avLst>
          </a:prstGeom>
          <a:ln w="28575">
            <a:solidFill>
              <a:schemeClr val="accent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475656" y="112474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 smtClean="0"/>
              <a:t>To</a:t>
            </a:r>
            <a:r>
              <a:rPr lang="nl-NL" i="1" dirty="0" smtClean="0"/>
              <a:t> ASRO-plant</a:t>
            </a:r>
            <a:endParaRPr lang="en-GB" i="1" dirty="0"/>
          </a:p>
        </p:txBody>
      </p:sp>
      <p:sp>
        <p:nvSpPr>
          <p:cNvPr id="57" name="TextBox 56"/>
          <p:cNvSpPr txBox="1"/>
          <p:nvPr/>
        </p:nvSpPr>
        <p:spPr>
          <a:xfrm>
            <a:off x="467544" y="148478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 smtClean="0">
                <a:solidFill>
                  <a:srgbClr val="FF0000"/>
                </a:solidFill>
              </a:rPr>
              <a:t>‘</a:t>
            </a:r>
            <a:r>
              <a:rPr lang="nl-NL" sz="1600" b="1" dirty="0" err="1" smtClean="0">
                <a:solidFill>
                  <a:srgbClr val="FF0000"/>
                </a:solidFill>
              </a:rPr>
              <a:t>Dynamic</a:t>
            </a:r>
            <a:r>
              <a:rPr lang="nl-NL" sz="1600" b="1" dirty="0" smtClean="0">
                <a:solidFill>
                  <a:srgbClr val="FF0000"/>
                </a:solidFill>
              </a:rPr>
              <a:t> water </a:t>
            </a:r>
            <a:r>
              <a:rPr lang="nl-NL" sz="1600" b="1" dirty="0" err="1" smtClean="0">
                <a:solidFill>
                  <a:srgbClr val="FF0000"/>
                </a:solidFill>
              </a:rPr>
              <a:t>quality</a:t>
            </a:r>
            <a:r>
              <a:rPr lang="nl-NL" sz="1600" b="1" dirty="0" smtClean="0">
                <a:solidFill>
                  <a:srgbClr val="FF0000"/>
                </a:solidFill>
              </a:rPr>
              <a:t>’!</a:t>
            </a:r>
          </a:p>
          <a:p>
            <a:pPr marL="174625" indent="-174625">
              <a:buFontTx/>
              <a:buChar char="-"/>
            </a:pPr>
            <a:r>
              <a:rPr lang="nl-NL" sz="1600" dirty="0" err="1" smtClean="0">
                <a:solidFill>
                  <a:srgbClr val="FF0000"/>
                </a:solidFill>
              </a:rPr>
              <a:t>Rainwater</a:t>
            </a:r>
            <a:r>
              <a:rPr lang="nl-NL" sz="1600" dirty="0" smtClean="0">
                <a:solidFill>
                  <a:srgbClr val="FF0000"/>
                </a:solidFill>
              </a:rPr>
              <a:t> (</a:t>
            </a:r>
            <a:r>
              <a:rPr lang="nl-NL" sz="1600" dirty="0" err="1" smtClean="0">
                <a:solidFill>
                  <a:srgbClr val="FF0000"/>
                </a:solidFill>
              </a:rPr>
              <a:t>oxic</a:t>
            </a:r>
            <a:r>
              <a:rPr lang="nl-NL" sz="1600" dirty="0" smtClean="0">
                <a:solidFill>
                  <a:srgbClr val="FF0000"/>
                </a:solidFill>
              </a:rPr>
              <a:t>, </a:t>
            </a:r>
            <a:r>
              <a:rPr lang="nl-NL" sz="1600" dirty="0" err="1" smtClean="0">
                <a:solidFill>
                  <a:srgbClr val="FF0000"/>
                </a:solidFill>
              </a:rPr>
              <a:t>very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fresh</a:t>
            </a:r>
            <a:r>
              <a:rPr lang="nl-NL" sz="1600" dirty="0" smtClean="0">
                <a:solidFill>
                  <a:srgbClr val="FF0000"/>
                </a:solidFill>
              </a:rPr>
              <a:t>)</a:t>
            </a:r>
          </a:p>
          <a:p>
            <a:pPr marL="174625" indent="-174625">
              <a:buFontTx/>
              <a:buChar char="-"/>
            </a:pPr>
            <a:r>
              <a:rPr lang="nl-NL" sz="1600" dirty="0" smtClean="0">
                <a:solidFill>
                  <a:srgbClr val="FF0000"/>
                </a:solidFill>
              </a:rPr>
              <a:t>Mixed water</a:t>
            </a:r>
          </a:p>
          <a:p>
            <a:pPr marL="174625" indent="-174625">
              <a:buFontTx/>
              <a:buChar char="-"/>
            </a:pPr>
            <a:r>
              <a:rPr lang="nl-NL" sz="1600" dirty="0" err="1" smtClean="0">
                <a:solidFill>
                  <a:srgbClr val="FF0000"/>
                </a:solidFill>
              </a:rPr>
              <a:t>Ambient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groundwater</a:t>
            </a:r>
            <a:r>
              <a:rPr lang="nl-NL" sz="1600" dirty="0" smtClean="0">
                <a:solidFill>
                  <a:srgbClr val="FF0000"/>
                </a:solidFill>
              </a:rPr>
              <a:t> (saline, </a:t>
            </a:r>
            <a:r>
              <a:rPr lang="nl-NL" sz="1600" dirty="0" err="1" smtClean="0">
                <a:solidFill>
                  <a:srgbClr val="FF0000"/>
                </a:solidFill>
              </a:rPr>
              <a:t>deeply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anoxic</a:t>
            </a:r>
            <a:r>
              <a:rPr lang="nl-NL" sz="1600" dirty="0" smtClean="0">
                <a:solidFill>
                  <a:srgbClr val="FF0000"/>
                </a:solidFill>
              </a:rPr>
              <a:t>) </a:t>
            </a:r>
            <a:endParaRPr lang="en-GB" sz="1600" dirty="0">
              <a:solidFill>
                <a:srgbClr val="FF0000"/>
              </a:solidFill>
            </a:endParaRPr>
          </a:p>
        </p:txBody>
      </p:sp>
      <p:cxnSp>
        <p:nvCxnSpPr>
          <p:cNvPr id="28" name="Straight Arrow Connector 30"/>
          <p:cNvCxnSpPr/>
          <p:nvPr/>
        </p:nvCxnSpPr>
        <p:spPr>
          <a:xfrm rot="16200000" flipV="1">
            <a:off x="3413522" y="2139206"/>
            <a:ext cx="3030686" cy="1433810"/>
          </a:xfrm>
          <a:prstGeom prst="bentConnector3">
            <a:avLst>
              <a:gd name="adj1" fmla="val 99328"/>
            </a:avLst>
          </a:prstGeom>
          <a:ln w="28575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88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4" grpId="0"/>
      <p:bldP spid="50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CuadroTexto"/>
          <p:cNvSpPr txBox="1"/>
          <p:nvPr/>
        </p:nvSpPr>
        <p:spPr>
          <a:xfrm>
            <a:off x="571472" y="324129"/>
            <a:ext cx="7096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RESULTS WA2 – </a:t>
            </a:r>
            <a:r>
              <a:rPr lang="es-ES_trad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Part</a:t>
            </a:r>
            <a:r>
              <a:rPr lang="es-ES_tradnl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II: 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Assessment of </a:t>
            </a:r>
            <a:r>
              <a:rPr lang="nl-NL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membrane</a:t>
            </a:r>
            <a:r>
              <a:rPr lang="nl-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l-NL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clogging</a:t>
            </a:r>
            <a:endParaRPr lang="es-E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Sc2_3_pilot_rescaled_r49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8886" b="9022"/>
          <a:stretch/>
        </p:blipFill>
        <p:spPr>
          <a:xfrm>
            <a:off x="683568" y="1124744"/>
            <a:ext cx="5175263" cy="4248472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2411760" y="4077072"/>
            <a:ext cx="360040" cy="21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3059832" y="4077072"/>
            <a:ext cx="360040" cy="21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940152" y="3429000"/>
            <a:ext cx="28083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 smtClean="0">
                <a:solidFill>
                  <a:srgbClr val="FF0000"/>
                </a:solidFill>
              </a:rPr>
              <a:t>ASRO:</a:t>
            </a:r>
          </a:p>
          <a:p>
            <a:r>
              <a:rPr lang="nl-NL" sz="1600" dirty="0" smtClean="0">
                <a:solidFill>
                  <a:srgbClr val="FF0000"/>
                </a:solidFill>
              </a:rPr>
              <a:t>‘</a:t>
            </a:r>
            <a:r>
              <a:rPr lang="nl-NL" sz="1600" dirty="0" err="1" smtClean="0">
                <a:solidFill>
                  <a:srgbClr val="FF0000"/>
                </a:solidFill>
              </a:rPr>
              <a:t>Dynamic</a:t>
            </a:r>
            <a:r>
              <a:rPr lang="nl-NL" sz="1600" dirty="0" smtClean="0">
                <a:solidFill>
                  <a:srgbClr val="FF0000"/>
                </a:solidFill>
              </a:rPr>
              <a:t> water </a:t>
            </a:r>
            <a:r>
              <a:rPr lang="nl-NL" sz="1600" dirty="0" err="1" smtClean="0">
                <a:solidFill>
                  <a:srgbClr val="FF0000"/>
                </a:solidFill>
              </a:rPr>
              <a:t>quality</a:t>
            </a:r>
            <a:r>
              <a:rPr lang="nl-NL" sz="1600" dirty="0" smtClean="0">
                <a:solidFill>
                  <a:srgbClr val="FF0000"/>
                </a:solidFill>
              </a:rPr>
              <a:t>’!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600" dirty="0" err="1" smtClean="0">
                <a:solidFill>
                  <a:srgbClr val="FF0000"/>
                </a:solidFill>
              </a:rPr>
              <a:t>Rainwater</a:t>
            </a:r>
            <a:r>
              <a:rPr lang="nl-NL" sz="1600" dirty="0" smtClean="0">
                <a:solidFill>
                  <a:srgbClr val="FF0000"/>
                </a:solidFill>
              </a:rPr>
              <a:t> (</a:t>
            </a:r>
            <a:r>
              <a:rPr lang="nl-NL" sz="1600" dirty="0" err="1" smtClean="0">
                <a:solidFill>
                  <a:srgbClr val="FF0000"/>
                </a:solidFill>
              </a:rPr>
              <a:t>oxic</a:t>
            </a:r>
            <a:r>
              <a:rPr lang="nl-NL" sz="1600" dirty="0" smtClean="0">
                <a:solidFill>
                  <a:srgbClr val="FF0000"/>
                </a:solidFill>
              </a:rPr>
              <a:t>, </a:t>
            </a:r>
            <a:r>
              <a:rPr lang="nl-NL" sz="1600" dirty="0" err="1" smtClean="0">
                <a:solidFill>
                  <a:srgbClr val="FF0000"/>
                </a:solidFill>
              </a:rPr>
              <a:t>very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fresh</a:t>
            </a:r>
            <a:r>
              <a:rPr lang="nl-NL" sz="1600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600" dirty="0" smtClean="0">
                <a:solidFill>
                  <a:srgbClr val="FF0000"/>
                </a:solidFill>
              </a:rPr>
              <a:t>Mixed water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600" dirty="0" err="1" smtClean="0">
                <a:solidFill>
                  <a:srgbClr val="FF0000"/>
                </a:solidFill>
              </a:rPr>
              <a:t>Ambient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groundwater</a:t>
            </a:r>
            <a:r>
              <a:rPr lang="nl-NL" sz="1600" dirty="0" smtClean="0">
                <a:solidFill>
                  <a:srgbClr val="FF0000"/>
                </a:solidFill>
              </a:rPr>
              <a:t> (</a:t>
            </a:r>
            <a:r>
              <a:rPr lang="nl-NL" sz="1600" dirty="0" err="1" smtClean="0">
                <a:solidFill>
                  <a:srgbClr val="FF0000"/>
                </a:solidFill>
              </a:rPr>
              <a:t>brackish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groundwater</a:t>
            </a:r>
            <a:r>
              <a:rPr lang="nl-NL" sz="1600" dirty="0" smtClean="0">
                <a:solidFill>
                  <a:srgbClr val="FF0000"/>
                </a:solidFill>
              </a:rPr>
              <a:t>, </a:t>
            </a:r>
            <a:r>
              <a:rPr lang="nl-NL" sz="1600" dirty="0" err="1" smtClean="0">
                <a:solidFill>
                  <a:srgbClr val="FF0000"/>
                </a:solidFill>
              </a:rPr>
              <a:t>deeply</a:t>
            </a:r>
            <a:r>
              <a:rPr lang="nl-NL" sz="1600" dirty="0" smtClean="0">
                <a:solidFill>
                  <a:srgbClr val="FF0000"/>
                </a:solidFill>
              </a:rPr>
              <a:t> </a:t>
            </a:r>
            <a:r>
              <a:rPr lang="nl-NL" sz="1600" dirty="0" err="1" smtClean="0">
                <a:solidFill>
                  <a:srgbClr val="FF0000"/>
                </a:solidFill>
              </a:rPr>
              <a:t>anoxic</a:t>
            </a:r>
            <a:r>
              <a:rPr lang="nl-NL" sz="1600" dirty="0" smtClean="0">
                <a:solidFill>
                  <a:srgbClr val="FF0000"/>
                </a:solidFill>
              </a:rPr>
              <a:t>) 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1628800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 err="1" smtClean="0">
                <a:solidFill>
                  <a:srgbClr val="92D050"/>
                </a:solidFill>
              </a:rPr>
              <a:t>Normal</a:t>
            </a:r>
            <a:r>
              <a:rPr lang="nl-NL" sz="1600" b="1" dirty="0" smtClean="0">
                <a:solidFill>
                  <a:srgbClr val="92D050"/>
                </a:solidFill>
              </a:rPr>
              <a:t> BWRO:</a:t>
            </a:r>
          </a:p>
          <a:p>
            <a:r>
              <a:rPr lang="nl-NL" sz="1600" dirty="0" smtClean="0">
                <a:solidFill>
                  <a:srgbClr val="92D050"/>
                </a:solidFill>
              </a:rPr>
              <a:t>Constant </a:t>
            </a:r>
            <a:r>
              <a:rPr lang="nl-NL" sz="1600" dirty="0" err="1" smtClean="0">
                <a:solidFill>
                  <a:srgbClr val="92D050"/>
                </a:solidFill>
              </a:rPr>
              <a:t>quality</a:t>
            </a:r>
            <a:r>
              <a:rPr lang="nl-NL" sz="1600" dirty="0" smtClean="0">
                <a:solidFill>
                  <a:srgbClr val="92D050"/>
                </a:solidFill>
              </a:rPr>
              <a:t> (</a:t>
            </a:r>
            <a:r>
              <a:rPr lang="nl-NL" sz="1600" dirty="0" err="1" smtClean="0">
                <a:solidFill>
                  <a:srgbClr val="92D050"/>
                </a:solidFill>
              </a:rPr>
              <a:t>brackish</a:t>
            </a:r>
            <a:r>
              <a:rPr lang="nl-NL" sz="1600" dirty="0" smtClean="0">
                <a:solidFill>
                  <a:srgbClr val="92D050"/>
                </a:solidFill>
              </a:rPr>
              <a:t> </a:t>
            </a:r>
            <a:r>
              <a:rPr lang="nl-NL" sz="1600" dirty="0" err="1" smtClean="0">
                <a:solidFill>
                  <a:srgbClr val="92D050"/>
                </a:solidFill>
              </a:rPr>
              <a:t>groundwater</a:t>
            </a:r>
            <a:r>
              <a:rPr lang="nl-NL" sz="1600" dirty="0" smtClean="0">
                <a:solidFill>
                  <a:srgbClr val="92D050"/>
                </a:solidFill>
              </a:rPr>
              <a:t>, </a:t>
            </a:r>
            <a:r>
              <a:rPr lang="nl-NL" sz="1600" dirty="0" err="1" smtClean="0">
                <a:solidFill>
                  <a:srgbClr val="92D050"/>
                </a:solidFill>
              </a:rPr>
              <a:t>deeply</a:t>
            </a:r>
            <a:r>
              <a:rPr lang="nl-NL" sz="1600" dirty="0" smtClean="0">
                <a:solidFill>
                  <a:srgbClr val="92D050"/>
                </a:solidFill>
              </a:rPr>
              <a:t> </a:t>
            </a:r>
            <a:r>
              <a:rPr lang="nl-NL" sz="1600" dirty="0" err="1" smtClean="0">
                <a:solidFill>
                  <a:srgbClr val="92D050"/>
                </a:solidFill>
              </a:rPr>
              <a:t>anoxic</a:t>
            </a:r>
            <a:r>
              <a:rPr lang="nl-NL" sz="1600" dirty="0" smtClean="0">
                <a:solidFill>
                  <a:srgbClr val="92D050"/>
                </a:solidFill>
              </a:rPr>
              <a:t>)</a:t>
            </a:r>
            <a:endParaRPr lang="en-GB" sz="1600" dirty="0">
              <a:solidFill>
                <a:srgbClr val="92D05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11760" y="1772816"/>
            <a:ext cx="360040" cy="21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059832" y="1772816"/>
            <a:ext cx="360040" cy="2160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2555776" y="2132856"/>
            <a:ext cx="100811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2555776" y="4293096"/>
            <a:ext cx="100811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99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</TotalTime>
  <Words>822</Words>
  <Application>Microsoft Office PowerPoint</Application>
  <PresentationFormat>On-screen Show (4:3)</PresentationFormat>
  <Paragraphs>193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LiftingPC37</dc:creator>
  <cp:lastModifiedBy>Wolf, Bianca van der</cp:lastModifiedBy>
  <cp:revision>70</cp:revision>
  <dcterms:created xsi:type="dcterms:W3CDTF">2014-01-20T15:25:56Z</dcterms:created>
  <dcterms:modified xsi:type="dcterms:W3CDTF">2016-03-15T07:46:56Z</dcterms:modified>
</cp:coreProperties>
</file>