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FD5-3454-4D1A-9BB8-05147CB7EBAA}" type="datetimeFigureOut">
              <a:rPr lang="en-US" smtClean="0"/>
              <a:t>15-Mar-16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C210D-DD6C-4FD3-B939-B3AB72E9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BABD5-DA92-497C-92EC-D72D0301BE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C448-33C5-46D2-AAEE-C11D40866E5E}" type="slidenum">
              <a:rPr lang="en-GB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5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6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4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7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3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9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571472" y="44371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ATHENS CASE (GREECE)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571472" y="4861609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Developing a showcase for Sewer Mining Pilot </a:t>
            </a:r>
          </a:p>
          <a:p>
            <a:pPr algn="r"/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7 CuadroTexto"/>
          <p:cNvSpPr txBox="1"/>
          <p:nvPr/>
        </p:nvSpPr>
        <p:spPr>
          <a:xfrm>
            <a:off x="428596" y="5395863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C. Makropoulos</a:t>
            </a:r>
            <a:r>
              <a:rPr lang="en-GB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GB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NTUA</a:t>
            </a:r>
            <a:endParaRPr lang="en-GB" sz="12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-14287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Showcase value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885825" y="1340768"/>
            <a:ext cx="7343775" cy="4302125"/>
          </a:xfrm>
        </p:spPr>
        <p:txBody>
          <a:bodyPr>
            <a:normAutofit/>
          </a:bodyPr>
          <a:lstStyle/>
          <a:p>
            <a:r>
              <a:rPr lang="en-US" sz="2400" dirty="0"/>
              <a:t>Become </a:t>
            </a:r>
            <a:r>
              <a:rPr lang="en-US" sz="2400" b="1" dirty="0"/>
              <a:t>acquainted with the idea of sewer mining</a:t>
            </a:r>
            <a:r>
              <a:rPr lang="en-US" sz="2400" dirty="0"/>
              <a:t> given the fact that the closest demo where this idea is far away!</a:t>
            </a:r>
          </a:p>
          <a:p>
            <a:r>
              <a:rPr lang="en-US" sz="2400" dirty="0"/>
              <a:t>Get to know what the unit </a:t>
            </a:r>
            <a:r>
              <a:rPr lang="en-US" sz="2400" b="1" dirty="0"/>
              <a:t>looks like</a:t>
            </a:r>
            <a:r>
              <a:rPr lang="en-US" sz="2400" dirty="0"/>
              <a:t>, </a:t>
            </a:r>
            <a:r>
              <a:rPr lang="en-US" sz="2400" b="1" dirty="0"/>
              <a:t>how the unit works</a:t>
            </a:r>
            <a:r>
              <a:rPr lang="en-US" sz="2400" dirty="0"/>
              <a:t>, what is </a:t>
            </a:r>
            <a:r>
              <a:rPr lang="en-US" sz="2400" b="1" dirty="0"/>
              <a:t>innovative</a:t>
            </a:r>
            <a:r>
              <a:rPr lang="en-US" sz="2400" dirty="0"/>
              <a:t> about it and </a:t>
            </a:r>
            <a:r>
              <a:rPr lang="en-US" sz="2400" b="1" dirty="0"/>
              <a:t>how it performs</a:t>
            </a:r>
          </a:p>
          <a:p>
            <a:r>
              <a:rPr lang="en-US" sz="2400" dirty="0"/>
              <a:t>Present various </a:t>
            </a:r>
            <a:r>
              <a:rPr lang="en-US" sz="2400" b="1" dirty="0"/>
              <a:t>applications</a:t>
            </a:r>
            <a:r>
              <a:rPr lang="en-US" sz="2400" dirty="0"/>
              <a:t> of SM (and the benefits)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210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5275" y="113403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262897" y="125081"/>
            <a:ext cx="7772400" cy="642938"/>
          </a:xfrm>
        </p:spPr>
        <p:txBody>
          <a:bodyPr>
            <a:normAutofit/>
          </a:bodyPr>
          <a:lstStyle/>
          <a:p>
            <a:r>
              <a:rPr lang="en-US" sz="3600" dirty="0"/>
              <a:t>Building a showcase for the SM pilot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5346700" y="1116013"/>
            <a:ext cx="3797300" cy="17399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Creation of an overall </a:t>
            </a:r>
            <a:r>
              <a:rPr lang="en-US" sz="2000" b="1" dirty="0">
                <a:solidFill>
                  <a:schemeClr val="tx1"/>
                </a:solidFill>
              </a:rPr>
              <a:t>key message </a:t>
            </a:r>
            <a:r>
              <a:rPr lang="en-US" sz="2000" dirty="0">
                <a:solidFill>
                  <a:schemeClr val="tx1"/>
                </a:solidFill>
              </a:rPr>
              <a:t>as well as </a:t>
            </a:r>
            <a:r>
              <a:rPr lang="en-US" sz="2000" b="1" dirty="0">
                <a:solidFill>
                  <a:schemeClr val="tx1"/>
                </a:solidFill>
              </a:rPr>
              <a:t>tailored messages </a:t>
            </a:r>
            <a:r>
              <a:rPr lang="en-US" sz="2000" dirty="0">
                <a:solidFill>
                  <a:schemeClr val="tx1"/>
                </a:solidFill>
              </a:rPr>
              <a:t>and tools for each audience </a:t>
            </a:r>
          </a:p>
          <a:p>
            <a:pPr algn="just"/>
            <a:endParaRPr lang="en-US" sz="2000" dirty="0"/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827584" y="1112854"/>
            <a:ext cx="3532382" cy="4424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Identification of key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audiences :</a:t>
            </a:r>
          </a:p>
          <a:p>
            <a:pPr marL="338138" marR="0" lvl="0" indent="-3381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Local Authorities</a:t>
            </a:r>
          </a:p>
          <a:p>
            <a:pPr marL="338138" marR="0" lvl="0" indent="-3381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Companies/Enterprises</a:t>
            </a:r>
          </a:p>
          <a:p>
            <a:pPr marL="338138" marR="0" lvl="0" indent="-3381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Industries</a:t>
            </a:r>
          </a:p>
          <a:p>
            <a:pPr marL="338138" marR="0" lvl="0" indent="-3381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Farmers</a:t>
            </a:r>
          </a:p>
          <a:p>
            <a:pPr marL="338138" marR="0" lvl="0" indent="-33813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000" dirty="0"/>
              <a:t>General Public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26" y="112474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897" y="11247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2897" y="409565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5275" y="11154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897" y="4095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97894" y="4095656"/>
            <a:ext cx="383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Implementation of </a:t>
            </a:r>
            <a:r>
              <a:rPr lang="en-US" sz="2000" b="1" dirty="0"/>
              <a:t>performance indicators </a:t>
            </a:r>
            <a:r>
              <a:rPr lang="en-US" sz="2000" dirty="0"/>
              <a:t>and proposal of a risk assessment for the showcase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15275" y="408636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50638" y="407208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2 - Υπότιτλος"/>
          <p:cNvSpPr txBox="1">
            <a:spLocks/>
          </p:cNvSpPr>
          <p:nvPr/>
        </p:nvSpPr>
        <p:spPr>
          <a:xfrm>
            <a:off x="695024" y="4059772"/>
            <a:ext cx="3797502" cy="174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Concept of an action plan: (a) </a:t>
            </a:r>
            <a:r>
              <a:rPr lang="en-US" sz="2000" b="1" dirty="0">
                <a:solidFill>
                  <a:schemeClr val="tx1"/>
                </a:solidFill>
              </a:rPr>
              <a:t>Visits on-site </a:t>
            </a:r>
            <a:r>
              <a:rPr lang="en-US" sz="2000" dirty="0">
                <a:solidFill>
                  <a:schemeClr val="tx1"/>
                </a:solidFill>
              </a:rPr>
              <a:t>by key audiences (b) Development of </a:t>
            </a:r>
            <a:r>
              <a:rPr lang="en-US" sz="2000" b="1" dirty="0">
                <a:solidFill>
                  <a:schemeClr val="tx1"/>
                </a:solidFill>
              </a:rPr>
              <a:t>animation</a:t>
            </a:r>
            <a:r>
              <a:rPr lang="en-US" sz="2000" dirty="0">
                <a:solidFill>
                  <a:schemeClr val="tx1"/>
                </a:solidFill>
              </a:rPr>
              <a:t> for broader audiences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073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539552" y="-90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On-site visits</a:t>
            </a:r>
            <a:endParaRPr lang="el-GR" sz="36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4294967295"/>
          </p:nvPr>
        </p:nvSpPr>
        <p:spPr>
          <a:xfrm>
            <a:off x="3924300" y="836613"/>
            <a:ext cx="5219700" cy="5876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Visits that have </a:t>
            </a:r>
            <a:r>
              <a:rPr lang="en-US" sz="1600" b="1" dirty="0"/>
              <a:t>already taken place </a:t>
            </a:r>
            <a:r>
              <a:rPr lang="en-US" sz="1600" dirty="0"/>
              <a:t>:</a:t>
            </a:r>
          </a:p>
          <a:p>
            <a:r>
              <a:rPr lang="en-US" sz="1600" dirty="0"/>
              <a:t>TAIPED, in order to give permission for a similar unit (for the SUBSOL program)</a:t>
            </a:r>
          </a:p>
          <a:p>
            <a:r>
              <a:rPr lang="en-US" sz="1600" dirty="0"/>
              <a:t>Academics and students</a:t>
            </a:r>
          </a:p>
          <a:p>
            <a:r>
              <a:rPr lang="en-US" sz="1600" dirty="0"/>
              <a:t>Agencies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Future visits:</a:t>
            </a:r>
          </a:p>
          <a:p>
            <a:r>
              <a:rPr lang="en-US" sz="1600" dirty="0"/>
              <a:t>Municipalities and municipal water companies (DEYAs).</a:t>
            </a:r>
          </a:p>
          <a:p>
            <a:r>
              <a:rPr lang="en-US" sz="1600" dirty="0"/>
              <a:t>Schools, Universities</a:t>
            </a:r>
          </a:p>
          <a:p>
            <a:r>
              <a:rPr lang="en-US" sz="1600" dirty="0"/>
              <a:t>Industrial/commercial partners (e.g. SUBSOL)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Organizational structure of visits:</a:t>
            </a:r>
          </a:p>
          <a:p>
            <a:r>
              <a:rPr lang="en-US" sz="1600" dirty="0"/>
              <a:t>Presentation </a:t>
            </a:r>
            <a:r>
              <a:rPr lang="en-US" sz="1600" b="1" dirty="0"/>
              <a:t>in R&amp;D’s conference </a:t>
            </a:r>
            <a:r>
              <a:rPr lang="en-US" sz="1600" dirty="0"/>
              <a:t>room</a:t>
            </a:r>
          </a:p>
          <a:p>
            <a:r>
              <a:rPr lang="en-US" sz="1600" b="1" dirty="0"/>
              <a:t>Touch and feel </a:t>
            </a:r>
            <a:r>
              <a:rPr lang="en-US" sz="1600" dirty="0"/>
              <a:t>observation of the unit and description of the main processes taking place ( in plain words)</a:t>
            </a:r>
          </a:p>
          <a:p>
            <a:r>
              <a:rPr lang="en-US" sz="1600" dirty="0"/>
              <a:t>Presentation of the </a:t>
            </a:r>
            <a:r>
              <a:rPr lang="en-US" sz="1600" b="1" dirty="0"/>
              <a:t>control room </a:t>
            </a:r>
            <a:r>
              <a:rPr lang="en-US" sz="1600" dirty="0"/>
              <a:t>and explanation of  the innovative  use of ICT solutions for control and monitoring</a:t>
            </a:r>
          </a:p>
          <a:p>
            <a:r>
              <a:rPr lang="en-US" sz="1600" dirty="0"/>
              <a:t>Tour on the “</a:t>
            </a:r>
            <a:r>
              <a:rPr lang="en-US" sz="1600" b="1" dirty="0"/>
              <a:t>heat island</a:t>
            </a:r>
            <a:r>
              <a:rPr lang="en-US" sz="1600" dirty="0"/>
              <a:t>” pilot area</a:t>
            </a:r>
          </a:p>
          <a:p>
            <a:endParaRPr lang="en-US" sz="1600" dirty="0"/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 </a:t>
            </a:r>
          </a:p>
        </p:txBody>
      </p:sp>
      <p:pic>
        <p:nvPicPr>
          <p:cNvPr id="1027" name="Picture 3" descr="C:\Users\argiro\Desktop\Μακρόπουλος φωτογραφίες\IMG_6158.JPG"/>
          <p:cNvPicPr>
            <a:picLocks noChangeAspect="1" noChangeArrowheads="1"/>
          </p:cNvPicPr>
          <p:nvPr/>
        </p:nvPicPr>
        <p:blipFill>
          <a:blip r:embed="rId2"/>
          <a:srcRect l="6972" t="10416" r="4720" b="31466"/>
          <a:stretch>
            <a:fillRect/>
          </a:stretch>
        </p:blipFill>
        <p:spPr bwMode="auto">
          <a:xfrm>
            <a:off x="257599" y="3611256"/>
            <a:ext cx="1636547" cy="1872208"/>
          </a:xfrm>
          <a:prstGeom prst="rect">
            <a:avLst/>
          </a:prstGeom>
          <a:noFill/>
        </p:spPr>
      </p:pic>
      <p:pic>
        <p:nvPicPr>
          <p:cNvPr id="1029" name="Picture 5" descr="C:\Users\argiro\Desktop\Μακρόπουλος φωτογραφίες\IMG_6174.JPG"/>
          <p:cNvPicPr>
            <a:picLocks noChangeAspect="1" noChangeArrowheads="1"/>
          </p:cNvPicPr>
          <p:nvPr/>
        </p:nvPicPr>
        <p:blipFill>
          <a:blip r:embed="rId3" cstate="print"/>
          <a:srcRect b="15486"/>
          <a:stretch>
            <a:fillRect/>
          </a:stretch>
        </p:blipFill>
        <p:spPr bwMode="auto">
          <a:xfrm>
            <a:off x="271157" y="1041106"/>
            <a:ext cx="1626303" cy="1982457"/>
          </a:xfrm>
          <a:prstGeom prst="rect">
            <a:avLst/>
          </a:prstGeom>
          <a:noFill/>
        </p:spPr>
      </p:pic>
      <p:pic>
        <p:nvPicPr>
          <p:cNvPr id="1028" name="Picture 4" descr="C:\Users\argiro\Desktop\Μακρόπουλος φωτογραφίες\IMG_6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501008"/>
            <a:ext cx="1626303" cy="1982456"/>
          </a:xfrm>
          <a:prstGeom prst="rect">
            <a:avLst/>
          </a:prstGeom>
          <a:noFill/>
        </p:spPr>
      </p:pic>
      <p:pic>
        <p:nvPicPr>
          <p:cNvPr id="7" name="Picture 2" descr="C:\Users\Dell\Downloads\image-fed7e0254d94a97a94c175411ddfbd3316f4173691a6bdefabdd736ef64f9e7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1626303" cy="19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6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611560" y="-58040"/>
            <a:ext cx="7687206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Animation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27382" y="1064129"/>
            <a:ext cx="8229600" cy="2652903"/>
          </a:xfrm>
        </p:spPr>
        <p:txBody>
          <a:bodyPr>
            <a:normAutofit/>
          </a:bodyPr>
          <a:lstStyle/>
          <a:p>
            <a:r>
              <a:rPr lang="en-US" sz="2200" dirty="0"/>
              <a:t>Broadcasted through popular websites, such as YouTube, thus increasing public awareness </a:t>
            </a:r>
          </a:p>
          <a:p>
            <a:r>
              <a:rPr lang="en-US" sz="2200" dirty="0"/>
              <a:t>Storyline objectives: </a:t>
            </a:r>
          </a:p>
          <a:p>
            <a:pPr lvl="1"/>
            <a:r>
              <a:rPr lang="en-US" sz="1800" dirty="0"/>
              <a:t>Link SM with the need of solutions on </a:t>
            </a:r>
            <a:r>
              <a:rPr lang="en-US" sz="1800" b="1" dirty="0"/>
              <a:t>water scarcity</a:t>
            </a:r>
          </a:p>
          <a:p>
            <a:pPr lvl="1"/>
            <a:r>
              <a:rPr lang="en-US" sz="1800" dirty="0"/>
              <a:t>Roughly </a:t>
            </a:r>
            <a:r>
              <a:rPr lang="en-US" sz="1800" b="1" dirty="0"/>
              <a:t>explain the operation </a:t>
            </a:r>
            <a:r>
              <a:rPr lang="en-US" sz="1800" dirty="0"/>
              <a:t>of a SM unit</a:t>
            </a:r>
          </a:p>
          <a:p>
            <a:pPr lvl="1"/>
            <a:r>
              <a:rPr lang="en-US" sz="1800" dirty="0"/>
              <a:t>Inform about how a widespread implementation of SM in highly urbanized cities can </a:t>
            </a:r>
            <a:r>
              <a:rPr lang="en-US" sz="1800" b="1" dirty="0"/>
              <a:t>improve citizens’ quality of life  </a:t>
            </a:r>
          </a:p>
          <a:p>
            <a:pPr marL="3206750" indent="-344488">
              <a:buFont typeface="Courier New" pitchFamily="49" charset="0"/>
              <a:buChar char="o"/>
            </a:pPr>
            <a:endParaRPr lang="en-US" sz="2200" dirty="0"/>
          </a:p>
          <a:p>
            <a:pPr marL="3206750" indent="-344488">
              <a:buFont typeface="Courier New" pitchFamily="49" charset="0"/>
              <a:buChar char="o"/>
            </a:pPr>
            <a:endParaRPr lang="en-US" sz="2200" dirty="0"/>
          </a:p>
          <a:p>
            <a:pPr marL="3206750" indent="-344488">
              <a:buFont typeface="Courier New" pitchFamily="49" charset="0"/>
              <a:buChar char="o"/>
            </a:pPr>
            <a:endParaRPr lang="en-US" sz="2200" dirty="0"/>
          </a:p>
          <a:p>
            <a:endParaRPr lang="el-GR" sz="2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48" y="3798026"/>
            <a:ext cx="1592424" cy="148721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7" y="3744687"/>
            <a:ext cx="1592424" cy="14872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27" y="3791112"/>
            <a:ext cx="1728191" cy="15010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97" y="3717033"/>
            <a:ext cx="1592424" cy="151487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75" y="3717033"/>
            <a:ext cx="1592424" cy="1514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0971" y="3717032"/>
            <a:ext cx="8988628" cy="1649207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93031" y="3717033"/>
            <a:ext cx="0" cy="1649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18247" y="3717033"/>
            <a:ext cx="0" cy="1649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92144" y="3717033"/>
            <a:ext cx="0" cy="1649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01407" y="3730859"/>
            <a:ext cx="0" cy="1649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8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planned actions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497193" cy="5327650"/>
          </a:xfrm>
        </p:spPr>
        <p:txBody>
          <a:bodyPr>
            <a:normAutofit/>
          </a:bodyPr>
          <a:lstStyle/>
          <a:p>
            <a:r>
              <a:rPr lang="en-US" sz="2000" dirty="0"/>
              <a:t>Convert the website into a strong link between the project and the public, by: establishing </a:t>
            </a:r>
            <a:r>
              <a:rPr lang="en-US" sz="2000" b="1" dirty="0"/>
              <a:t>follow up stories </a:t>
            </a:r>
            <a:r>
              <a:rPr lang="en-US" sz="2000" dirty="0"/>
              <a:t>that inform about the results of the project, as well as setting an interactive section where discussions can take place (incl. a counter of the total water recycled from the unit)</a:t>
            </a:r>
          </a:p>
          <a:p>
            <a:r>
              <a:rPr lang="en-US" sz="2000" dirty="0"/>
              <a:t>Development of a </a:t>
            </a:r>
            <a:r>
              <a:rPr lang="en-US" sz="2000" b="1" dirty="0"/>
              <a:t>general purpose leaflet </a:t>
            </a:r>
            <a:r>
              <a:rPr lang="en-US" sz="2000" dirty="0"/>
              <a:t>with key facts (and performance stats from the unit).</a:t>
            </a:r>
          </a:p>
          <a:p>
            <a:r>
              <a:rPr lang="en-US" sz="2000" dirty="0"/>
              <a:t>Development of </a:t>
            </a:r>
            <a:r>
              <a:rPr lang="en-US" sz="2000" b="1" dirty="0"/>
              <a:t>targeted presentations</a:t>
            </a:r>
            <a:r>
              <a:rPr lang="en-US" sz="2000" dirty="0"/>
              <a:t>, that include detailed information that future stakeholders have interest in, such as financial evaluation: targets </a:t>
            </a:r>
            <a:r>
              <a:rPr lang="en-US" sz="2000" b="1" dirty="0"/>
              <a:t>tourist industry </a:t>
            </a:r>
            <a:r>
              <a:rPr lang="en-US" sz="2000" dirty="0"/>
              <a:t>and </a:t>
            </a:r>
            <a:r>
              <a:rPr lang="en-US" sz="2000" b="1" dirty="0"/>
              <a:t>golf courts</a:t>
            </a:r>
          </a:p>
          <a:p>
            <a:r>
              <a:rPr lang="en-US" sz="2000" dirty="0"/>
              <a:t>Contacting in key people, mainly with authorities in large municipalities (in collaboration with EYDAP).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321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79411" y="0"/>
            <a:ext cx="3468139" cy="1143000"/>
          </a:xfrm>
        </p:spPr>
        <p:txBody>
          <a:bodyPr>
            <a:normAutofit/>
          </a:bodyPr>
          <a:lstStyle/>
          <a:p>
            <a:r>
              <a:rPr lang="en-US" dirty="0"/>
              <a:t>Draft Timeline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232210" y="3021953"/>
            <a:ext cx="2498602" cy="937021"/>
            <a:chOff x="0" y="1167906"/>
            <a:chExt cx="2342554" cy="937021"/>
          </a:xfrm>
        </p:grpSpPr>
        <p:sp>
          <p:nvSpPr>
            <p:cNvPr id="10" name="Pentagon 9"/>
            <p:cNvSpPr/>
            <p:nvPr/>
          </p:nvSpPr>
          <p:spPr>
            <a:xfrm>
              <a:off x="0" y="1167906"/>
              <a:ext cx="2342554" cy="93702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>
              <a:off x="0" y="1167906"/>
              <a:ext cx="2108299" cy="937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128016" rIns="64008" bIns="12801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36666" y="3021954"/>
            <a:ext cx="2492613" cy="937021"/>
            <a:chOff x="3750766" y="1563489"/>
            <a:chExt cx="2342554" cy="937021"/>
          </a:xfrm>
        </p:grpSpPr>
        <p:sp>
          <p:nvSpPr>
            <p:cNvPr id="13" name="Chevron 12"/>
            <p:cNvSpPr/>
            <p:nvPr/>
          </p:nvSpPr>
          <p:spPr>
            <a:xfrm>
              <a:off x="3750766" y="1563489"/>
              <a:ext cx="2342554" cy="93702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4219277" y="1563489"/>
              <a:ext cx="1405533" cy="937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74676" rIns="37338" bIns="7467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52861" y="3021954"/>
            <a:ext cx="2505472" cy="937021"/>
            <a:chOff x="3750766" y="1563489"/>
            <a:chExt cx="2342554" cy="937021"/>
          </a:xfrm>
        </p:grpSpPr>
        <p:sp>
          <p:nvSpPr>
            <p:cNvPr id="16" name="Chevron 15"/>
            <p:cNvSpPr/>
            <p:nvPr/>
          </p:nvSpPr>
          <p:spPr>
            <a:xfrm>
              <a:off x="3750766" y="1563489"/>
              <a:ext cx="2342554" cy="93702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219277" y="1563489"/>
              <a:ext cx="1405533" cy="937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74676" rIns="37338" bIns="7467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29717" y="3021954"/>
            <a:ext cx="2505472" cy="937021"/>
            <a:chOff x="3750766" y="1563489"/>
            <a:chExt cx="2342554" cy="937021"/>
          </a:xfrm>
        </p:grpSpPr>
        <p:sp>
          <p:nvSpPr>
            <p:cNvPr id="19" name="Chevron 18"/>
            <p:cNvSpPr/>
            <p:nvPr/>
          </p:nvSpPr>
          <p:spPr>
            <a:xfrm>
              <a:off x="3750766" y="1563489"/>
              <a:ext cx="2342554" cy="93702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4219277" y="1563489"/>
              <a:ext cx="1405533" cy="937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74676" rIns="37338" bIns="7467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5536" y="3212976"/>
            <a:ext cx="18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ll MT" pitchFamily="18" charset="0"/>
              </a:rPr>
              <a:t>April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20272" y="3212976"/>
            <a:ext cx="18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ll MT" pitchFamily="18" charset="0"/>
              </a:rPr>
              <a:t>July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08668" y="3212976"/>
            <a:ext cx="18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ll MT" pitchFamily="18" charset="0"/>
              </a:rPr>
              <a:t>May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5098" y="3212976"/>
            <a:ext cx="18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ll MT" pitchFamily="18" charset="0"/>
              </a:rPr>
              <a:t>June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26" name="Elbow Connector 25"/>
          <p:cNvCxnSpPr/>
          <p:nvPr/>
        </p:nvCxnSpPr>
        <p:spPr>
          <a:xfrm rot="5400000">
            <a:off x="698305" y="3994884"/>
            <a:ext cx="622154" cy="5503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endCxn id="46" idx="0"/>
          </p:cNvCxnSpPr>
          <p:nvPr/>
        </p:nvCxnSpPr>
        <p:spPr>
          <a:xfrm rot="5400000">
            <a:off x="4658096" y="4177266"/>
            <a:ext cx="1043169" cy="60658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 flipH="1" flipV="1">
            <a:off x="3000348" y="2170379"/>
            <a:ext cx="1189903" cy="51324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5400000" flipH="1" flipV="1">
            <a:off x="6953039" y="2284659"/>
            <a:ext cx="1105123" cy="36947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>
            <a:off x="7932427" y="3784608"/>
            <a:ext cx="1234681" cy="64639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2210" y="4725144"/>
            <a:ext cx="239557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Finishing the preparation of the site and (initial) material for organized visits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20865" y="4834261"/>
            <a:ext cx="18114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Further 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Review</a:t>
            </a:r>
            <a:r>
              <a:rPr lang="el-GR" i="1" dirty="0"/>
              <a:t> </a:t>
            </a:r>
            <a:r>
              <a:rPr lang="en-US" i="1" dirty="0"/>
              <a:t>of so far actions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51828" y="908720"/>
            <a:ext cx="251265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Brochure 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Startup contacting in person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80952" y="1101047"/>
            <a:ext cx="23954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Animation storyline, editing, finalization (in collaboration with KWR)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7597" y="5002143"/>
            <a:ext cx="353758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Press releases in 5-6 major media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/>
              <a:t>The unit welcomes the first visitors, in organized tours</a:t>
            </a:r>
          </a:p>
        </p:txBody>
      </p:sp>
    </p:spTree>
    <p:extLst>
      <p:ext uri="{BB962C8B-B14F-4D97-AF65-F5344CB8AC3E}">
        <p14:creationId xmlns:p14="http://schemas.microsoft.com/office/powerpoint/2010/main" val="1549233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000" b="1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492</Words>
  <Application>Microsoft Office PowerPoint</Application>
  <PresentationFormat>On-screen Show (4:3)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Bell MT</vt:lpstr>
      <vt:lpstr>Calibri</vt:lpstr>
      <vt:lpstr>Courier New</vt:lpstr>
      <vt:lpstr>Tema de Office</vt:lpstr>
      <vt:lpstr>PowerPoint Presentation</vt:lpstr>
      <vt:lpstr>Showcase value</vt:lpstr>
      <vt:lpstr>Building a showcase for the SM pilot</vt:lpstr>
      <vt:lpstr>On-site visits</vt:lpstr>
      <vt:lpstr>Animation</vt:lpstr>
      <vt:lpstr>Other planned actions </vt:lpstr>
      <vt:lpstr>Draft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Athens Pilot</dc:title>
  <dc:creator>Katerina Antoniou</dc:creator>
  <cp:lastModifiedBy>Christos Makropoulos</cp:lastModifiedBy>
  <cp:revision>9</cp:revision>
  <dcterms:created xsi:type="dcterms:W3CDTF">2016-03-12T11:11:13Z</dcterms:created>
  <dcterms:modified xsi:type="dcterms:W3CDTF">2016-03-15T15:47:58Z</dcterms:modified>
</cp:coreProperties>
</file>