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7" r:id="rId14"/>
    <p:sldId id="277" r:id="rId15"/>
    <p:sldId id="278" r:id="rId16"/>
    <p:sldId id="279" r:id="rId17"/>
    <p:sldId id="280" r:id="rId18"/>
    <p:sldId id="282" r:id="rId19"/>
    <p:sldId id="281" r:id="rId20"/>
    <p:sldId id="25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724BB-3027-47BA-AB79-3E3A20FE0AFE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62964-A984-4741-A830-2AA9F101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1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884616" y="8685215"/>
            <a:ext cx="2971799" cy="457200"/>
          </a:xfrm>
          <a:prstGeom prst="rect">
            <a:avLst/>
          </a:prstGeom>
        </p:spPr>
        <p:txBody>
          <a:bodyPr lIns="86866" tIns="43434" rIns="86866" bIns="43434"/>
          <a:lstStyle/>
          <a:p>
            <a:pPr>
              <a:defRPr/>
            </a:pPr>
            <a:fld id="{CFAE6FC7-78DA-4C82-9DC5-775C9D58A446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64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970323" y="6515721"/>
            <a:ext cx="2269191" cy="17681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4190" y="6515721"/>
            <a:ext cx="1416133" cy="176811"/>
          </a:xfrm>
        </p:spPr>
        <p:txBody>
          <a:bodyPr/>
          <a:lstStyle/>
          <a:p>
            <a:r>
              <a:rPr lang="en-GB" noProof="0" dirty="0" smtClean="0"/>
              <a:t>© DHI</a:t>
            </a:r>
            <a:endParaRPr lang="en-GB" noProof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39514" y="6515721"/>
            <a:ext cx="516591" cy="176811"/>
          </a:xfrm>
        </p:spPr>
        <p:txBody>
          <a:bodyPr/>
          <a:lstStyle/>
          <a:p>
            <a:r>
              <a:rPr lang="en-GB" noProof="0" dirty="0" smtClean="0"/>
              <a:t>#</a:t>
            </a:r>
            <a:fld id="{EC98167B-91FF-498B-85F5-63F1D9402506}" type="slidenum">
              <a:rPr lang="en-GB" noProof="0" smtClean="0"/>
              <a:pPr/>
              <a:t>‹#›</a:t>
            </a:fld>
            <a:r>
              <a:rPr lang="en-GB" noProof="0" dirty="0" smtClean="0"/>
              <a:t>  </a:t>
            </a:r>
            <a:endParaRPr lang="en-GB" noProof="0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4047" y="1589743"/>
            <a:ext cx="8035925" cy="4123764"/>
          </a:xfrm>
        </p:spPr>
        <p:txBody>
          <a:bodyPr/>
          <a:lstStyle>
            <a:lvl1pPr marL="270000" indent="-270000">
              <a:buFont typeface="Arial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540000" indent="-270000">
              <a:buFont typeface="Arial" pitchFamily="34" charset="0"/>
              <a:buChar char="−"/>
              <a:defRPr>
                <a:solidFill>
                  <a:schemeClr val="accent3"/>
                </a:solidFill>
              </a:defRPr>
            </a:lvl2pPr>
            <a:lvl3pPr marL="810000" indent="-270000">
              <a:buFont typeface="Arial" pitchFamily="34" charset="0"/>
              <a:buChar char="•"/>
              <a:defRPr>
                <a:solidFill>
                  <a:schemeClr val="accent3"/>
                </a:solidFill>
              </a:defRPr>
            </a:lvl3pPr>
            <a:lvl4pPr marL="1080000" indent="-270000">
              <a:buFont typeface="Arial" pitchFamily="34" charset="0"/>
              <a:buChar char="−"/>
              <a:defRPr>
                <a:solidFill>
                  <a:schemeClr val="accent3"/>
                </a:solidFill>
              </a:defRPr>
            </a:lvl4pPr>
            <a:lvl5pPr marL="1350000" indent="-270000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696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44371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Results</a:t>
            </a:r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from</a:t>
            </a:r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Aarhus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493717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 WP13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301208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Niels Riegels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pPr algn="r"/>
            <a:r>
              <a:rPr lang="en-GB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DHI</a:t>
            </a:r>
            <a:endParaRPr lang="en-GB" sz="12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836"/>
            <a:ext cx="8035637" cy="67201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Comparison of </a:t>
            </a:r>
            <a:r>
              <a:rPr lang="en-US" sz="2400" dirty="0" err="1" smtClean="0"/>
              <a:t>E.Coli</a:t>
            </a:r>
            <a:r>
              <a:rPr lang="en-US" sz="2400" dirty="0" smtClean="0"/>
              <a:t> at river mouth</a:t>
            </a:r>
            <a:endParaRPr lang="da-DK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24" y="1124744"/>
            <a:ext cx="7909224" cy="41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4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Cultural ESS</a:t>
            </a:r>
            <a:r>
              <a:rPr lang="en-US" sz="2400" dirty="0"/>
              <a:t>: Enjoying the restored riverfront area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42883" y="1268760"/>
            <a:ext cx="8035925" cy="309282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State indicators</a:t>
            </a:r>
          </a:p>
          <a:p>
            <a:pPr lvl="2"/>
            <a:r>
              <a:rPr lang="en-US" sz="1600" dirty="0"/>
              <a:t>Presence </a:t>
            </a:r>
            <a:r>
              <a:rPr lang="en-US" sz="1600" dirty="0"/>
              <a:t>of surface water</a:t>
            </a:r>
          </a:p>
          <a:p>
            <a:pPr lvl="2"/>
            <a:r>
              <a:rPr lang="en-US" sz="1600" dirty="0"/>
              <a:t>Water </a:t>
            </a:r>
            <a:r>
              <a:rPr lang="en-US" sz="1600" dirty="0"/>
              <a:t>clarity status</a:t>
            </a:r>
          </a:p>
          <a:p>
            <a:pPr lvl="2"/>
            <a:r>
              <a:rPr lang="en-US" sz="1600" dirty="0"/>
              <a:t>Extent </a:t>
            </a:r>
            <a:r>
              <a:rPr lang="en-US" sz="1600" dirty="0"/>
              <a:t>to which sound of flowing water can be heard</a:t>
            </a:r>
          </a:p>
          <a:p>
            <a:pPr lvl="2"/>
            <a:r>
              <a:rPr lang="en-US" sz="1600" dirty="0"/>
              <a:t>Odor </a:t>
            </a:r>
            <a:r>
              <a:rPr lang="en-US" sz="1600" dirty="0"/>
              <a:t>status</a:t>
            </a:r>
          </a:p>
          <a:p>
            <a:pPr lvl="2"/>
            <a:r>
              <a:rPr lang="en-US" sz="1600" dirty="0"/>
              <a:t>Algae status</a:t>
            </a:r>
          </a:p>
          <a:p>
            <a:pPr lvl="2"/>
            <a:r>
              <a:rPr lang="en-US" sz="1600" dirty="0"/>
              <a:t>Probability of water-borne illness from partial body contact with river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ESS provision indicator</a:t>
            </a:r>
          </a:p>
          <a:p>
            <a:pPr lvl="2"/>
            <a:r>
              <a:rPr lang="en-US" sz="1600" dirty="0"/>
              <a:t>Dimensionless indicator aggregating the above state variables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134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74" y="26064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Cultural ESS</a:t>
            </a:r>
            <a:r>
              <a:rPr lang="en-US" sz="2400" dirty="0"/>
              <a:t>: Enjoying the restored riverfront area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4190" y="1124744"/>
            <a:ext cx="8035925" cy="3092823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ESS use indicator</a:t>
            </a:r>
          </a:p>
          <a:p>
            <a:pPr lvl="2"/>
            <a:r>
              <a:rPr lang="en-US" sz="1600" dirty="0"/>
              <a:t>Number of individuals likely to make day trips to the area (Number living &lt;8 km from riverfront area)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Valuation indicator</a:t>
            </a:r>
          </a:p>
          <a:p>
            <a:pPr lvl="2"/>
            <a:r>
              <a:rPr lang="en-US" sz="1600" dirty="0"/>
              <a:t>Estimated change in house prices resulting from:</a:t>
            </a:r>
          </a:p>
          <a:p>
            <a:pPr lvl="3"/>
            <a:r>
              <a:rPr lang="en-US" sz="1600" dirty="0"/>
              <a:t>Nature areas within 1000m walking distance</a:t>
            </a:r>
          </a:p>
          <a:p>
            <a:pPr lvl="3"/>
            <a:r>
              <a:rPr lang="en-US" sz="1600" dirty="0"/>
              <a:t>More varied shopping and entertainment possibilities within 1200m walking distance</a:t>
            </a:r>
            <a:endParaRPr lang="en-US" sz="1600" dirty="0"/>
          </a:p>
          <a:p>
            <a:pPr lvl="2"/>
            <a:r>
              <a:rPr lang="en-US" sz="1600" dirty="0"/>
              <a:t>Estimated change in apartment prices resulting from:</a:t>
            </a:r>
          </a:p>
          <a:p>
            <a:pPr lvl="3"/>
            <a:r>
              <a:rPr lang="en-US" sz="1600" dirty="0"/>
              <a:t>Nature areas within 600m walking distance</a:t>
            </a:r>
          </a:p>
          <a:p>
            <a:pPr lvl="3"/>
            <a:r>
              <a:rPr lang="en-US" sz="1600" dirty="0"/>
              <a:t>More varied shopping and entertainment possibilities within </a:t>
            </a:r>
            <a:r>
              <a:rPr lang="en-US" sz="1600" dirty="0"/>
              <a:t>1000m </a:t>
            </a:r>
            <a:r>
              <a:rPr lang="en-US" sz="1600" dirty="0"/>
              <a:t>walking </a:t>
            </a:r>
            <a:r>
              <a:rPr lang="en-US" sz="1600" dirty="0"/>
              <a:t>distance</a:t>
            </a:r>
          </a:p>
          <a:p>
            <a:pPr lvl="3"/>
            <a:r>
              <a:rPr lang="en-US" sz="1600" dirty="0">
                <a:solidFill>
                  <a:srgbClr val="FF0000"/>
                </a:solidFill>
              </a:rPr>
              <a:t>More </a:t>
            </a:r>
            <a:r>
              <a:rPr lang="en-US" sz="1600" dirty="0" err="1">
                <a:solidFill>
                  <a:srgbClr val="FF0000"/>
                </a:solidFill>
              </a:rPr>
              <a:t>caf</a:t>
            </a:r>
            <a:r>
              <a:rPr lang="da-DK" sz="1600" dirty="0">
                <a:solidFill>
                  <a:srgbClr val="FF0000"/>
                </a:solidFill>
              </a:rPr>
              <a:t>és, bars, and restaurants within 100m walking distance</a:t>
            </a:r>
            <a:endParaRPr lang="en-US" sz="1600" dirty="0">
              <a:solidFill>
                <a:srgbClr val="FF0000"/>
              </a:solidFill>
            </a:endParaRPr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850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Valuation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results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Houses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691515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Valuation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results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Apartments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895350"/>
            <a:ext cx="77247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616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Sustainability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assessment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Social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632848" cy="46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616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Sustainability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assessment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Environmental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1196752"/>
            <a:ext cx="796888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2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616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Sustainability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assessment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Financial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96752"/>
            <a:ext cx="694600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32656"/>
            <a:ext cx="616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Sustainability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assessment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Governance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772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6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616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Sustainability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assessment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Assets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5400600" cy="50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4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INDEX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5488" y="1196752"/>
            <a:ext cx="8032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Review of Aarhus River restoration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from ESS assessment and valuation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 on sustainability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37630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897580"/>
            <a:ext cx="8229600" cy="1143000"/>
          </a:xfrm>
        </p:spPr>
        <p:txBody>
          <a:bodyPr/>
          <a:lstStyle/>
          <a:p>
            <a:r>
              <a:rPr lang="en-US" dirty="0" smtClean="0"/>
              <a:t>Aarhus river restoration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" y="2317115"/>
            <a:ext cx="3620934" cy="25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58" y="2317115"/>
            <a:ext cx="3730772" cy="250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7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Oversigt_regnvandsudlø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9841"/>
            <a:ext cx="9144000" cy="4161902"/>
          </a:xfrm>
          <a:prstGeom prst="rect">
            <a:avLst/>
          </a:prstGeom>
          <a:noFill/>
        </p:spPr>
      </p:pic>
      <p:sp>
        <p:nvSpPr>
          <p:cNvPr id="2" name="Tekstboks 1"/>
          <p:cNvSpPr txBox="1"/>
          <p:nvPr/>
        </p:nvSpPr>
        <p:spPr>
          <a:xfrm>
            <a:off x="3180357" y="3935376"/>
            <a:ext cx="100012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Lake Brabrand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095377" y="4510708"/>
            <a:ext cx="78104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Lake Årslev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5287153" y="4326922"/>
            <a:ext cx="8451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River Aarhus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4633292" y="4828338"/>
            <a:ext cx="87089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Viby WWTP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393899" y="3732560"/>
            <a:ext cx="87089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Åby WWTP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7154713" y="4317775"/>
            <a:ext cx="131683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Marselisborg WWTP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7703109" y="3381233"/>
            <a:ext cx="131683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Arial" panose="020B0604020202020204" pitchFamily="34" charset="0"/>
                <a:cs typeface="Arial" panose="020B0604020202020204" pitchFamily="34" charset="0"/>
              </a:rPr>
              <a:t>Aarhus </a:t>
            </a:r>
            <a:r>
              <a:rPr lang="da-DK" sz="900" dirty="0" err="1">
                <a:latin typeface="Arial" panose="020B0604020202020204" pitchFamily="34" charset="0"/>
                <a:cs typeface="Arial" panose="020B0604020202020204" pitchFamily="34" charset="0"/>
              </a:rPr>
              <a:t>Harbour</a:t>
            </a:r>
            <a:endParaRPr lang="da-DK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986242"/>
            <a:ext cx="6670994" cy="142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a-DK" sz="2000" b="1" kern="0" dirty="0">
                <a:solidFill>
                  <a:srgbClr val="FFFF00"/>
                </a:solidFill>
              </a:rPr>
              <a:t>Lake Brabrand, River Aarhus and Aarhus </a:t>
            </a:r>
            <a:r>
              <a:rPr lang="da-DK" sz="2000" b="1" kern="0" dirty="0" err="1">
                <a:solidFill>
                  <a:srgbClr val="FFFF00"/>
                </a:solidFill>
              </a:rPr>
              <a:t>Harbour</a:t>
            </a:r>
            <a:r>
              <a:rPr lang="da-DK" sz="2000" b="1" kern="0" dirty="0">
                <a:solidFill>
                  <a:srgbClr val="FFFF00"/>
                </a:solidFill>
              </a:rPr>
              <a:t> </a:t>
            </a:r>
            <a:r>
              <a:rPr lang="da-DK" sz="2000" b="1" kern="0" dirty="0" err="1">
                <a:solidFill>
                  <a:srgbClr val="FFFF00"/>
                </a:solidFill>
              </a:rPr>
              <a:t>are</a:t>
            </a:r>
            <a:r>
              <a:rPr lang="da-DK" sz="2000" b="1" kern="0" dirty="0">
                <a:solidFill>
                  <a:srgbClr val="FFFF00"/>
                </a:solidFill>
              </a:rPr>
              <a:t> </a:t>
            </a:r>
            <a:r>
              <a:rPr lang="da-DK" sz="2000" b="1" kern="0" dirty="0" err="1">
                <a:solidFill>
                  <a:srgbClr val="FFFF00"/>
                </a:solidFill>
              </a:rPr>
              <a:t>affected</a:t>
            </a:r>
            <a:r>
              <a:rPr lang="da-DK" sz="2000" b="1" kern="0" dirty="0">
                <a:solidFill>
                  <a:srgbClr val="FFFF00"/>
                </a:solidFill>
              </a:rPr>
              <a:t> by:</a:t>
            </a:r>
          </a:p>
          <a:p>
            <a:pPr lvl="1"/>
            <a:r>
              <a:rPr lang="da-DK" sz="2000" b="1" kern="0" dirty="0">
                <a:solidFill>
                  <a:srgbClr val="FFFF00"/>
                </a:solidFill>
              </a:rPr>
              <a:t>75 </a:t>
            </a:r>
            <a:r>
              <a:rPr lang="da-DK" sz="2000" b="1" kern="0" dirty="0" err="1">
                <a:solidFill>
                  <a:srgbClr val="FFFF00"/>
                </a:solidFill>
              </a:rPr>
              <a:t>combined</a:t>
            </a:r>
            <a:r>
              <a:rPr lang="da-DK" sz="2000" b="1" kern="0" dirty="0">
                <a:solidFill>
                  <a:srgbClr val="FFFF00"/>
                </a:solidFill>
              </a:rPr>
              <a:t> </a:t>
            </a:r>
            <a:r>
              <a:rPr lang="da-DK" sz="2000" b="1" kern="0" dirty="0" err="1">
                <a:solidFill>
                  <a:srgbClr val="FFFF00"/>
                </a:solidFill>
              </a:rPr>
              <a:t>sewer</a:t>
            </a:r>
            <a:r>
              <a:rPr lang="da-DK" sz="2000" b="1" kern="0" dirty="0">
                <a:solidFill>
                  <a:srgbClr val="FFFF00"/>
                </a:solidFill>
              </a:rPr>
              <a:t> </a:t>
            </a:r>
            <a:r>
              <a:rPr lang="da-DK" sz="2000" b="1" kern="0" dirty="0" err="1">
                <a:solidFill>
                  <a:srgbClr val="FFFF00"/>
                </a:solidFill>
              </a:rPr>
              <a:t>overflows</a:t>
            </a:r>
            <a:r>
              <a:rPr lang="da-DK" sz="2000" b="1" kern="0" dirty="0">
                <a:solidFill>
                  <a:srgbClr val="FFFF00"/>
                </a:solidFill>
              </a:rPr>
              <a:t> (CSO)</a:t>
            </a:r>
          </a:p>
          <a:p>
            <a:pPr lvl="1"/>
            <a:r>
              <a:rPr lang="da-DK" sz="2000" b="1" kern="0" dirty="0">
                <a:solidFill>
                  <a:srgbClr val="FFFF00"/>
                </a:solidFill>
              </a:rPr>
              <a:t>58 storm </a:t>
            </a:r>
            <a:r>
              <a:rPr lang="da-DK" sz="2000" b="1" kern="0" dirty="0" err="1">
                <a:solidFill>
                  <a:srgbClr val="FFFF00"/>
                </a:solidFill>
              </a:rPr>
              <a:t>water</a:t>
            </a:r>
            <a:r>
              <a:rPr lang="da-DK" sz="2000" b="1" kern="0" dirty="0">
                <a:solidFill>
                  <a:srgbClr val="FFFF00"/>
                </a:solidFill>
              </a:rPr>
              <a:t> </a:t>
            </a:r>
            <a:r>
              <a:rPr lang="da-DK" sz="2000" b="1" kern="0" dirty="0" err="1">
                <a:solidFill>
                  <a:srgbClr val="FFFF00"/>
                </a:solidFill>
              </a:rPr>
              <a:t>drains</a:t>
            </a:r>
            <a:endParaRPr lang="da-DK" sz="2000" b="1" kern="0" dirty="0">
              <a:solidFill>
                <a:srgbClr val="FFFF00"/>
              </a:solidFill>
            </a:endParaRPr>
          </a:p>
          <a:p>
            <a:pPr lvl="1"/>
            <a:r>
              <a:rPr lang="da-DK" sz="2000" b="1" kern="0" dirty="0">
                <a:solidFill>
                  <a:srgbClr val="FFFF00"/>
                </a:solidFill>
              </a:rPr>
              <a:t>50% of the flow in the river is from </a:t>
            </a:r>
            <a:r>
              <a:rPr lang="da-DK" sz="2000" b="1" kern="0" dirty="0" err="1">
                <a:solidFill>
                  <a:srgbClr val="FFFF00"/>
                </a:solidFill>
              </a:rPr>
              <a:t>WWTPs</a:t>
            </a:r>
            <a:endParaRPr lang="da-DK" sz="2000" b="1" kern="0" dirty="0">
              <a:solidFill>
                <a:srgbClr val="FFFF00"/>
              </a:solidFill>
            </a:endParaRPr>
          </a:p>
          <a:p>
            <a:pPr lvl="1"/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759621"/>
            <a:ext cx="8229600" cy="1143000"/>
          </a:xfrm>
        </p:spPr>
        <p:txBody>
          <a:bodyPr/>
          <a:lstStyle/>
          <a:p>
            <a:pPr algn="l"/>
            <a:r>
              <a:rPr lang="da-DK" b="1" dirty="0" smtClean="0"/>
              <a:t>Situation 2006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84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ata\Arbejde\Århus Vand\Samstyring\Diverse doks\Billeder\vadestedet_menesker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6" y="620688"/>
            <a:ext cx="7149430" cy="55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342754" cy="1143000"/>
          </a:xfrm>
        </p:spPr>
        <p:txBody>
          <a:bodyPr/>
          <a:lstStyle/>
          <a:p>
            <a:r>
              <a:rPr lang="en-US" dirty="0" smtClean="0"/>
              <a:t>DESSIN “Cookbook”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pic>
        <p:nvPicPr>
          <p:cNvPr id="1026" name="Picture 2" descr="Practical steps for the application of the DESSIN ESS Evaluation Framework_cookbookv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468" r="1967" b="3468"/>
          <a:stretch>
            <a:fillRect/>
          </a:stretch>
        </p:blipFill>
        <p:spPr bwMode="auto">
          <a:xfrm>
            <a:off x="395536" y="2132856"/>
            <a:ext cx="841602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93402"/>
            <a:ext cx="3930568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Aarhus testing</a:t>
            </a:r>
            <a:endParaRPr lang="da-DK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035925" cy="309282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Regulatory service: Degradation of pollutants in the river</a:t>
            </a:r>
          </a:p>
          <a:p>
            <a:pPr lvl="2"/>
            <a:r>
              <a:rPr lang="en-US" sz="1800" dirty="0"/>
              <a:t>CICES service class: Bioremediation/filtration/sequestration/storage/accumulation by ecosystems</a:t>
            </a:r>
          </a:p>
          <a:p>
            <a:pPr lvl="2"/>
            <a:r>
              <a:rPr lang="en-US" sz="1800" dirty="0"/>
              <a:t>FEGS beneficiary: None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Cultural service: Enjoying the restored riverfront area</a:t>
            </a:r>
          </a:p>
          <a:p>
            <a:pPr lvl="2"/>
            <a:r>
              <a:rPr lang="en-US" sz="1800" dirty="0"/>
              <a:t>CICES service class: Experiential use of landscapes in different environmental settings</a:t>
            </a:r>
          </a:p>
          <a:p>
            <a:pPr lvl="2"/>
            <a:r>
              <a:rPr lang="en-US" sz="1800" dirty="0"/>
              <a:t>FEGS beneficiary: Experiencers and viewers</a:t>
            </a:r>
          </a:p>
        </p:txBody>
      </p:sp>
    </p:spTree>
    <p:extLst>
      <p:ext uri="{BB962C8B-B14F-4D97-AF65-F5344CB8AC3E}">
        <p14:creationId xmlns:p14="http://schemas.microsoft.com/office/powerpoint/2010/main" val="275318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Regulatory ESS: Degradation of pollutants</a:t>
            </a:r>
            <a:endParaRPr lang="da-DK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18864" y="1268760"/>
            <a:ext cx="8035925" cy="309282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State indicator</a:t>
            </a:r>
          </a:p>
          <a:p>
            <a:pPr lvl="2"/>
            <a:r>
              <a:rPr lang="en-US" sz="1800" dirty="0"/>
              <a:t>Concentrations of E Coli and Enterococci at various points in the river</a:t>
            </a:r>
          </a:p>
          <a:p>
            <a:pPr lvl="3"/>
            <a:r>
              <a:rPr lang="en-US" sz="1800" dirty="0"/>
              <a:t>No monitoring data available, so will be estimated using MIKE11/ECOLAB</a:t>
            </a:r>
          </a:p>
          <a:p>
            <a:pPr lvl="1"/>
            <a:r>
              <a:rPr lang="en-US" sz="1800" dirty="0"/>
              <a:t>ESS provision indicator</a:t>
            </a:r>
          </a:p>
          <a:p>
            <a:pPr lvl="2"/>
            <a:r>
              <a:rPr lang="en-US" sz="1800" dirty="0"/>
              <a:t>E Coli/Enterococci mass </a:t>
            </a:r>
            <a:r>
              <a:rPr lang="en-US" sz="1800" dirty="0" smtClean="0"/>
              <a:t>balance</a:t>
            </a:r>
          </a:p>
          <a:p>
            <a:pPr lvl="2"/>
            <a:r>
              <a:rPr lang="en-US" sz="1800" dirty="0" smtClean="0"/>
              <a:t>BOD mass balance</a:t>
            </a:r>
            <a:endParaRPr lang="en-US" sz="1800" dirty="0"/>
          </a:p>
          <a:p>
            <a:pPr lvl="2"/>
            <a:r>
              <a:rPr lang="en-US" sz="1800" dirty="0"/>
              <a:t>Hypothesis: Rate of degradation has increased as a result of project </a:t>
            </a:r>
          </a:p>
        </p:txBody>
      </p:sp>
    </p:spTree>
    <p:extLst>
      <p:ext uri="{BB962C8B-B14F-4D97-AF65-F5344CB8AC3E}">
        <p14:creationId xmlns:p14="http://schemas.microsoft.com/office/powerpoint/2010/main" val="51861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MIKE 11 model schematic</a:t>
            </a:r>
            <a:endParaRPr lang="da-DK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© DHI</a:t>
            </a:r>
            <a:endParaRPr lang="en-GB" noProof="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85079" cy="340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1571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models: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E.Coli</a:t>
            </a:r>
            <a:r>
              <a:rPr lang="en-US" dirty="0" smtClean="0"/>
              <a:t>, Enterococci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BOD,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62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393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de Office</vt:lpstr>
      <vt:lpstr>PowerPoint Presentation</vt:lpstr>
      <vt:lpstr>PowerPoint Presentation</vt:lpstr>
      <vt:lpstr>Aarhus river restoration</vt:lpstr>
      <vt:lpstr>Situation 2006</vt:lpstr>
      <vt:lpstr>PowerPoint Presentation</vt:lpstr>
      <vt:lpstr>DESSIN “Cookbook”</vt:lpstr>
      <vt:lpstr>Aarhus testing</vt:lpstr>
      <vt:lpstr>Regulatory ESS: Degradation of pollutants</vt:lpstr>
      <vt:lpstr>MIKE 11 model schematic</vt:lpstr>
      <vt:lpstr>Comparison of E.Coli at river mouth</vt:lpstr>
      <vt:lpstr>Cultural ESS: Enjoying the restored riverfront area</vt:lpstr>
      <vt:lpstr>Cultural ESS: Enjoying the restored riverfront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Niels Riegels</cp:lastModifiedBy>
  <cp:revision>23</cp:revision>
  <dcterms:created xsi:type="dcterms:W3CDTF">2014-01-20T15:25:56Z</dcterms:created>
  <dcterms:modified xsi:type="dcterms:W3CDTF">2016-03-17T11:56:17Z</dcterms:modified>
</cp:coreProperties>
</file>