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4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25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W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0T11:14:12.989" idx="1">
    <p:pos x="877" y="978"/>
    <p:text>An 's' was missing here.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1.PN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5.emf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71.jpeg"/><Relationship Id="rId5" Type="http://schemas.openxmlformats.org/officeDocument/2006/relationships/image" Target="../media/image53.jpeg"/><Relationship Id="rId10" Type="http://schemas.openxmlformats.org/officeDocument/2006/relationships/image" Target="../media/image70.jpe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0.jpeg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7.png"/><Relationship Id="rId5" Type="http://schemas.openxmlformats.org/officeDocument/2006/relationships/image" Target="../media/image11.PNG"/><Relationship Id="rId4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Dessin-Project/488795494579791" TargetMode="External"/><Relationship Id="rId7" Type="http://schemas.openxmlformats.org/officeDocument/2006/relationships/image" Target="../media/image101.jpeg"/><Relationship Id="rId2" Type="http://schemas.openxmlformats.org/officeDocument/2006/relationships/hyperlink" Target="https://www.linkedin.com/profile/view?id=33253712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 PRESENTATION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493717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Extended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version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2412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WA2: Innovations for water scarcity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861467"/>
            <a:ext cx="403244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rgbClr val="B17E49"/>
                </a:solidFill>
              </a:rPr>
              <a:t>Flexible ASR systems</a:t>
            </a:r>
            <a:endParaRPr lang="en-US" sz="1600" dirty="0" smtClean="0">
              <a:solidFill>
                <a:srgbClr val="B17E49"/>
              </a:solidFill>
            </a:endParaRP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maximise groundwater resources in scarce areas with the injection of pre-potable water in the aquifer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Strategic Groundwater </a:t>
            </a:r>
            <a:r>
              <a:rPr lang="en-US" sz="1600" dirty="0"/>
              <a:t>r</a:t>
            </a:r>
            <a:r>
              <a:rPr lang="en-US" sz="1600" dirty="0" smtClean="0"/>
              <a:t>eservoirs </a:t>
            </a:r>
          </a:p>
          <a:p>
            <a:pPr marL="0" lvl="2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 smtClean="0">
                <a:solidFill>
                  <a:srgbClr val="B17E49"/>
                </a:solidFill>
              </a:rPr>
              <a:t>BARCELONA</a:t>
            </a:r>
            <a:endParaRPr lang="en-US" sz="1600" dirty="0"/>
          </a:p>
        </p:txBody>
      </p:sp>
      <p:sp>
        <p:nvSpPr>
          <p:cNvPr id="4" name="3 Rectángulo"/>
          <p:cNvSpPr/>
          <p:nvPr/>
        </p:nvSpPr>
        <p:spPr>
          <a:xfrm>
            <a:off x="5019208" y="836712"/>
            <a:ext cx="380126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rgbClr val="B17E49"/>
                </a:solidFill>
              </a:rPr>
              <a:t>Freskeeper concept</a:t>
            </a:r>
            <a:endParaRPr lang="en-US" sz="1600" dirty="0" smtClean="0">
              <a:solidFill>
                <a:srgbClr val="B17E49"/>
              </a:solidFill>
            </a:endParaRP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sustainable freshwater supply from brackish/saline aquifers 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Brackish/saline </a:t>
            </a:r>
            <a:r>
              <a:rPr lang="en-US" sz="1600" dirty="0"/>
              <a:t>aquifers </a:t>
            </a:r>
          </a:p>
          <a:p>
            <a:pPr marL="0" lvl="2">
              <a:spcAft>
                <a:spcPts val="500"/>
              </a:spcAft>
            </a:pPr>
            <a:r>
              <a:rPr lang="en-US" sz="1600" dirty="0" smtClean="0"/>
              <a:t>Related </a:t>
            </a:r>
            <a:r>
              <a:rPr lang="en-US" sz="1600" dirty="0"/>
              <a:t>demo site: </a:t>
            </a:r>
            <a:r>
              <a:rPr lang="en-US" sz="1600" b="1" u="sng" dirty="0" smtClean="0">
                <a:solidFill>
                  <a:srgbClr val="B17E49"/>
                </a:solidFill>
              </a:rPr>
              <a:t>WESTLAND</a:t>
            </a:r>
            <a:endParaRPr lang="en-US" sz="1600" dirty="0">
              <a:solidFill>
                <a:srgbClr val="B17E49"/>
              </a:solidFill>
            </a:endParaRPr>
          </a:p>
        </p:txBody>
      </p:sp>
      <p:pic>
        <p:nvPicPr>
          <p:cNvPr id="5" name="Picture 5" descr="freshkeeper_bwro_number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61325"/>
            <a:ext cx="3155560" cy="37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4" y="3087149"/>
            <a:ext cx="5052512" cy="304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9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980728"/>
            <a:ext cx="381642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en-GB" sz="1600" b="1" dirty="0">
                <a:solidFill>
                  <a:srgbClr val="B17E49"/>
                </a:solidFill>
              </a:rPr>
              <a:t>Automated packaged treatment plants with membrane based</a:t>
            </a:r>
            <a:r>
              <a:rPr lang="en-GB" dirty="0">
                <a:solidFill>
                  <a:srgbClr val="B17E49"/>
                </a:solidFill>
              </a:rPr>
              <a:t> </a:t>
            </a:r>
            <a:r>
              <a:rPr lang="en-GB" sz="1600" dirty="0"/>
              <a:t>sewer mining technology for direct mining of sewage from network, close to point-of-use </a:t>
            </a:r>
            <a:r>
              <a:rPr lang="en-GB" sz="1600" dirty="0" smtClean="0"/>
              <a:t>(irrigation of urban green)</a:t>
            </a:r>
            <a:endParaRPr lang="en-GB" sz="1600" dirty="0"/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increase availability of water in water-scarce urban area, reduce waste water treatment and transport footprint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Decentralized Waste Water systems</a:t>
            </a:r>
          </a:p>
          <a:p>
            <a:pPr marL="0" lvl="2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 smtClean="0">
                <a:solidFill>
                  <a:srgbClr val="B17E49"/>
                </a:solidFill>
              </a:rPr>
              <a:t>ATHENS</a:t>
            </a:r>
            <a:endParaRPr lang="en-US" sz="1600" dirty="0"/>
          </a:p>
        </p:txBody>
      </p:sp>
      <p:sp>
        <p:nvSpPr>
          <p:cNvPr id="3" name="2 Rectángulo"/>
          <p:cNvSpPr/>
          <p:nvPr/>
        </p:nvSpPr>
        <p:spPr>
          <a:xfrm>
            <a:off x="4572000" y="980728"/>
            <a:ext cx="4104456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en-GB" sz="1600" b="1" dirty="0">
                <a:solidFill>
                  <a:srgbClr val="B17E49"/>
                </a:solidFill>
              </a:rPr>
              <a:t>Distributed low energy sensor networks coupled with distributed ICT intelligence</a:t>
            </a:r>
            <a:r>
              <a:rPr lang="en-GB" sz="1600" dirty="0">
                <a:solidFill>
                  <a:srgbClr val="B17E49"/>
                </a:solidFill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GB" sz="1600" dirty="0"/>
              <a:t>mobile solutions for remote control and operation of distributed infrastructure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Decentralized </a:t>
            </a:r>
            <a:r>
              <a:rPr lang="en-US" sz="1600" dirty="0" err="1" smtClean="0"/>
              <a:t>WasteWater</a:t>
            </a:r>
            <a:r>
              <a:rPr lang="en-US" sz="1600" dirty="0" smtClean="0"/>
              <a:t> systems</a:t>
            </a:r>
          </a:p>
          <a:p>
            <a:pPr marL="0" lvl="2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 smtClean="0">
                <a:solidFill>
                  <a:srgbClr val="B17E49"/>
                </a:solidFill>
              </a:rPr>
              <a:t>ATHENS</a:t>
            </a:r>
            <a:endParaRPr lang="en-US" sz="16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- Εικόνα" descr="C:\Users\ΚΑΤΕΡΙΝΑ\Dropbox\DESSIN\Preparation Documents\sensornet_new_t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1560" y="32412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WA2: Innovations for water scarcity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32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.hist-geo.co.uk/img/ue/UE-Pays-Fleuves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198" y="1021479"/>
            <a:ext cx="5359524" cy="56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62249" y="2317623"/>
            <a:ext cx="266989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riángulo rectángulo"/>
          <p:cNvSpPr/>
          <p:nvPr/>
        </p:nvSpPr>
        <p:spPr>
          <a:xfrm>
            <a:off x="1886122" y="2677663"/>
            <a:ext cx="2037806" cy="1254708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rectángulo"/>
          <p:cNvSpPr/>
          <p:nvPr/>
        </p:nvSpPr>
        <p:spPr>
          <a:xfrm rot="1804067" flipV="1">
            <a:off x="1384600" y="4913015"/>
            <a:ext cx="1800201" cy="1134419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13" descr="T:\Projectes CETaqua\U1\03 Projects\DEMEAU\05 Communication\02 Pictures\MAR selected photos CETaqua\Llobregat River_Spain_Samp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7" y="4333847"/>
            <a:ext cx="1730985" cy="129832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riángulo rectángulo"/>
          <p:cNvSpPr/>
          <p:nvPr/>
        </p:nvSpPr>
        <p:spPr>
          <a:xfrm rot="18475463" flipH="1" flipV="1">
            <a:off x="6204332" y="5007113"/>
            <a:ext cx="1569420" cy="1422577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5496" y="5703740"/>
            <a:ext cx="1733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chemeClr val="accent6">
                    <a:lumMod val="75000"/>
                  </a:schemeClr>
                </a:solidFill>
              </a:rPr>
              <a:t>5. LLOBREGAT 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Flexible ASR to improve groundwater resources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50668" y="5919764"/>
            <a:ext cx="17200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u="sng" dirty="0" smtClean="0">
                <a:solidFill>
                  <a:schemeClr val="accent6">
                    <a:lumMod val="75000"/>
                  </a:schemeClr>
                </a:solidFill>
              </a:rPr>
              <a:t>4. ATHENS</a:t>
            </a:r>
          </a:p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AMI-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Enabled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ewer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ining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reuse</a:t>
            </a:r>
            <a:endParaRPr lang="es-E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1959324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3. WESTLAND</a:t>
            </a:r>
          </a:p>
          <a:p>
            <a:r>
              <a:rPr lang="en-US" u="none" dirty="0" err="1"/>
              <a:t>Freshkeeper</a:t>
            </a:r>
            <a:r>
              <a:rPr lang="en-US" u="none" dirty="0"/>
              <a:t> and smart desalination</a:t>
            </a:r>
          </a:p>
        </p:txBody>
      </p:sp>
      <p:sp>
        <p:nvSpPr>
          <p:cNvPr id="11" name="10 Llamada con línea 1 (borde y barra de énfasis)"/>
          <p:cNvSpPr/>
          <p:nvPr/>
        </p:nvSpPr>
        <p:spPr>
          <a:xfrm flipH="1">
            <a:off x="3373923" y="5918023"/>
            <a:ext cx="550004" cy="288032"/>
          </a:xfrm>
          <a:prstGeom prst="accentBorderCallout1">
            <a:avLst>
              <a:gd name="adj1" fmla="val 9068"/>
              <a:gd name="adj2" fmla="val 107158"/>
              <a:gd name="adj3" fmla="val -109848"/>
              <a:gd name="adj4" fmla="val 126548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373923" y="5929056"/>
            <a:ext cx="55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EBRO</a:t>
            </a:r>
            <a:endParaRPr lang="en-US" sz="1200" dirty="0"/>
          </a:p>
        </p:txBody>
      </p:sp>
      <p:sp>
        <p:nvSpPr>
          <p:cNvPr id="13" name="12 Triángulo rectángulo"/>
          <p:cNvSpPr/>
          <p:nvPr/>
        </p:nvSpPr>
        <p:spPr>
          <a:xfrm rot="9151231">
            <a:off x="4592765" y="3144340"/>
            <a:ext cx="3109870" cy="1644925"/>
          </a:xfrm>
          <a:prstGeom prst="rtTriangle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 rot="7781956">
            <a:off x="3240716" y="1348672"/>
            <a:ext cx="1104788" cy="1737605"/>
          </a:xfrm>
          <a:prstGeom prst="triangle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478732" y="1021479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70C0"/>
                </a:solidFill>
              </a:rPr>
              <a:t>2. HOFFSELVA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Real Time Control Sewer Network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15 Llamada con línea 1 (borde y barra de énfasis)"/>
          <p:cNvSpPr/>
          <p:nvPr/>
        </p:nvSpPr>
        <p:spPr>
          <a:xfrm flipH="1">
            <a:off x="4426829" y="4117823"/>
            <a:ext cx="793242" cy="288032"/>
          </a:xfrm>
          <a:prstGeom prst="accentBorderCallout1">
            <a:avLst>
              <a:gd name="adj1" fmla="val 100980"/>
              <a:gd name="adj2" fmla="val 108357"/>
              <a:gd name="adj3" fmla="val -14560"/>
              <a:gd name="adj4" fmla="val 119785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388689" y="4151359"/>
            <a:ext cx="962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EMSCHER</a:t>
            </a:r>
            <a:endParaRPr lang="en-US" sz="1200" dirty="0"/>
          </a:p>
        </p:txBody>
      </p:sp>
      <p:sp>
        <p:nvSpPr>
          <p:cNvPr id="18" name="17 Elipse"/>
          <p:cNvSpPr/>
          <p:nvPr/>
        </p:nvSpPr>
        <p:spPr>
          <a:xfrm>
            <a:off x="3328258" y="5387559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3140224" y="5485975"/>
            <a:ext cx="144016" cy="12386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4156720" y="3829791"/>
            <a:ext cx="271264" cy="235827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4220344" y="3869749"/>
            <a:ext cx="144016" cy="12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801646" y="5838297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4463396" y="2767339"/>
            <a:ext cx="144016" cy="12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4377866" y="3279483"/>
            <a:ext cx="144016" cy="12386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Llamada con línea 1 (borde y barra de énfasis)"/>
          <p:cNvSpPr/>
          <p:nvPr/>
        </p:nvSpPr>
        <p:spPr>
          <a:xfrm>
            <a:off x="3522548" y="3181719"/>
            <a:ext cx="641619" cy="288032"/>
          </a:xfrm>
          <a:prstGeom prst="accentBorderCallout1">
            <a:avLst>
              <a:gd name="adj1" fmla="val 57990"/>
              <a:gd name="adj2" fmla="val 108357"/>
              <a:gd name="adj3" fmla="val 51579"/>
              <a:gd name="adj4" fmla="val 129859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3491880" y="3192752"/>
            <a:ext cx="76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AARHUS</a:t>
            </a:r>
            <a:endParaRPr lang="en-US" sz="1200" dirty="0"/>
          </a:p>
        </p:txBody>
      </p:sp>
      <p:grpSp>
        <p:nvGrpSpPr>
          <p:cNvPr id="27" name="26 Grupo"/>
          <p:cNvGrpSpPr/>
          <p:nvPr/>
        </p:nvGrpSpPr>
        <p:grpSpPr>
          <a:xfrm>
            <a:off x="7236296" y="1104520"/>
            <a:ext cx="1800200" cy="925071"/>
            <a:chOff x="221026" y="440667"/>
            <a:chExt cx="1800200" cy="925071"/>
          </a:xfrm>
        </p:grpSpPr>
        <p:sp>
          <p:nvSpPr>
            <p:cNvPr id="28" name="27 Rectángulo"/>
            <p:cNvSpPr/>
            <p:nvPr/>
          </p:nvSpPr>
          <p:spPr>
            <a:xfrm>
              <a:off x="221026" y="440667"/>
              <a:ext cx="1800200" cy="925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67543" y="1052736"/>
              <a:ext cx="1553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DEMO WFD (quality)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67544" y="764704"/>
              <a:ext cx="1193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DEMO Scarcity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67543" y="487705"/>
              <a:ext cx="1387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255711"/>
                  </a:solidFill>
                </a:rPr>
                <a:t>ESS Mature site</a:t>
              </a:r>
              <a:endParaRPr lang="en-US" sz="1200" dirty="0">
                <a:solidFill>
                  <a:srgbClr val="255711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323528" y="834266"/>
              <a:ext cx="144016" cy="123861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Elipse"/>
            <p:cNvSpPr/>
            <p:nvPr/>
          </p:nvSpPr>
          <p:spPr>
            <a:xfrm>
              <a:off x="324864" y="588373"/>
              <a:ext cx="144016" cy="123861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255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Elipse"/>
            <p:cNvSpPr/>
            <p:nvPr/>
          </p:nvSpPr>
          <p:spPr>
            <a:xfrm>
              <a:off x="324864" y="1144899"/>
              <a:ext cx="144016" cy="12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7079132" y="4022093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0070C0"/>
                </a:solidFill>
              </a:rPr>
              <a:t>1</a:t>
            </a:r>
            <a:r>
              <a:rPr lang="en-US" sz="1200" b="1" u="sng" dirty="0" smtClean="0">
                <a:solidFill>
                  <a:srgbClr val="0070C0"/>
                </a:solidFill>
              </a:rPr>
              <a:t>. EMSCHER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Local Combined Sewer Overflows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36" name="Picture 2" descr="T:\Projectes CETaqua\U1\02 Proposals\7PM\2013 INNO DEMO - Ecosystems\01 Technical Part\Map DESSIN sites\Westland diposits_Gera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7" y="2635926"/>
            <a:ext cx="1948067" cy="129575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Elipse"/>
          <p:cNvSpPr/>
          <p:nvPr/>
        </p:nvSpPr>
        <p:spPr>
          <a:xfrm>
            <a:off x="3923928" y="3829791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3" descr="T:\Projectes CETaqua\U1\02 Proposals\7PM\2013 INNO DEMO - Ecosystems\01 Technical Part\Map DESSIN sites\Emscher\Emsch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394523"/>
            <a:ext cx="2105473" cy="1579212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877463"/>
            <a:ext cx="1916717" cy="1282842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015" y="4693887"/>
            <a:ext cx="1889449" cy="11615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1" name="40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DESSIN demonstration sites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23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Emscher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demo site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3" descr="EGLV_E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784" y="1166718"/>
            <a:ext cx="4655704" cy="24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227200" y="980728"/>
            <a:ext cx="4632832" cy="1203406"/>
          </a:xfrm>
          <a:prstGeom prst="rect">
            <a:avLst/>
          </a:prstGeom>
          <a:solidFill>
            <a:srgbClr val="8FBF21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400" b="1" dirty="0">
                <a:solidFill>
                  <a:srgbClr val="575756"/>
                </a:solidFill>
                <a:latin typeface="+mn-lt"/>
              </a:rPr>
              <a:t>CSO volume of 230.000 m³ (out of </a:t>
            </a:r>
            <a:r>
              <a:rPr lang="de-DE" altLang="de-DE" sz="1400" b="1" dirty="0">
                <a:solidFill>
                  <a:srgbClr val="575756"/>
                </a:solidFill>
                <a:latin typeface="+mn-lt"/>
              </a:rPr>
              <a:t>485.000 m³) </a:t>
            </a:r>
            <a:r>
              <a:rPr lang="en-US" altLang="de-DE" sz="1400" b="1" dirty="0">
                <a:solidFill>
                  <a:srgbClr val="575756"/>
                </a:solidFill>
                <a:latin typeface="+mn-lt"/>
              </a:rPr>
              <a:t>is still to be built until </a:t>
            </a:r>
            <a:r>
              <a:rPr lang="en-US" altLang="de-DE" sz="1400" b="1" dirty="0" smtClean="0">
                <a:solidFill>
                  <a:srgbClr val="575756"/>
                </a:solidFill>
                <a:latin typeface="+mn-lt"/>
              </a:rPr>
              <a:t>2017</a:t>
            </a:r>
            <a:endParaRPr lang="en-US" altLang="de-DE" sz="1400" b="1" dirty="0">
              <a:solidFill>
                <a:srgbClr val="575756"/>
              </a:solidFill>
              <a:latin typeface="+mn-lt"/>
            </a:endParaRPr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400" b="1" dirty="0">
                <a:solidFill>
                  <a:srgbClr val="575756"/>
                </a:solidFill>
                <a:latin typeface="+mn-lt"/>
              </a:rPr>
              <a:t>100 km out of 350 km of water courses have been revitalised - 250 km are still to be revitalised until </a:t>
            </a:r>
            <a:r>
              <a:rPr lang="en-US" altLang="de-DE" sz="1400" b="1" dirty="0" smtClean="0">
                <a:solidFill>
                  <a:srgbClr val="575756"/>
                </a:solidFill>
                <a:latin typeface="+mn-lt"/>
              </a:rPr>
              <a:t>2020</a:t>
            </a:r>
            <a:endParaRPr lang="en-US" altLang="de-DE" sz="1400" b="1" dirty="0">
              <a:solidFill>
                <a:srgbClr val="575756"/>
              </a:solidFill>
              <a:latin typeface="+mn-lt"/>
            </a:endParaRPr>
          </a:p>
        </p:txBody>
      </p:sp>
      <p:pic>
        <p:nvPicPr>
          <p:cNvPr id="5" name="Picture 3" descr="EG Karte 20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094" y="3676940"/>
            <a:ext cx="6613426" cy="25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27200" y="2492896"/>
            <a:ext cx="2349190" cy="1695991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27200" y="4403791"/>
            <a:ext cx="2361673" cy="1693922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2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279" y="4653136"/>
            <a:ext cx="8608201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395536" y="838330"/>
            <a:ext cx="8352928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altLang="de-DE" sz="1600" b="1" u="sng" dirty="0" smtClean="0">
                <a:solidFill>
                  <a:srgbClr val="00B8ED"/>
                </a:solidFill>
              </a:rPr>
              <a:t>OBJECTIVES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l-NL" altLang="de-DE" sz="1400" dirty="0" smtClean="0">
                <a:solidFill>
                  <a:srgbClr val="1A171B"/>
                </a:solidFill>
              </a:rPr>
              <a:t>Implementation </a:t>
            </a:r>
            <a:r>
              <a:rPr lang="nl-NL" altLang="de-DE" sz="1400" dirty="0">
                <a:solidFill>
                  <a:srgbClr val="1A171B"/>
                </a:solidFill>
              </a:rPr>
              <a:t>of decentralized water treatment of </a:t>
            </a:r>
            <a:r>
              <a:rPr lang="en-US" altLang="de-DE" sz="1400" dirty="0">
                <a:solidFill>
                  <a:srgbClr val="1A171B"/>
                </a:solidFill>
              </a:rPr>
              <a:t>CSO and RTC of sewer network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de-DE" sz="1400" dirty="0">
                <a:solidFill>
                  <a:srgbClr val="1A171B"/>
                </a:solidFill>
              </a:rPr>
              <a:t>Evaluation by use of ESS methodology</a:t>
            </a:r>
            <a:r>
              <a:rPr lang="nl-NL" altLang="de-DE" sz="1400" dirty="0">
                <a:solidFill>
                  <a:srgbClr val="1A171B"/>
                </a:solidFill>
              </a:rPr>
              <a:t> to </a:t>
            </a:r>
            <a:r>
              <a:rPr lang="en-US" altLang="de-DE" sz="1400" dirty="0">
                <a:solidFill>
                  <a:srgbClr val="1A171B"/>
                </a:solidFill>
              </a:rPr>
              <a:t>demonstrate positive effects of innovative solutions on water quality and support decision making in the </a:t>
            </a:r>
            <a:r>
              <a:rPr lang="en-US" altLang="de-DE" sz="1400" dirty="0" err="1">
                <a:solidFill>
                  <a:srgbClr val="1A171B"/>
                </a:solidFill>
              </a:rPr>
              <a:t>Emscher</a:t>
            </a:r>
            <a:r>
              <a:rPr lang="en-US" altLang="de-DE" sz="1400" dirty="0">
                <a:solidFill>
                  <a:srgbClr val="1A171B"/>
                </a:solidFill>
              </a:rPr>
              <a:t> reconversion </a:t>
            </a:r>
            <a:r>
              <a:rPr lang="en-US" altLang="de-DE" sz="1400" dirty="0" smtClean="0">
                <a:solidFill>
                  <a:srgbClr val="1A171B"/>
                </a:solidFill>
              </a:rPr>
              <a:t>project</a:t>
            </a:r>
          </a:p>
          <a:p>
            <a:pPr>
              <a:lnSpc>
                <a:spcPct val="120000"/>
              </a:lnSpc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de-DE" sz="1600" b="1" u="sng" dirty="0">
                <a:solidFill>
                  <a:srgbClr val="00B8ED"/>
                </a:solidFill>
              </a:rPr>
              <a:t>SPECIFIC </a:t>
            </a:r>
            <a:r>
              <a:rPr lang="en-US" altLang="de-DE" sz="1600" b="1" u="sng" dirty="0" smtClean="0">
                <a:solidFill>
                  <a:srgbClr val="00B8ED"/>
                </a:solidFill>
              </a:rPr>
              <a:t>TASKS</a:t>
            </a:r>
            <a:endParaRPr lang="en-US" altLang="de-DE" sz="1600" b="1" dirty="0" smtClean="0">
              <a:solidFill>
                <a:srgbClr val="00B8ED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1A171B"/>
                </a:solidFill>
              </a:rPr>
              <a:t>Installation of full-scale </a:t>
            </a:r>
            <a:r>
              <a:rPr lang="en-US" sz="1400" dirty="0">
                <a:solidFill>
                  <a:srgbClr val="1A171B"/>
                </a:solidFill>
              </a:rPr>
              <a:t>cross-current lamella settlers at demonstration </a:t>
            </a:r>
            <a:r>
              <a:rPr lang="en-US" sz="1400" dirty="0" smtClean="0">
                <a:solidFill>
                  <a:srgbClr val="1A171B"/>
                </a:solidFill>
              </a:rPr>
              <a:t>site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l-NL" altLang="de-DE" sz="1400" dirty="0">
                <a:solidFill>
                  <a:srgbClr val="1A171B"/>
                </a:solidFill>
              </a:rPr>
              <a:t>T</a:t>
            </a:r>
            <a:r>
              <a:rPr lang="nl-NL" altLang="de-DE" sz="1400" dirty="0" smtClean="0">
                <a:solidFill>
                  <a:srgbClr val="1A171B"/>
                </a:solidFill>
              </a:rPr>
              <a:t>o </a:t>
            </a:r>
            <a:r>
              <a:rPr lang="nl-NL" altLang="de-DE" sz="1400" dirty="0">
                <a:solidFill>
                  <a:srgbClr val="1A171B"/>
                </a:solidFill>
              </a:rPr>
              <a:t>test a standardized RTC system in </a:t>
            </a:r>
            <a:r>
              <a:rPr lang="en-US" altLang="de-DE" sz="1400" dirty="0">
                <a:solidFill>
                  <a:srgbClr val="1A171B"/>
                </a:solidFill>
              </a:rPr>
              <a:t>existing CSO facilities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1A171B"/>
                </a:solidFill>
              </a:rPr>
              <a:t>I</a:t>
            </a:r>
            <a:r>
              <a:rPr lang="en-US" sz="1400" dirty="0" smtClean="0">
                <a:solidFill>
                  <a:srgbClr val="1A171B"/>
                </a:solidFill>
              </a:rPr>
              <a:t>nstallation </a:t>
            </a:r>
            <a:r>
              <a:rPr lang="en-US" sz="1400" dirty="0">
                <a:solidFill>
                  <a:srgbClr val="1A171B"/>
                </a:solidFill>
              </a:rPr>
              <a:t>of full-scale RTC system in the sewer </a:t>
            </a:r>
            <a:r>
              <a:rPr lang="en-US" sz="1400" dirty="0" smtClean="0">
                <a:solidFill>
                  <a:srgbClr val="1A171B"/>
                </a:solidFill>
              </a:rPr>
              <a:t>network</a:t>
            </a:r>
            <a:endParaRPr lang="en-US" sz="1400" dirty="0">
              <a:solidFill>
                <a:srgbClr val="1A171B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1A171B"/>
                </a:solidFill>
              </a:rPr>
              <a:t>W</a:t>
            </a:r>
            <a:r>
              <a:rPr lang="en-US" sz="1400" dirty="0" smtClean="0">
                <a:solidFill>
                  <a:srgbClr val="1A171B"/>
                </a:solidFill>
              </a:rPr>
              <a:t>ater </a:t>
            </a:r>
            <a:r>
              <a:rPr lang="en-US" sz="1400" dirty="0">
                <a:solidFill>
                  <a:srgbClr val="1A171B"/>
                </a:solidFill>
              </a:rPr>
              <a:t>quality monitoring and data gathering for assessment of sustainability and governance/policy implications of the </a:t>
            </a:r>
            <a:r>
              <a:rPr lang="en-US" sz="1400" dirty="0" smtClean="0">
                <a:solidFill>
                  <a:srgbClr val="1A171B"/>
                </a:solidFill>
              </a:rPr>
              <a:t>demonstrations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8B898E">
                    <a:lumMod val="10000"/>
                  </a:srgbClr>
                </a:solidFill>
              </a:rPr>
              <a:t>Assess the sustainability, governance/policy implications and novel financing mechanisms of the chosen technical solutions </a:t>
            </a:r>
            <a:r>
              <a:rPr lang="en-US" sz="1400" dirty="0" smtClean="0">
                <a:solidFill>
                  <a:srgbClr val="8B898E">
                    <a:lumMod val="10000"/>
                  </a:srgbClr>
                </a:solidFill>
              </a:rPr>
              <a:t>demonstrated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8B898E">
                    <a:lumMod val="10000"/>
                  </a:srgbClr>
                </a:solidFill>
              </a:rPr>
              <a:t>Perform (economic</a:t>
            </a:r>
            <a:r>
              <a:rPr lang="en-US" sz="1400" dirty="0">
                <a:solidFill>
                  <a:srgbClr val="8B898E">
                    <a:lumMod val="10000"/>
                  </a:srgbClr>
                </a:solidFill>
              </a:rPr>
              <a:t>) valuation of changes in </a:t>
            </a:r>
            <a:r>
              <a:rPr lang="en-US" sz="1400" dirty="0" smtClean="0">
                <a:solidFill>
                  <a:srgbClr val="8B898E">
                    <a:lumMod val="10000"/>
                  </a:srgbClr>
                </a:solidFill>
              </a:rPr>
              <a:t>ESS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de-DE" sz="1400" b="1" u="sng" dirty="0">
              <a:solidFill>
                <a:srgbClr val="8B898E">
                  <a:lumMod val="10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de-DE" sz="1400" b="1" u="sng" dirty="0" smtClean="0">
                <a:solidFill>
                  <a:srgbClr val="00B8ED"/>
                </a:solidFill>
              </a:rPr>
              <a:t>PARTNERS INVOLVED</a:t>
            </a:r>
            <a:endParaRPr lang="en-US" altLang="de-DE" sz="1400" b="1" u="sng" dirty="0">
              <a:solidFill>
                <a:srgbClr val="00B8ED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nl-NL" altLang="de-DE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endParaRPr lang="en-US" altLang="de-DE" sz="1600" b="1" dirty="0">
              <a:solidFill>
                <a:srgbClr val="1A171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Emscher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demo site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802" y="5567161"/>
            <a:ext cx="654654" cy="615368"/>
          </a:xfrm>
          <a:prstGeom prst="rect">
            <a:avLst/>
          </a:prstGeom>
        </p:spPr>
      </p:pic>
      <p:pic>
        <p:nvPicPr>
          <p:cNvPr id="6" name="Grafik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55" y="4725144"/>
            <a:ext cx="885737" cy="681336"/>
          </a:xfrm>
          <a:prstGeom prst="rect">
            <a:avLst/>
          </a:prstGeom>
        </p:spPr>
      </p:pic>
      <p:pic>
        <p:nvPicPr>
          <p:cNvPr id="7" name="Grafik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76" y="5560492"/>
            <a:ext cx="718520" cy="628705"/>
          </a:xfrm>
          <a:prstGeom prst="rect">
            <a:avLst/>
          </a:prstGeom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998598"/>
            <a:ext cx="1872208" cy="585191"/>
          </a:xfrm>
          <a:prstGeom prst="rect">
            <a:avLst/>
          </a:prstGeom>
        </p:spPr>
      </p:pic>
      <p:pic>
        <p:nvPicPr>
          <p:cNvPr id="9" name="Grafik 2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42" y="4880786"/>
            <a:ext cx="1371934" cy="586883"/>
          </a:xfrm>
          <a:prstGeom prst="rect">
            <a:avLst/>
          </a:prstGeom>
        </p:spPr>
      </p:pic>
      <p:pic>
        <p:nvPicPr>
          <p:cNvPr id="10" name="Grafik 2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611685"/>
            <a:ext cx="1538817" cy="594383"/>
          </a:xfrm>
          <a:prstGeom prst="rect">
            <a:avLst/>
          </a:prstGeom>
        </p:spPr>
      </p:pic>
      <p:pic>
        <p:nvPicPr>
          <p:cNvPr id="11" name="Grafik 20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5663767"/>
            <a:ext cx="1746655" cy="524033"/>
          </a:xfrm>
          <a:prstGeom prst="rect">
            <a:avLst/>
          </a:prstGeom>
        </p:spPr>
      </p:pic>
      <p:pic>
        <p:nvPicPr>
          <p:cNvPr id="12" name="Grafik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40" y="4957354"/>
            <a:ext cx="1445476" cy="3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Hoffselva demo site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3635896" y="908720"/>
            <a:ext cx="5136888" cy="1357295"/>
          </a:xfrm>
          <a:prstGeom prst="rect">
            <a:avLst/>
          </a:prstGeom>
          <a:solidFill>
            <a:srgbClr val="8FBF21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Catchment area: 1 427 ha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Number of people connected to the sewer system: 25 </a:t>
            </a:r>
            <a:r>
              <a:rPr lang="en-GB" sz="1400" b="1" dirty="0" smtClean="0">
                <a:solidFill>
                  <a:srgbClr val="575756"/>
                </a:solidFill>
              </a:rPr>
              <a:t>500</a:t>
            </a:r>
            <a:endParaRPr lang="en-GB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There are 22 CSO’s discharging into the </a:t>
            </a:r>
            <a:r>
              <a:rPr lang="en-GB" sz="1400" b="1" dirty="0" smtClean="0">
                <a:solidFill>
                  <a:srgbClr val="575756"/>
                </a:solidFill>
              </a:rPr>
              <a:t>river</a:t>
            </a:r>
            <a:endParaRPr lang="en-GB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Aprox. 14 km sewer system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301607"/>
            <a:ext cx="4897891" cy="394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061220116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56" y="908720"/>
            <a:ext cx="3045399" cy="1728192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10" descr="F:\Bilder\061220116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45" y="2708920"/>
            <a:ext cx="3088619" cy="1737271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45" y="4509120"/>
            <a:ext cx="3088619" cy="173702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6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279" y="4720426"/>
            <a:ext cx="8608201" cy="1516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Hoffselva demo site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840576"/>
            <a:ext cx="828092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de-DE" sz="1600" b="1" u="sng" dirty="0">
                <a:solidFill>
                  <a:srgbClr val="00B8ED"/>
                </a:solidFill>
              </a:rPr>
              <a:t>OBJECTIVES</a:t>
            </a:r>
          </a:p>
          <a:p>
            <a:r>
              <a:rPr lang="en-GB" sz="1400" dirty="0" smtClean="0"/>
              <a:t>Demonstrate </a:t>
            </a:r>
            <a:r>
              <a:rPr lang="en-GB" sz="1400" dirty="0"/>
              <a:t>the feasibility and effect on ESS of different </a:t>
            </a:r>
            <a:r>
              <a:rPr lang="en-GB" sz="1400" dirty="0" smtClean="0"/>
              <a:t>innovative local </a:t>
            </a:r>
            <a:r>
              <a:rPr lang="en-GB" sz="1400" dirty="0"/>
              <a:t>solutions for CSOs developed to improve water quality in </a:t>
            </a:r>
            <a:r>
              <a:rPr lang="en-GB" sz="1400" dirty="0" err="1" smtClean="0"/>
              <a:t>Hoffselva</a:t>
            </a:r>
            <a:r>
              <a:rPr lang="en-GB" sz="1400" dirty="0" smtClean="0"/>
              <a:t>.</a:t>
            </a:r>
          </a:p>
          <a:p>
            <a:endParaRPr lang="en-GB" sz="1600" dirty="0" smtClean="0"/>
          </a:p>
          <a:p>
            <a:r>
              <a:rPr lang="en-US" altLang="de-DE" sz="1600" b="1" u="sng" dirty="0">
                <a:solidFill>
                  <a:srgbClr val="00B8ED"/>
                </a:solidFill>
              </a:rPr>
              <a:t>SPECIFIC TASKS</a:t>
            </a:r>
            <a:endParaRPr lang="en-US" altLang="de-DE" sz="1600" b="1" dirty="0">
              <a:solidFill>
                <a:srgbClr val="00B8ED"/>
              </a:solidFill>
            </a:endParaRPr>
          </a:p>
          <a:p>
            <a:pPr marL="285750" indent="-285750">
              <a:spcAft>
                <a:spcPts val="100"/>
              </a:spcAft>
              <a:buFont typeface="Wingdings" pitchFamily="2" charset="2"/>
              <a:buChar char="§"/>
            </a:pPr>
            <a:r>
              <a:rPr lang="en-GB" sz="1400" dirty="0" smtClean="0"/>
              <a:t>Enable </a:t>
            </a:r>
            <a:r>
              <a:rPr lang="en-GB" sz="1400" dirty="0"/>
              <a:t>enhanced particle removal in CSO tanks with innovative cross-flow lamella </a:t>
            </a:r>
            <a:r>
              <a:rPr lang="en-GB" sz="1400" dirty="0" smtClean="0"/>
              <a:t>settlers</a:t>
            </a:r>
            <a:endParaRPr lang="en-GB" sz="1400" dirty="0"/>
          </a:p>
          <a:p>
            <a:pPr marL="285750" indent="-285750">
              <a:spcAft>
                <a:spcPts val="100"/>
              </a:spcAft>
              <a:buFont typeface="Wingdings" pitchFamily="2" charset="2"/>
              <a:buChar char="§"/>
            </a:pPr>
            <a:r>
              <a:rPr lang="en-GB" sz="1400" dirty="0"/>
              <a:t>Enable local treatment of CSO overflow with an innovative high rate </a:t>
            </a:r>
            <a:r>
              <a:rPr lang="en-GB" sz="1400" dirty="0" smtClean="0"/>
              <a:t>filter</a:t>
            </a:r>
            <a:endParaRPr lang="en-GB" sz="1400" dirty="0"/>
          </a:p>
          <a:p>
            <a:pPr marL="285750" indent="-285750">
              <a:spcAft>
                <a:spcPts val="100"/>
              </a:spcAft>
              <a:buFont typeface="Wingdings" pitchFamily="2" charset="2"/>
              <a:buChar char="§"/>
            </a:pPr>
            <a:r>
              <a:rPr lang="en-GB" sz="1400" dirty="0"/>
              <a:t>Enable integration of local CSO treatment by innovative monitoring and data </a:t>
            </a:r>
            <a:r>
              <a:rPr lang="en-GB" sz="1400" dirty="0" smtClean="0"/>
              <a:t>communication</a:t>
            </a:r>
          </a:p>
          <a:p>
            <a:pPr>
              <a:spcAft>
                <a:spcPts val="100"/>
              </a:spcAft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US" altLang="de-DE" sz="1400" b="1" u="sng" dirty="0" smtClean="0">
                <a:solidFill>
                  <a:srgbClr val="00B8ED"/>
                </a:solidFill>
              </a:rPr>
              <a:t>PARTNERS </a:t>
            </a:r>
            <a:r>
              <a:rPr lang="en-US" altLang="de-DE" sz="1400" b="1" u="sng" dirty="0">
                <a:solidFill>
                  <a:srgbClr val="00B8ED"/>
                </a:solidFill>
              </a:rPr>
              <a:t>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97" y="270892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857965"/>
            <a:ext cx="1069249" cy="13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11560" y="4304928"/>
            <a:ext cx="1974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50" b="1" i="1" dirty="0" smtClean="0">
                <a:solidFill>
                  <a:srgbClr val="575756"/>
                </a:solidFill>
              </a:rPr>
              <a:t>Incorporate </a:t>
            </a:r>
            <a:r>
              <a:rPr lang="en-GB" sz="1050" b="1" i="1" dirty="0">
                <a:solidFill>
                  <a:srgbClr val="575756"/>
                </a:solidFill>
              </a:rPr>
              <a:t>cross-flow lamella settling in CSOs</a:t>
            </a: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3375446" y="4304928"/>
            <a:ext cx="23486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50" b="1" i="1" dirty="0" smtClean="0">
                <a:solidFill>
                  <a:srgbClr val="575756"/>
                </a:solidFill>
              </a:rPr>
              <a:t>Local CSO overflow treatment with high rate  filter</a:t>
            </a:r>
            <a:endParaRPr lang="en-GB" sz="1050" b="1" i="1" dirty="0">
              <a:solidFill>
                <a:srgbClr val="575756"/>
              </a:solidFill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6372200" y="4304928"/>
            <a:ext cx="23762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50" b="1" i="1" dirty="0" smtClean="0">
                <a:solidFill>
                  <a:srgbClr val="575756"/>
                </a:solidFill>
              </a:rPr>
              <a:t>Integration of local treatment by monitoring and communication</a:t>
            </a:r>
            <a:endParaRPr lang="en-GB" sz="1050" b="1" i="1" dirty="0">
              <a:solidFill>
                <a:srgbClr val="575756"/>
              </a:solidFill>
            </a:endParaRPr>
          </a:p>
        </p:txBody>
      </p:sp>
      <p:pic>
        <p:nvPicPr>
          <p:cNvPr id="10" name="Plassholder for innhold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215" y="2857965"/>
            <a:ext cx="2285412" cy="1374955"/>
          </a:xfrm>
          <a:prstGeom prst="rect">
            <a:avLst/>
          </a:prstGeom>
        </p:spPr>
      </p:pic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810" y="5543777"/>
            <a:ext cx="654654" cy="615368"/>
          </a:xfrm>
          <a:prstGeom prst="rect">
            <a:avLst/>
          </a:prstGeom>
        </p:spPr>
      </p:pic>
      <p:pic>
        <p:nvPicPr>
          <p:cNvPr id="12" name="Grafik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073" y="4892694"/>
            <a:ext cx="885737" cy="681336"/>
          </a:xfrm>
          <a:prstGeom prst="rect">
            <a:avLst/>
          </a:prstGeom>
        </p:spPr>
      </p:pic>
      <p:pic>
        <p:nvPicPr>
          <p:cNvPr id="13" name="Grafik 2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109" y="5229200"/>
            <a:ext cx="1693412" cy="349434"/>
          </a:xfrm>
          <a:prstGeom prst="rect">
            <a:avLst/>
          </a:prstGeom>
        </p:spPr>
      </p:pic>
      <p:pic>
        <p:nvPicPr>
          <p:cNvPr id="14" name="Grafik 17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78" y="5702828"/>
            <a:ext cx="1472952" cy="507939"/>
          </a:xfrm>
          <a:prstGeom prst="rect">
            <a:avLst/>
          </a:prstGeom>
        </p:spPr>
      </p:pic>
      <p:pic>
        <p:nvPicPr>
          <p:cNvPr id="15" name="Grafik 23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131" y="5045274"/>
            <a:ext cx="1165332" cy="498503"/>
          </a:xfrm>
          <a:prstGeom prst="rect">
            <a:avLst/>
          </a:prstGeom>
        </p:spPr>
      </p:pic>
      <p:pic>
        <p:nvPicPr>
          <p:cNvPr id="16" name="Grafik 1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404" y="5733256"/>
            <a:ext cx="1371934" cy="455966"/>
          </a:xfrm>
          <a:prstGeom prst="rect">
            <a:avLst/>
          </a:prstGeom>
        </p:spPr>
      </p:pic>
      <p:pic>
        <p:nvPicPr>
          <p:cNvPr id="17" name="Grafik 1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751" y="5366180"/>
            <a:ext cx="839441" cy="737309"/>
          </a:xfrm>
          <a:prstGeom prst="rect">
            <a:avLst/>
          </a:prstGeom>
        </p:spPr>
      </p:pic>
      <p:pic>
        <p:nvPicPr>
          <p:cNvPr id="18" name="Grafik 12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09" y="5599433"/>
            <a:ext cx="576064" cy="504056"/>
          </a:xfrm>
          <a:prstGeom prst="rect">
            <a:avLst/>
          </a:prstGeom>
        </p:spPr>
      </p:pic>
      <p:pic>
        <p:nvPicPr>
          <p:cNvPr id="19" name="Grafik 5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326" y="5087740"/>
            <a:ext cx="1459004" cy="4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Westland demo site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253509" y="1628800"/>
            <a:ext cx="4927003" cy="4680520"/>
            <a:chOff x="1508008" y="534380"/>
            <a:chExt cx="5832647" cy="5569484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508008" y="534380"/>
              <a:ext cx="5832647" cy="5569484"/>
              <a:chOff x="950" y="874"/>
              <a:chExt cx="3434" cy="3356"/>
            </a:xfrm>
          </p:grpSpPr>
          <p:pic>
            <p:nvPicPr>
              <p:cNvPr id="7" name="Picture 39" descr="risico_verzilting_kaart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8" y="874"/>
                <a:ext cx="3076" cy="3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40"/>
              <p:cNvSpPr>
                <a:spLocks noChangeArrowheads="1"/>
              </p:cNvSpPr>
              <p:nvPr/>
            </p:nvSpPr>
            <p:spPr bwMode="auto">
              <a:xfrm>
                <a:off x="1499" y="1591"/>
                <a:ext cx="668" cy="1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41"/>
              <p:cNvSpPr>
                <a:spLocks noChangeArrowheads="1"/>
              </p:cNvSpPr>
              <p:nvPr/>
            </p:nvSpPr>
            <p:spPr bwMode="auto">
              <a:xfrm>
                <a:off x="950" y="895"/>
                <a:ext cx="1856" cy="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Oval 7"/>
            <p:cNvSpPr/>
            <p:nvPr/>
          </p:nvSpPr>
          <p:spPr>
            <a:xfrm>
              <a:off x="3635896" y="3507369"/>
              <a:ext cx="288032" cy="296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6" name="Oval 8"/>
            <p:cNvSpPr/>
            <p:nvPr/>
          </p:nvSpPr>
          <p:spPr>
            <a:xfrm>
              <a:off x="4072015" y="3489287"/>
              <a:ext cx="288032" cy="296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088523" y="1979815"/>
            <a:ext cx="2837920" cy="1989245"/>
            <a:chOff x="476" y="1207"/>
            <a:chExt cx="3696" cy="2484"/>
          </a:xfrm>
        </p:grpSpPr>
        <p:pic>
          <p:nvPicPr>
            <p:cNvPr id="11" name="Picture 8" descr="Feas_Map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07"/>
              <a:ext cx="369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Feas_Map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15"/>
              <a:ext cx="3696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4077072"/>
            <a:ext cx="3899647" cy="2088232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2"/>
          <p:cNvSpPr>
            <a:spLocks noChangeArrowheads="1"/>
          </p:cNvSpPr>
          <p:nvPr/>
        </p:nvSpPr>
        <p:spPr bwMode="auto">
          <a:xfrm>
            <a:off x="571472" y="885503"/>
            <a:ext cx="5415434" cy="1021818"/>
          </a:xfrm>
          <a:prstGeom prst="rect">
            <a:avLst/>
          </a:prstGeom>
          <a:solidFill>
            <a:srgbClr val="8FBF21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575756"/>
                </a:solidFill>
              </a:rPr>
              <a:t>Horticultural sector: gross value added in 2007: 3 billion €</a:t>
            </a:r>
            <a:endParaRPr lang="en-GB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575756"/>
                </a:solidFill>
              </a:rPr>
              <a:t>Need of freshwater for crop production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575756"/>
                </a:solidFill>
              </a:rPr>
              <a:t>Rain water collection basins  and desalination are not sustainable</a:t>
            </a:r>
            <a:endParaRPr lang="en-GB" sz="1400" b="1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645025"/>
            <a:ext cx="4176464" cy="2606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Westland demo site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764704"/>
            <a:ext cx="8136904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altLang="de-DE" sz="1600" b="1" u="sng" dirty="0" smtClean="0">
                <a:solidFill>
                  <a:srgbClr val="00B8ED"/>
                </a:solidFill>
              </a:rPr>
              <a:t>OBJECTIVES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Demonstrate the added value of an advanced ASR/Freshkeeper </a:t>
            </a:r>
            <a:r>
              <a:rPr lang="nl-NL" sz="1400" dirty="0" smtClean="0">
                <a:solidFill>
                  <a:srgbClr val="1A171B"/>
                </a:solidFill>
              </a:rPr>
              <a:t>system</a:t>
            </a:r>
          </a:p>
          <a:p>
            <a:pPr>
              <a:spcBef>
                <a:spcPct val="20000"/>
              </a:spcBef>
              <a:defRPr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de-DE" sz="1600" b="1" u="sng" dirty="0">
                <a:solidFill>
                  <a:srgbClr val="00B8ED"/>
                </a:solidFill>
              </a:rPr>
              <a:t>SPECIFIC </a:t>
            </a:r>
            <a:r>
              <a:rPr lang="en-US" altLang="de-DE" sz="1600" b="1" u="sng" dirty="0" smtClean="0">
                <a:solidFill>
                  <a:srgbClr val="00B8ED"/>
                </a:solidFill>
              </a:rPr>
              <a:t>TASKS</a:t>
            </a:r>
            <a:endParaRPr lang="en-US" altLang="de-DE" sz="1600" b="1" dirty="0" smtClean="0">
              <a:solidFill>
                <a:srgbClr val="00B8ED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Real time monitoring of feedwater 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Monitoring of membrane performance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Demonstrate effect of enhanced subsurface iron removal on membrane clogging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Optimisation of the system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Demonstrate effect on regional groundwater quality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1400" dirty="0">
                <a:solidFill>
                  <a:srgbClr val="1A171B"/>
                </a:solidFill>
              </a:rPr>
              <a:t>Evaluation of the improvement of the ESS as a result of advanced ASR application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de-DE" sz="1400" dirty="0">
              <a:solidFill>
                <a:srgbClr val="8B898E">
                  <a:lumMod val="10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de-DE" sz="1400" b="1" u="sng" dirty="0" smtClean="0">
                <a:solidFill>
                  <a:srgbClr val="00B8ED"/>
                </a:solidFill>
              </a:rPr>
              <a:t>PARTNERS INVOLVED</a:t>
            </a:r>
            <a:endParaRPr lang="en-US" altLang="de-DE" sz="1400" b="1" u="sng" dirty="0">
              <a:solidFill>
                <a:srgbClr val="00B8ED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nl-NL" altLang="de-DE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endParaRPr lang="en-US" altLang="de-DE" sz="1600" b="1" dirty="0">
              <a:solidFill>
                <a:srgbClr val="1A171B"/>
              </a:solidFill>
            </a:endParaRPr>
          </a:p>
        </p:txBody>
      </p:sp>
      <p:grpSp>
        <p:nvGrpSpPr>
          <p:cNvPr id="5" name="Group 11"/>
          <p:cNvGrpSpPr>
            <a:grpSpLocks noChangeAspect="1"/>
          </p:cNvGrpSpPr>
          <p:nvPr/>
        </p:nvGrpSpPr>
        <p:grpSpPr bwMode="auto">
          <a:xfrm>
            <a:off x="4916009" y="3645024"/>
            <a:ext cx="3832455" cy="2534752"/>
            <a:chOff x="1139" y="1253"/>
            <a:chExt cx="4058" cy="2703"/>
          </a:xfrm>
          <a:solidFill>
            <a:schemeClr val="bg1">
              <a:lumMod val="95000"/>
            </a:schemeClr>
          </a:solidFill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253"/>
              <a:ext cx="4058" cy="27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25" y="3615"/>
              <a:ext cx="1175" cy="3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sz="1600" b="1" dirty="0">
                  <a:solidFill>
                    <a:prstClr val="black"/>
                  </a:solidFill>
                </a:rPr>
                <a:t>Freshkeeper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81" y="1388"/>
              <a:ext cx="971" cy="3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sz="1600" b="1" dirty="0">
                  <a:solidFill>
                    <a:prstClr val="black"/>
                  </a:solidFill>
                </a:rPr>
                <a:t>+ osmosis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Grafik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5402981"/>
            <a:ext cx="864096" cy="812241"/>
          </a:xfrm>
          <a:prstGeom prst="rect">
            <a:avLst/>
          </a:prstGeom>
        </p:spPr>
      </p:pic>
      <p:pic>
        <p:nvPicPr>
          <p:cNvPr id="10" name="Grafik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78" y="5420644"/>
            <a:ext cx="1009990" cy="776915"/>
          </a:xfrm>
          <a:prstGeom prst="rect">
            <a:avLst/>
          </a:prstGeom>
        </p:spPr>
      </p:pic>
      <p:pic>
        <p:nvPicPr>
          <p:cNvPr id="11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28" y="5494750"/>
            <a:ext cx="718520" cy="628705"/>
          </a:xfrm>
          <a:prstGeom prst="rect">
            <a:avLst/>
          </a:prstGeom>
        </p:spPr>
      </p:pic>
      <p:pic>
        <p:nvPicPr>
          <p:cNvPr id="12" name="Grafik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" y="4077072"/>
            <a:ext cx="2035120" cy="592035"/>
          </a:xfrm>
          <a:prstGeom prst="rect">
            <a:avLst/>
          </a:prstGeom>
        </p:spPr>
      </p:pic>
      <p:pic>
        <p:nvPicPr>
          <p:cNvPr id="13" name="Grafik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959" y="4777325"/>
            <a:ext cx="2826914" cy="5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Athens demo site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571472" y="1192951"/>
            <a:ext cx="3168352" cy="1357295"/>
          </a:xfrm>
          <a:prstGeom prst="rect">
            <a:avLst/>
          </a:prstGeom>
          <a:solidFill>
            <a:srgbClr val="8FBF21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75756"/>
                </a:solidFill>
              </a:rPr>
              <a:t>Main WWTP in an island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75756"/>
                </a:solidFill>
              </a:rPr>
              <a:t>Increased energy </a:t>
            </a:r>
            <a:r>
              <a:rPr lang="en-US" sz="1400" b="1" dirty="0" smtClean="0">
                <a:solidFill>
                  <a:srgbClr val="575756"/>
                </a:solidFill>
              </a:rPr>
              <a:t>costs</a:t>
            </a:r>
            <a:endParaRPr lang="en-US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75756"/>
                </a:solidFill>
              </a:rPr>
              <a:t>Fire devastated periurban forests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75756"/>
                </a:solidFill>
              </a:rPr>
              <a:t>Water </a:t>
            </a:r>
            <a:r>
              <a:rPr lang="en-US" sz="1400" b="1" dirty="0" smtClean="0">
                <a:solidFill>
                  <a:srgbClr val="575756"/>
                </a:solidFill>
              </a:rPr>
              <a:t>scarcity</a:t>
            </a:r>
            <a:endParaRPr lang="en-US" sz="1400" b="1" dirty="0">
              <a:solidFill>
                <a:srgbClr val="575756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1547665" y="2852936"/>
            <a:ext cx="5472608" cy="3301678"/>
            <a:chOff x="539552" y="3048020"/>
            <a:chExt cx="6048672" cy="3621340"/>
          </a:xfrm>
        </p:grpSpPr>
        <p:pic>
          <p:nvPicPr>
            <p:cNvPr id="5" name="Picture 7" descr="C:\Users\Ειρήνη\Desktop\Καταγραφή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048020"/>
              <a:ext cx="6048672" cy="3621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6" name="Straight Arrow Connector 21"/>
            <p:cNvCxnSpPr>
              <a:stCxn id="12" idx="3"/>
            </p:cNvCxnSpPr>
            <p:nvPr/>
          </p:nvCxnSpPr>
          <p:spPr>
            <a:xfrm>
              <a:off x="3040747" y="3697287"/>
              <a:ext cx="1027197" cy="7200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203848" y="5497487"/>
              <a:ext cx="288492" cy="19501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55" y="5157192"/>
              <a:ext cx="1703289" cy="116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15"/>
            <p:cNvCxnSpPr>
              <a:stCxn id="8" idx="3"/>
              <a:endCxn id="7" idx="1"/>
            </p:cNvCxnSpPr>
            <p:nvPr/>
          </p:nvCxnSpPr>
          <p:spPr>
            <a:xfrm flipV="1">
              <a:off x="2267744" y="5594995"/>
              <a:ext cx="936104" cy="1460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3 - TextBox"/>
            <p:cNvSpPr txBox="1"/>
            <p:nvPr/>
          </p:nvSpPr>
          <p:spPr>
            <a:xfrm>
              <a:off x="539552" y="6309320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WWTP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14 - TextBox"/>
            <p:cNvSpPr txBox="1"/>
            <p:nvPr/>
          </p:nvSpPr>
          <p:spPr>
            <a:xfrm>
              <a:off x="539552" y="4273351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DEMO SITE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121223"/>
              <a:ext cx="2429187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9093" y="908720"/>
            <a:ext cx="2386858" cy="178173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08720"/>
            <a:ext cx="2386858" cy="1781738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591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92704"/>
            <a:ext cx="5904656" cy="38085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980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dirty="0" err="1">
                <a:solidFill>
                  <a:schemeClr val="bg1">
                    <a:lumMod val="65000"/>
                  </a:schemeClr>
                </a:solidFill>
              </a:rPr>
              <a:t>Demonstrate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Ecosystem Services Enabling Innovation in the Water Sector</a:t>
            </a:r>
            <a:endParaRPr lang="ca-E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T:\Projectes CETaqua\01 Projects\DESSIN\05 Communication\05 Pictures\2014.01.28_Brussels kickoff\Logo DESSIN-HQ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76" t="26864" r="14406" b="23769"/>
          <a:stretch/>
        </p:blipFill>
        <p:spPr bwMode="auto">
          <a:xfrm>
            <a:off x="5643570" y="3583009"/>
            <a:ext cx="2848400" cy="13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155679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main objectives of the European water research project DESSIN are to demonstrate and promote </a:t>
            </a:r>
            <a:r>
              <a:rPr lang="en-US" sz="2000" b="1" dirty="0">
                <a:solidFill>
                  <a:srgbClr val="00B0F0"/>
                </a:solidFill>
              </a:rPr>
              <a:t>innovative solutions for water scarcity and water quality </a:t>
            </a:r>
            <a:r>
              <a:rPr lang="en-US" sz="1600" b="1" dirty="0"/>
              <a:t>related challenges &amp; to demonstrate a methodology for the</a:t>
            </a:r>
            <a:r>
              <a:rPr lang="en-US" b="1" dirty="0"/>
              <a:t> </a:t>
            </a:r>
            <a:r>
              <a:rPr lang="en-US" b="1" dirty="0">
                <a:solidFill>
                  <a:srgbClr val="92D050"/>
                </a:solidFill>
              </a:rPr>
              <a:t>valuation of ecosystem services (ESS</a:t>
            </a:r>
            <a:r>
              <a:rPr lang="en-US" b="1" dirty="0" smtClean="0">
                <a:solidFill>
                  <a:srgbClr val="92D050"/>
                </a:solidFill>
              </a:rPr>
              <a:t>).</a:t>
            </a:r>
          </a:p>
          <a:p>
            <a:endParaRPr lang="en-US" sz="1600" b="1" dirty="0" smtClean="0"/>
          </a:p>
          <a:p>
            <a:pPr algn="r"/>
            <a:r>
              <a:rPr lang="en-US" sz="1600" b="1" dirty="0" smtClean="0"/>
              <a:t>DESSIN </a:t>
            </a:r>
            <a:r>
              <a:rPr lang="en-US" sz="1600" b="1" dirty="0"/>
              <a:t>is </a:t>
            </a:r>
            <a:r>
              <a:rPr lang="en-US" sz="1600" b="1" dirty="0" err="1"/>
              <a:t>centred</a:t>
            </a:r>
            <a:r>
              <a:rPr lang="en-US" sz="1600" b="1" dirty="0"/>
              <a:t> around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five demonstration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sites</a:t>
            </a:r>
          </a:p>
          <a:p>
            <a:pPr algn="r"/>
            <a:r>
              <a:rPr lang="en-US" sz="1600" b="1" dirty="0" smtClean="0"/>
              <a:t>with </a:t>
            </a:r>
            <a:r>
              <a:rPr lang="en-US" sz="1600" b="1" dirty="0"/>
              <a:t>special focus on urban areas across </a:t>
            </a:r>
            <a:r>
              <a:rPr lang="en-US" sz="1600" b="1" dirty="0" smtClean="0"/>
              <a:t>Europe,</a:t>
            </a:r>
          </a:p>
          <a:p>
            <a:pPr algn="r"/>
            <a:r>
              <a:rPr lang="en-US" sz="1600" b="1" dirty="0" smtClean="0"/>
              <a:t>where </a:t>
            </a:r>
            <a:r>
              <a:rPr lang="en-US" sz="1600" b="1" dirty="0"/>
              <a:t>solutions are being tested and validated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944650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four year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(2014 ‐ 2017) </a:t>
            </a:r>
            <a:r>
              <a:rPr lang="en-US" sz="1400" dirty="0"/>
              <a:t>collaborative project under the European Community’s Seventh Framework </a:t>
            </a:r>
            <a:r>
              <a:rPr lang="en-US" sz="1400" dirty="0" err="1"/>
              <a:t>Programme</a:t>
            </a:r>
            <a:r>
              <a:rPr lang="en-US" sz="1400" dirty="0"/>
              <a:t> Environment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(EU FP7).</a:t>
            </a:r>
          </a:p>
          <a:p>
            <a:endParaRPr lang="en-US" sz="1400" dirty="0"/>
          </a:p>
          <a:p>
            <a:r>
              <a:rPr lang="en-US" sz="1400" dirty="0"/>
              <a:t>The DESSIN Consortium comprises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20 partners </a:t>
            </a:r>
            <a:r>
              <a:rPr lang="en-US" sz="1400" dirty="0"/>
              <a:t>(scientific partners, SMEs, industry and other stakeholders</a:t>
            </a:r>
            <a:r>
              <a:rPr lang="en-US" sz="1400" dirty="0" smtClean="0"/>
              <a:t>) from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7 European countries </a:t>
            </a:r>
            <a:r>
              <a:rPr lang="en-US" sz="1400" dirty="0"/>
              <a:t>(Spain, Germany, Norway, The Netherlands, Greece, United Kingdom and Denmark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894002"/>
            <a:ext cx="8496944" cy="1301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571472" y="809992"/>
            <a:ext cx="8104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altLang="de-DE" sz="1600" b="1" u="sng" dirty="0" smtClean="0">
                <a:solidFill>
                  <a:srgbClr val="00B8ED"/>
                </a:solidFill>
              </a:rPr>
              <a:t>OBJECTIVES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Increase efficiency with precision treatment at the point of use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Decrease transaction costs compared to “centralised” reuse (licensing/footprint/local communities)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A171B"/>
                </a:solidFill>
              </a:rPr>
              <a:t>Generate reused water</a:t>
            </a:r>
            <a:endParaRPr lang="en-GB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Increase reuse within the highly constrained urban </a:t>
            </a:r>
            <a:r>
              <a:rPr lang="en-GB" sz="1400" dirty="0" smtClean="0">
                <a:solidFill>
                  <a:srgbClr val="1A171B"/>
                </a:solidFill>
              </a:rPr>
              <a:t>environment</a:t>
            </a:r>
            <a:endParaRPr lang="en-GB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Improve urban quality of life through improved ecosystem </a:t>
            </a:r>
            <a:r>
              <a:rPr lang="en-GB" sz="1400" dirty="0" smtClean="0">
                <a:solidFill>
                  <a:srgbClr val="1A171B"/>
                </a:solidFill>
              </a:rPr>
              <a:t>services</a:t>
            </a:r>
            <a:endParaRPr lang="en-GB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Create new market for SMEs that can provide this service to, e.g. local municipalities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de-DE" sz="1600" b="1" u="sng" dirty="0">
                <a:solidFill>
                  <a:srgbClr val="00B8ED"/>
                </a:solidFill>
              </a:rPr>
              <a:t>SPECIFIC </a:t>
            </a:r>
            <a:r>
              <a:rPr lang="en-US" altLang="de-DE" sz="1600" b="1" u="sng" dirty="0" smtClean="0">
                <a:solidFill>
                  <a:srgbClr val="00B8ED"/>
                </a:solidFill>
              </a:rPr>
              <a:t>TASKS</a:t>
            </a:r>
            <a:endParaRPr lang="en-US" altLang="de-DE" sz="1600" b="1" dirty="0" smtClean="0">
              <a:solidFill>
                <a:srgbClr val="00B8ED"/>
              </a:solidFill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Sewer </a:t>
            </a:r>
            <a:r>
              <a:rPr lang="en-GB" sz="1400" dirty="0">
                <a:solidFill>
                  <a:srgbClr val="1A171B"/>
                </a:solidFill>
              </a:rPr>
              <a:t>mining, as a novel concept for distributed water reuse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State-of-art ICT solutions for distributed monitoring and management of multiple </a:t>
            </a:r>
            <a:r>
              <a:rPr lang="en-GB" sz="1400" dirty="0" smtClean="0">
                <a:solidFill>
                  <a:srgbClr val="1A171B"/>
                </a:solidFill>
              </a:rPr>
              <a:t>sites</a:t>
            </a:r>
            <a:endParaRPr lang="en-GB" sz="1400" dirty="0">
              <a:solidFill>
                <a:srgbClr val="1A171B"/>
              </a:solidFill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Small packaged plants for direct and optimised mining and treatment of sewage from the network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A171B"/>
                </a:solidFill>
              </a:rPr>
              <a:t>Reused water characteristics on the soil, through onsite experiments, irrigating onsite </a:t>
            </a:r>
            <a:r>
              <a:rPr lang="en-GB" sz="1400" dirty="0" err="1">
                <a:solidFill>
                  <a:srgbClr val="1A171B"/>
                </a:solidFill>
              </a:rPr>
              <a:t>periurban</a:t>
            </a:r>
            <a:r>
              <a:rPr lang="en-GB" sz="1400" dirty="0">
                <a:solidFill>
                  <a:srgbClr val="1A171B"/>
                </a:solidFill>
              </a:rPr>
              <a:t> green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Evaluation of changes </a:t>
            </a:r>
            <a:r>
              <a:rPr lang="en-GB" sz="1400" dirty="0">
                <a:solidFill>
                  <a:srgbClr val="1A171B"/>
                </a:solidFill>
              </a:rPr>
              <a:t>in ESS provided by such technologies, and particularly the mitigation of heat island effects due to irrigation of urban green areas</a:t>
            </a:r>
          </a:p>
          <a:p>
            <a:pPr>
              <a:buNone/>
            </a:pPr>
            <a:endParaRPr lang="en-GB" sz="1400" dirty="0"/>
          </a:p>
          <a:p>
            <a:pPr>
              <a:spcBef>
                <a:spcPct val="20000"/>
              </a:spcBef>
              <a:defRPr/>
            </a:pPr>
            <a:r>
              <a:rPr lang="en-US" altLang="de-DE" sz="1400" b="1" u="sng" dirty="0" smtClean="0">
                <a:solidFill>
                  <a:srgbClr val="00B8ED"/>
                </a:solidFill>
              </a:rPr>
              <a:t>PARTNERS INVOLVED</a:t>
            </a:r>
            <a:endParaRPr lang="en-US" altLang="de-DE" sz="1400" b="1" u="sng" dirty="0">
              <a:solidFill>
                <a:srgbClr val="00B8ED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nl-NL" altLang="de-DE" sz="1400" dirty="0">
              <a:solidFill>
                <a:srgbClr val="1A171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endParaRPr lang="en-US" altLang="de-DE" sz="1600" b="1" dirty="0">
              <a:solidFill>
                <a:srgbClr val="1A171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Athens demo site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5373216"/>
            <a:ext cx="936104" cy="879928"/>
          </a:xfrm>
          <a:prstGeom prst="rect">
            <a:avLst/>
          </a:prstGeom>
        </p:spPr>
      </p:pic>
      <p:pic>
        <p:nvPicPr>
          <p:cNvPr id="6" name="Grafik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365" y="5442454"/>
            <a:ext cx="1009990" cy="776915"/>
          </a:xfrm>
          <a:prstGeom prst="rect">
            <a:avLst/>
          </a:prstGeom>
        </p:spPr>
      </p:pic>
      <p:pic>
        <p:nvPicPr>
          <p:cNvPr id="7" name="Grafik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306694"/>
            <a:ext cx="1423785" cy="322581"/>
          </a:xfrm>
          <a:prstGeom prst="rect">
            <a:avLst/>
          </a:prstGeom>
        </p:spPr>
      </p:pic>
      <p:pic>
        <p:nvPicPr>
          <p:cNvPr id="8" name="Grafik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117808"/>
            <a:ext cx="1686161" cy="509659"/>
          </a:xfrm>
          <a:prstGeom prst="rect">
            <a:avLst/>
          </a:prstGeom>
        </p:spPr>
      </p:pic>
      <p:pic>
        <p:nvPicPr>
          <p:cNvPr id="9" name="Grafik 18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498650"/>
            <a:ext cx="1311688" cy="615314"/>
          </a:xfrm>
          <a:prstGeom prst="rect">
            <a:avLst/>
          </a:prstGeom>
        </p:spPr>
      </p:pic>
      <p:pic>
        <p:nvPicPr>
          <p:cNvPr id="10" name="Grafi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602631"/>
            <a:ext cx="1500147" cy="536476"/>
          </a:xfrm>
          <a:prstGeom prst="rect">
            <a:avLst/>
          </a:prstGeom>
        </p:spPr>
      </p:pic>
      <p:pic>
        <p:nvPicPr>
          <p:cNvPr id="11" name="Grafik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104551"/>
            <a:ext cx="718520" cy="6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Barcelona demo site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3" descr="riu llobregat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694" y="4149080"/>
            <a:ext cx="3168352" cy="167705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ptació SJ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83" y="2348904"/>
            <a:ext cx="3151663" cy="166342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2 Rectángulo"/>
          <p:cNvSpPr>
            <a:spLocks noChangeArrowheads="1"/>
          </p:cNvSpPr>
          <p:nvPr/>
        </p:nvSpPr>
        <p:spPr bwMode="auto">
          <a:xfrm>
            <a:off x="5724128" y="5877272"/>
            <a:ext cx="27050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Llobregat river intake in the DWTP (1999 and 2000)</a:t>
            </a:r>
            <a:endParaRPr lang="es-ES" sz="105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98079"/>
            <a:ext cx="1551734" cy="134471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T:\Projectes CETaqua\U1\02 Proposals\7PM\2013 INNO DEMO - Ecosystems\01 Technical Part\00 Info de base\ASR - SGAB\ASR scheme ma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27" y="2106754"/>
            <a:ext cx="5093877" cy="416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571472" y="885503"/>
            <a:ext cx="6745462" cy="1357295"/>
          </a:xfrm>
          <a:prstGeom prst="rect">
            <a:avLst/>
          </a:prstGeom>
          <a:solidFill>
            <a:srgbClr val="8FBF21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575756"/>
                </a:solidFill>
              </a:rPr>
              <a:t>Total inhabitants = 3.2 million. Total drinking water produced = 152 Mm</a:t>
            </a:r>
            <a:r>
              <a:rPr lang="en-US" sz="1400" b="1" baseline="30000" dirty="0" smtClean="0">
                <a:solidFill>
                  <a:srgbClr val="575756"/>
                </a:solidFill>
              </a:rPr>
              <a:t>3 /</a:t>
            </a:r>
            <a:r>
              <a:rPr lang="en-US" sz="1400" b="1" dirty="0" smtClean="0">
                <a:solidFill>
                  <a:srgbClr val="575756"/>
                </a:solidFill>
              </a:rPr>
              <a:t> year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575756"/>
                </a:solidFill>
              </a:rPr>
              <a:t>DWTP Sant Joan Despí nominal capacity = 5.3 m</a:t>
            </a:r>
            <a:r>
              <a:rPr lang="en-US" sz="1400" b="1" baseline="30000" dirty="0" smtClean="0">
                <a:solidFill>
                  <a:srgbClr val="575756"/>
                </a:solidFill>
              </a:rPr>
              <a:t>3</a:t>
            </a:r>
            <a:r>
              <a:rPr lang="en-US" sz="1400" b="1" dirty="0" smtClean="0">
                <a:solidFill>
                  <a:srgbClr val="575756"/>
                </a:solidFill>
              </a:rPr>
              <a:t>/s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575756"/>
                </a:solidFill>
              </a:rPr>
              <a:t>13 reversible wells (constructed 1969). Total capacity: 75.000 m</a:t>
            </a:r>
            <a:r>
              <a:rPr lang="en-US" sz="1400" b="1" baseline="30000" dirty="0" smtClean="0">
                <a:solidFill>
                  <a:srgbClr val="575756"/>
                </a:solidFill>
              </a:rPr>
              <a:t>3</a:t>
            </a:r>
            <a:r>
              <a:rPr lang="en-US" sz="1400" b="1" dirty="0" smtClean="0">
                <a:solidFill>
                  <a:srgbClr val="575756"/>
                </a:solidFill>
              </a:rPr>
              <a:t>/d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575756"/>
                </a:solidFill>
              </a:rPr>
              <a:t>System stopped: high costs. Unsustainable system</a:t>
            </a:r>
          </a:p>
        </p:txBody>
      </p:sp>
    </p:spTree>
    <p:extLst>
      <p:ext uri="{BB962C8B-B14F-4D97-AF65-F5344CB8AC3E}">
        <p14:creationId xmlns:p14="http://schemas.microsoft.com/office/powerpoint/2010/main" val="427235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97153"/>
            <a:ext cx="8496944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571472" y="836712"/>
            <a:ext cx="7960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altLang="de-DE" sz="1600" b="1" u="sng" dirty="0" smtClean="0">
                <a:solidFill>
                  <a:srgbClr val="00B8ED"/>
                </a:solidFill>
              </a:rPr>
              <a:t>OBJECTIVES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1A171B"/>
                </a:solidFill>
                <a:sym typeface="Wingdings" pitchFamily="2" charset="2"/>
              </a:rPr>
              <a:t>Demonstrate feasibility of ASR with pre-potable </a:t>
            </a:r>
            <a:r>
              <a:rPr lang="en-US" sz="1400" dirty="0" smtClean="0">
                <a:solidFill>
                  <a:srgbClr val="1A171B"/>
                </a:solidFill>
                <a:sym typeface="Wingdings" pitchFamily="2" charset="2"/>
              </a:rPr>
              <a:t>water to provide ASR facilities with a most versatile operation to cope with global change in water scarcity regions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1A171B"/>
                </a:solidFill>
                <a:sym typeface="Wingdings" pitchFamily="2" charset="2"/>
              </a:rPr>
              <a:t>Assess the beneficial effect of this MAR technique in terms of ESS enhancement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1A171B"/>
                </a:solidFill>
                <a:sym typeface="Wingdings" pitchFamily="2" charset="2"/>
              </a:rPr>
              <a:t>Adapt the methodology of flexible ASR systems to be applicable to other European sites</a:t>
            </a:r>
            <a:endParaRPr lang="en-US" sz="1400" dirty="0">
              <a:solidFill>
                <a:srgbClr val="1A171B"/>
              </a:solidFill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de-DE" sz="1600" b="1" dirty="0">
              <a:solidFill>
                <a:srgbClr val="1A171B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de-DE" sz="1600" b="1" u="sng" dirty="0">
                <a:solidFill>
                  <a:srgbClr val="00B8ED"/>
                </a:solidFill>
              </a:rPr>
              <a:t>SPECIFIC </a:t>
            </a:r>
            <a:r>
              <a:rPr lang="en-US" altLang="de-DE" sz="1600" b="1" u="sng" dirty="0" smtClean="0">
                <a:solidFill>
                  <a:srgbClr val="00B8ED"/>
                </a:solidFill>
              </a:rPr>
              <a:t>TASKS</a:t>
            </a:r>
            <a:endParaRPr lang="en-US" altLang="de-DE" sz="1600" b="1" dirty="0" smtClean="0">
              <a:solidFill>
                <a:srgbClr val="00B8ED"/>
              </a:solidFill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Selection and design of additional pre-treatment to comply with WFD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Conditioning of existing network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Evaluation of the impact of the injection with pre-potable water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Advanced hydrogeochemical modelling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Valuation of the changes in ESS resulting from a full scale injection of pre-potable water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A171B"/>
                </a:solidFill>
              </a:rPr>
              <a:t>Development of a methodological approach for economic analysis an payment regulations of the ESS in Barcelona demo site</a:t>
            </a:r>
            <a:endParaRPr lang="en-GB" sz="1400" dirty="0"/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de-DE" sz="1400" dirty="0">
              <a:solidFill>
                <a:srgbClr val="8B898E">
                  <a:lumMod val="10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de-DE" sz="1400" b="1" u="sng" dirty="0" smtClean="0">
                <a:solidFill>
                  <a:srgbClr val="00B8ED"/>
                </a:solidFill>
              </a:rPr>
              <a:t>PARTNERS INVOLVED</a:t>
            </a:r>
            <a:endParaRPr lang="en-US" altLang="de-DE" sz="1400" b="1" u="sng" dirty="0">
              <a:solidFill>
                <a:srgbClr val="00B8ED"/>
              </a:solidFill>
            </a:endParaRPr>
          </a:p>
          <a:p>
            <a:endParaRPr lang="en-US" altLang="de-DE" sz="1600" b="1" dirty="0">
              <a:solidFill>
                <a:srgbClr val="1A171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Barcelona demo site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Grafik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44" y="5150219"/>
            <a:ext cx="567981" cy="988000"/>
          </a:xfrm>
          <a:prstGeom prst="rect">
            <a:avLst/>
          </a:prstGeom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438733"/>
            <a:ext cx="1512168" cy="3175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5150219"/>
            <a:ext cx="951694" cy="894582"/>
          </a:xfrm>
          <a:prstGeom prst="rect">
            <a:avLst/>
          </a:prstGeom>
        </p:spPr>
      </p:pic>
      <p:pic>
        <p:nvPicPr>
          <p:cNvPr id="8" name="Grafik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450" y="5151235"/>
            <a:ext cx="1009990" cy="776915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912" y="5407784"/>
            <a:ext cx="1503218" cy="5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731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WA4: Bringing innovation to society and market (1/2)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268760"/>
            <a:ext cx="7488832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B8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COMMUNICATION</a:t>
            </a:r>
            <a:r>
              <a:rPr lang="en-US" sz="1600" b="1" dirty="0">
                <a:solidFill>
                  <a:srgbClr val="00B8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ym typeface="Wingdings" pitchFamily="2" charset="2"/>
              </a:rPr>
              <a:t>Widely </a:t>
            </a:r>
            <a:r>
              <a:rPr lang="en-US" sz="1600" b="1" dirty="0">
                <a:sym typeface="Wingdings" pitchFamily="2" charset="2"/>
              </a:rPr>
              <a:t>communicate, disseminate and exploit DESSIN achievements, results and innovative solutions towards the scientific, commercial sector and society.</a:t>
            </a:r>
          </a:p>
          <a:p>
            <a:pPr marL="7429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en-US" sz="1600" b="1" u="sng" dirty="0" smtClean="0"/>
              <a:t>Dissemination</a:t>
            </a:r>
            <a:r>
              <a:rPr lang="en-US" sz="1600" dirty="0" smtClean="0"/>
              <a:t> </a:t>
            </a:r>
            <a:r>
              <a:rPr lang="en-US" sz="1600" dirty="0"/>
              <a:t>of project results to all relevant stakeholders</a:t>
            </a:r>
          </a:p>
          <a:p>
            <a:pPr marL="7429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en-US" sz="1600" dirty="0" smtClean="0"/>
              <a:t>Facilitating </a:t>
            </a:r>
            <a:r>
              <a:rPr lang="en-US" sz="1600" dirty="0"/>
              <a:t>the exploitation of the technologies through the organization of different </a:t>
            </a:r>
            <a:r>
              <a:rPr lang="en-US" sz="1600" b="1" u="sng" dirty="0"/>
              <a:t>events at the participating utilities </a:t>
            </a:r>
            <a:r>
              <a:rPr lang="en-US" sz="1600" dirty="0"/>
              <a:t>and tailored </a:t>
            </a:r>
            <a:r>
              <a:rPr lang="en-US" sz="1600" dirty="0" smtClean="0"/>
              <a:t>workshops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/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B8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TO MARKET</a:t>
            </a:r>
            <a:r>
              <a:rPr lang="en-US" sz="1600" b="1" dirty="0">
                <a:solidFill>
                  <a:srgbClr val="00B8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b="1" dirty="0">
              <a:solidFill>
                <a:srgbClr val="00B8ED"/>
              </a:solidFill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/>
              <a:t>Prepare </a:t>
            </a:r>
            <a:r>
              <a:rPr lang="en-US" sz="1600" b="1" dirty="0"/>
              <a:t>the Route to Market for DESSIN innovative solutions. Focused on: SME’s &amp; technology developers. 3 types of solutions will be promoted:</a:t>
            </a:r>
          </a:p>
          <a:p>
            <a:pPr marL="7429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en-US" sz="1600" dirty="0" smtClean="0"/>
              <a:t>DESSIN </a:t>
            </a:r>
            <a:r>
              <a:rPr lang="en-US" sz="1600" dirty="0"/>
              <a:t>Innovative </a:t>
            </a:r>
            <a:r>
              <a:rPr lang="en-US" sz="1600" b="1" u="sng" dirty="0"/>
              <a:t>technologies</a:t>
            </a:r>
          </a:p>
          <a:p>
            <a:pPr marL="7429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en-US" sz="1600" dirty="0" smtClean="0"/>
              <a:t>DESSIN </a:t>
            </a:r>
            <a:r>
              <a:rPr lang="en-US" sz="1600" dirty="0"/>
              <a:t>Innovative </a:t>
            </a:r>
            <a:r>
              <a:rPr lang="en-US" sz="1600" b="1" u="sng" dirty="0"/>
              <a:t>solutions</a:t>
            </a:r>
            <a:r>
              <a:rPr lang="en-US" sz="1600" dirty="0"/>
              <a:t> (new uses of existing technologies)</a:t>
            </a:r>
          </a:p>
          <a:p>
            <a:pPr marL="7429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en-US" sz="1600" dirty="0" smtClean="0"/>
              <a:t>DESSIN </a:t>
            </a:r>
            <a:r>
              <a:rPr lang="en-US" sz="1600" dirty="0"/>
              <a:t>new </a:t>
            </a:r>
            <a:r>
              <a:rPr lang="en-US" sz="1600" b="1" u="sng" dirty="0"/>
              <a:t>services</a:t>
            </a:r>
            <a:r>
              <a:rPr lang="en-US" sz="1600" dirty="0"/>
              <a:t> linked to ESS assessment</a:t>
            </a:r>
          </a:p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143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3"/>
          <p:cNvSpPr/>
          <p:nvPr/>
        </p:nvSpPr>
        <p:spPr>
          <a:xfrm>
            <a:off x="8028384" y="836712"/>
            <a:ext cx="792088" cy="5572236"/>
          </a:xfrm>
          <a:prstGeom prst="rect">
            <a:avLst/>
          </a:prstGeom>
          <a:solidFill>
            <a:srgbClr val="57575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1600" b="1" dirty="0" smtClean="0">
                <a:solidFill>
                  <a:schemeClr val="bg1"/>
                </a:solidFill>
                <a:ea typeface="+mj-ea"/>
                <a:cs typeface="+mj-cs"/>
              </a:rPr>
              <a:t>M+E </a:t>
            </a:r>
          </a:p>
          <a:p>
            <a:pPr algn="ctr">
              <a:spcBef>
                <a:spcPct val="0"/>
              </a:spcBef>
            </a:pPr>
            <a:endParaRPr lang="en-GB" sz="1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GB" sz="1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1000" b="1" dirty="0" smtClean="0">
                <a:solidFill>
                  <a:schemeClr val="bg1"/>
                </a:solidFill>
                <a:ea typeface="+mj-ea"/>
                <a:cs typeface="+mj-cs"/>
              </a:rPr>
              <a:t>Monitoring &amp; Evaluation</a:t>
            </a:r>
          </a:p>
          <a:p>
            <a:pPr algn="ctr">
              <a:spcBef>
                <a:spcPct val="0"/>
              </a:spcBef>
            </a:pPr>
            <a:r>
              <a:rPr lang="en-GB" sz="1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GB" sz="1000" b="1" dirty="0">
                <a:solidFill>
                  <a:schemeClr val="bg1"/>
                </a:solidFill>
                <a:ea typeface="+mj-ea"/>
                <a:cs typeface="+mj-cs"/>
              </a:rPr>
              <a:t>S</a:t>
            </a:r>
            <a:r>
              <a:rPr lang="en-GB" sz="1000" b="1" dirty="0" smtClean="0">
                <a:solidFill>
                  <a:schemeClr val="bg1"/>
                </a:solidFill>
                <a:ea typeface="+mj-ea"/>
                <a:cs typeface="+mj-cs"/>
              </a:rPr>
              <a:t>ystem</a:t>
            </a:r>
          </a:p>
          <a:p>
            <a:pPr algn="ctr">
              <a:spcBef>
                <a:spcPct val="0"/>
              </a:spcBef>
            </a:pPr>
            <a:endParaRPr lang="en-GB" sz="1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pSp>
        <p:nvGrpSpPr>
          <p:cNvPr id="3" name="Gruppieren 15"/>
          <p:cNvGrpSpPr/>
          <p:nvPr/>
        </p:nvGrpSpPr>
        <p:grpSpPr>
          <a:xfrm>
            <a:off x="571469" y="836712"/>
            <a:ext cx="7528922" cy="5572236"/>
            <a:chOff x="1652548" y="521060"/>
            <a:chExt cx="7755002" cy="5572236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1652548" y="3681028"/>
              <a:ext cx="7360346" cy="2412268"/>
            </a:xfrm>
            <a:prstGeom prst="rect">
              <a:avLst/>
            </a:prstGeom>
            <a:solidFill>
              <a:srgbClr val="8FBF2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9388" algn="l"/>
              <a:endParaRPr lang="en-US" sz="1000" b="1" u="sng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4 Llamada de flecha a la derecha"/>
            <p:cNvSpPr/>
            <p:nvPr/>
          </p:nvSpPr>
          <p:spPr>
            <a:xfrm>
              <a:off x="1845855" y="4213400"/>
              <a:ext cx="2592287" cy="1420228"/>
            </a:xfrm>
            <a:prstGeom prst="rightArrowCallout">
              <a:avLst>
                <a:gd name="adj1" fmla="val 23162"/>
                <a:gd name="adj2" fmla="val 25520"/>
                <a:gd name="adj3" fmla="val 10522"/>
                <a:gd name="adj4" fmla="val 58390"/>
              </a:avLst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es-ES" sz="1000" b="1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52548" y="521060"/>
              <a:ext cx="7360345" cy="3082753"/>
            </a:xfrm>
            <a:prstGeom prst="rect">
              <a:avLst/>
            </a:prstGeom>
            <a:solidFill>
              <a:srgbClr val="B17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Llamada de flecha a la derecha"/>
            <p:cNvSpPr/>
            <p:nvPr/>
          </p:nvSpPr>
          <p:spPr>
            <a:xfrm>
              <a:off x="1845854" y="737084"/>
              <a:ext cx="2592288" cy="2592288"/>
            </a:xfrm>
            <a:prstGeom prst="rightArrowCallout">
              <a:avLst>
                <a:gd name="adj1" fmla="val 13699"/>
                <a:gd name="adj2" fmla="val 14126"/>
                <a:gd name="adj3" fmla="val 10522"/>
                <a:gd name="adj4" fmla="val 58390"/>
              </a:avLst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es-ES" sz="1000" b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8" name="1 Título"/>
            <p:cNvSpPr txBox="1">
              <a:spLocks/>
            </p:cNvSpPr>
            <p:nvPr/>
          </p:nvSpPr>
          <p:spPr>
            <a:xfrm>
              <a:off x="1953863" y="809092"/>
              <a:ext cx="1260142" cy="1080120"/>
            </a:xfrm>
            <a:prstGeom prst="rect">
              <a:avLst/>
            </a:prstGeom>
            <a:solidFill>
              <a:srgbClr val="575756"/>
            </a:solidFill>
            <a:ln w="31750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u="sng" dirty="0">
                  <a:solidFill>
                    <a:schemeClr val="bg1"/>
                  </a:solidFill>
                  <a:latin typeface="+mn-lt"/>
                </a:rPr>
                <a:t>T</a:t>
              </a:r>
              <a:r>
                <a:rPr lang="en-US" sz="1000" b="1" u="sng" dirty="0" smtClean="0">
                  <a:solidFill>
                    <a:schemeClr val="bg1"/>
                  </a:solidFill>
                  <a:latin typeface="+mn-lt"/>
                </a:rPr>
                <a:t>echnology  </a:t>
              </a:r>
            </a:p>
            <a:p>
              <a:r>
                <a:rPr lang="en-US" sz="1000" b="1" u="sng" dirty="0" smtClean="0">
                  <a:solidFill>
                    <a:schemeClr val="bg1"/>
                  </a:solidFill>
                  <a:latin typeface="+mn-lt"/>
                </a:rPr>
                <a:t>developers</a:t>
              </a:r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 and </a:t>
              </a:r>
            </a:p>
            <a:p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arketers of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innovative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solutions</a:t>
              </a:r>
            </a:p>
          </p:txBody>
        </p:sp>
        <p:sp>
          <p:nvSpPr>
            <p:cNvPr id="9" name="1 Título"/>
            <p:cNvSpPr txBox="1">
              <a:spLocks/>
            </p:cNvSpPr>
            <p:nvPr/>
          </p:nvSpPr>
          <p:spPr>
            <a:xfrm>
              <a:off x="1953863" y="2086035"/>
              <a:ext cx="1260143" cy="1080120"/>
            </a:xfrm>
            <a:prstGeom prst="rect">
              <a:avLst/>
            </a:prstGeom>
            <a:solidFill>
              <a:srgbClr val="575756"/>
            </a:solidFill>
            <a:ln w="31750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reators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of innovative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combination / new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 uses of </a:t>
              </a:r>
              <a:r>
                <a:rPr lang="en-US" sz="1000" b="1" u="sng" dirty="0" smtClean="0">
                  <a:solidFill>
                    <a:schemeClr val="bg1"/>
                  </a:solidFill>
                  <a:latin typeface="+mn-lt"/>
                </a:rPr>
                <a:t>existing </a:t>
              </a:r>
            </a:p>
            <a:p>
              <a:r>
                <a:rPr lang="en-US" sz="1000" b="1" u="sng" dirty="0" smtClean="0">
                  <a:solidFill>
                    <a:schemeClr val="bg1"/>
                  </a:solidFill>
                  <a:latin typeface="+mn-lt"/>
                </a:rPr>
                <a:t>technologies</a:t>
              </a:r>
            </a:p>
          </p:txBody>
        </p:sp>
        <p:sp>
          <p:nvSpPr>
            <p:cNvPr id="10" name="1 Título"/>
            <p:cNvSpPr txBox="1">
              <a:spLocks/>
            </p:cNvSpPr>
            <p:nvPr/>
          </p:nvSpPr>
          <p:spPr>
            <a:xfrm>
              <a:off x="4769676" y="593068"/>
              <a:ext cx="4044513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algn="ctr">
                <a:spcBef>
                  <a:spcPct val="0"/>
                </a:spcBef>
                <a:buNone/>
                <a:defRPr sz="1000">
                  <a:ea typeface="+mj-ea"/>
                  <a:cs typeface="+mj-cs"/>
                </a:defRPr>
              </a:lvl1pPr>
            </a:lstStyle>
            <a:p>
              <a:r>
                <a:rPr lang="en-US" b="1" i="1" dirty="0" smtClean="0">
                  <a:solidFill>
                    <a:srgbClr val="575756"/>
                  </a:solidFill>
                </a:rPr>
                <a:t>Inside </a:t>
              </a:r>
              <a:r>
                <a:rPr lang="en-US" b="1" i="1" dirty="0" smtClean="0">
                  <a:solidFill>
                    <a:srgbClr val="575756"/>
                  </a:solidFill>
                  <a:sym typeface="Wingdings" pitchFamily="2" charset="2"/>
                </a:rPr>
                <a:t> </a:t>
              </a:r>
              <a:r>
                <a:rPr lang="en-US" b="1" i="1" dirty="0" smtClean="0">
                  <a:solidFill>
                    <a:srgbClr val="575756"/>
                  </a:solidFill>
                </a:rPr>
                <a:t>out methodologies</a:t>
              </a:r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</p:txBody>
        </p:sp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4872233" y="803886"/>
              <a:ext cx="1791018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17E49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latin typeface="+mn-lt"/>
                </a:rPr>
                <a:t>Market analysis report for each different group of technologies</a:t>
              </a:r>
            </a:p>
          </p:txBody>
        </p:sp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6885762" y="803885"/>
              <a:ext cx="178008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17E49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latin typeface="+mn-lt"/>
                </a:rPr>
                <a:t>Commercialisation models</a:t>
              </a: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4769674" y="1601180"/>
              <a:ext cx="4044514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algn="ctr">
                <a:spcBef>
                  <a:spcPct val="0"/>
                </a:spcBef>
                <a:buNone/>
                <a:defRPr sz="1000">
                  <a:ea typeface="+mj-ea"/>
                  <a:cs typeface="+mj-cs"/>
                </a:defRPr>
              </a:lvl1pPr>
            </a:lstStyle>
            <a:p>
              <a:r>
                <a:rPr lang="en-US" b="1" i="1" dirty="0" smtClean="0">
                  <a:solidFill>
                    <a:srgbClr val="575756"/>
                  </a:solidFill>
                </a:rPr>
                <a:t>Outside </a:t>
              </a:r>
              <a:r>
                <a:rPr lang="en-US" b="1" i="1" dirty="0" smtClean="0">
                  <a:solidFill>
                    <a:srgbClr val="575756"/>
                  </a:solidFill>
                  <a:sym typeface="Wingdings" pitchFamily="2" charset="2"/>
                </a:rPr>
                <a:t></a:t>
              </a:r>
              <a:r>
                <a:rPr lang="en-US" b="1" i="1" dirty="0" smtClean="0">
                  <a:solidFill>
                    <a:srgbClr val="575756"/>
                  </a:solidFill>
                </a:rPr>
                <a:t> in methodologies</a:t>
              </a:r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</p:txBody>
        </p:sp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4872233" y="1841146"/>
              <a:ext cx="3793616" cy="5521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17E49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latin typeface="+mn-lt"/>
                </a:rPr>
                <a:t>Analysis of regulatory environment, governance, access to finance</a:t>
              </a:r>
            </a:p>
          </p:txBody>
        </p:sp>
        <p:sp>
          <p:nvSpPr>
            <p:cNvPr id="15" name="1 Título"/>
            <p:cNvSpPr txBox="1">
              <a:spLocks/>
            </p:cNvSpPr>
            <p:nvPr/>
          </p:nvSpPr>
          <p:spPr>
            <a:xfrm>
              <a:off x="4769674" y="2609292"/>
              <a:ext cx="4044514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algn="ctr">
                <a:spcBef>
                  <a:spcPct val="0"/>
                </a:spcBef>
                <a:buNone/>
                <a:defRPr sz="1000">
                  <a:ea typeface="+mj-ea"/>
                  <a:cs typeface="+mj-cs"/>
                </a:defRPr>
              </a:lvl1pPr>
            </a:lstStyle>
            <a:p>
              <a:r>
                <a:rPr lang="en-US" b="1" i="1" dirty="0" smtClean="0">
                  <a:solidFill>
                    <a:srgbClr val="575756"/>
                  </a:solidFill>
                </a:rPr>
                <a:t>Promotion of  SMEs and others developers networking</a:t>
              </a:r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</p:txBody>
        </p:sp>
        <p:sp>
          <p:nvSpPr>
            <p:cNvPr id="16" name="1 Título"/>
            <p:cNvSpPr txBox="1">
              <a:spLocks/>
            </p:cNvSpPr>
            <p:nvPr/>
          </p:nvSpPr>
          <p:spPr>
            <a:xfrm>
              <a:off x="4872233" y="2830523"/>
              <a:ext cx="1791018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17E49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latin typeface="+mn-lt"/>
                </a:rPr>
                <a:t>Internally with project partners / stakeholders </a:t>
              </a:r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6885762" y="2825316"/>
              <a:ext cx="178008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17E49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latin typeface="+mn-lt"/>
                </a:rPr>
                <a:t>Externally with identified potential partners </a:t>
              </a:r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769676" y="3833428"/>
              <a:ext cx="4044512" cy="108012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i="1" dirty="0" smtClean="0">
                  <a:solidFill>
                    <a:srgbClr val="575756"/>
                  </a:solidFill>
                </a:rPr>
                <a:t>Lobbying </a:t>
              </a:r>
              <a:r>
                <a:rPr lang="en-US" b="1" i="1" dirty="0">
                  <a:solidFill>
                    <a:srgbClr val="575756"/>
                  </a:solidFill>
                </a:rPr>
                <a:t>actions to incorporate ESS methodologies for </a:t>
              </a:r>
              <a:r>
                <a:rPr lang="en-US" b="1" i="1" dirty="0" smtClean="0">
                  <a:solidFill>
                    <a:srgbClr val="575756"/>
                  </a:solidFill>
                </a:rPr>
                <a:t>more </a:t>
              </a:r>
              <a:r>
                <a:rPr lang="en-US" b="1" i="1" dirty="0">
                  <a:solidFill>
                    <a:srgbClr val="575756"/>
                  </a:solidFill>
                </a:rPr>
                <a:t>efficient modes of governance and finance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p:sp>
          <p:nvSpPr>
            <p:cNvPr id="19" name="1 Título"/>
            <p:cNvSpPr txBox="1">
              <a:spLocks/>
            </p:cNvSpPr>
            <p:nvPr/>
          </p:nvSpPr>
          <p:spPr>
            <a:xfrm>
              <a:off x="4872233" y="4385459"/>
              <a:ext cx="3793616" cy="3840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BF21"/>
              </a:solidFill>
            </a:ln>
          </p:spPr>
          <p:txBody>
            <a:bodyPr vert="horz" lIns="91440" tIns="45720" rIns="91440" bIns="45720" rtlCol="0" anchor="ctr">
              <a:normAutofit lnSpcReduction="10000"/>
            </a:bodyPr>
            <a:lstStyle>
              <a:defPPr>
                <a:defRPr lang="es-ES"/>
              </a:defPPr>
              <a:lvl1pPr>
                <a:spcBef>
                  <a:spcPct val="0"/>
                </a:spcBef>
                <a:buNone/>
                <a:defRPr sz="1000" b="1">
                  <a:solidFill>
                    <a:schemeClr val="bg1"/>
                  </a:solidFill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Impact in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European </a:t>
              </a:r>
              <a:r>
                <a:rPr lang="en-US" dirty="0" smtClean="0">
                  <a:solidFill>
                    <a:schemeClr val="tx1"/>
                  </a:solidFill>
                </a:rPr>
                <a:t>Platforms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1 Título"/>
            <p:cNvSpPr txBox="1">
              <a:spLocks/>
            </p:cNvSpPr>
            <p:nvPr/>
          </p:nvSpPr>
          <p:spPr>
            <a:xfrm>
              <a:off x="4869225" y="5565207"/>
              <a:ext cx="2736304" cy="3840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Set-up of  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European Water ESS Roundtable (T42.5)</a:t>
              </a:r>
            </a:p>
          </p:txBody>
        </p:sp>
        <p:sp>
          <p:nvSpPr>
            <p:cNvPr id="21" name="1 Título"/>
            <p:cNvSpPr txBox="1">
              <a:spLocks/>
            </p:cNvSpPr>
            <p:nvPr/>
          </p:nvSpPr>
          <p:spPr>
            <a:xfrm>
              <a:off x="4769674" y="5057564"/>
              <a:ext cx="4044515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algn="ctr">
                <a:spcBef>
                  <a:spcPct val="0"/>
                </a:spcBef>
                <a:buNone/>
                <a:defRPr sz="1000" b="1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i="1" dirty="0">
                  <a:solidFill>
                    <a:srgbClr val="575756"/>
                  </a:solidFill>
                </a:rPr>
                <a:t>Creation of demand side dynamics on </a:t>
              </a:r>
            </a:p>
            <a:p>
              <a:r>
                <a:rPr lang="en-US" i="1" dirty="0">
                  <a:solidFill>
                    <a:srgbClr val="575756"/>
                  </a:solidFill>
                </a:rPr>
                <a:t>ESS assessment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2" name="1 Título"/>
            <p:cNvSpPr txBox="1">
              <a:spLocks/>
            </p:cNvSpPr>
            <p:nvPr/>
          </p:nvSpPr>
          <p:spPr>
            <a:xfrm>
              <a:off x="4872233" y="5489612"/>
              <a:ext cx="3793616" cy="3840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BF21"/>
              </a:solidFill>
            </a:ln>
          </p:spPr>
          <p:txBody>
            <a:bodyPr vert="horz" lIns="91440" tIns="45720" rIns="91440" bIns="45720" rtlCol="0" anchor="ctr">
              <a:normAutofit lnSpcReduction="10000"/>
            </a:bodyPr>
            <a:lstStyle>
              <a:defPPr>
                <a:defRPr lang="es-ES"/>
              </a:defPPr>
              <a:lvl1pPr>
                <a:spcBef>
                  <a:spcPct val="0"/>
                </a:spcBef>
                <a:buNone/>
                <a:defRPr sz="1000" b="1">
                  <a:solidFill>
                    <a:schemeClr val="bg1"/>
                  </a:solidFill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ESS web </a:t>
              </a:r>
              <a:r>
                <a:rPr lang="en-US" dirty="0" smtClean="0">
                  <a:solidFill>
                    <a:schemeClr val="tx1"/>
                  </a:solidFill>
                </a:rPr>
                <a:t>platform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Action conferences</a:t>
              </a:r>
            </a:p>
          </p:txBody>
        </p:sp>
        <p:sp>
          <p:nvSpPr>
            <p:cNvPr id="23" name="22 Abrir corchete"/>
            <p:cNvSpPr/>
            <p:nvPr/>
          </p:nvSpPr>
          <p:spPr>
            <a:xfrm>
              <a:off x="4493015" y="936305"/>
              <a:ext cx="241809" cy="2177043"/>
            </a:xfrm>
            <a:prstGeom prst="leftBracket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23 Conector recto"/>
            <p:cNvCxnSpPr/>
            <p:nvPr/>
          </p:nvCxnSpPr>
          <p:spPr>
            <a:xfrm>
              <a:off x="4459687" y="2033228"/>
              <a:ext cx="275137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Abrir corchete"/>
            <p:cNvSpPr/>
            <p:nvPr/>
          </p:nvSpPr>
          <p:spPr>
            <a:xfrm>
              <a:off x="4451116" y="4193468"/>
              <a:ext cx="432048" cy="1456963"/>
            </a:xfrm>
            <a:prstGeom prst="leftBracket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1 Título"/>
            <p:cNvSpPr txBox="1">
              <a:spLocks/>
            </p:cNvSpPr>
            <p:nvPr/>
          </p:nvSpPr>
          <p:spPr>
            <a:xfrm>
              <a:off x="1953863" y="4369455"/>
              <a:ext cx="1260143" cy="1080120"/>
            </a:xfrm>
            <a:prstGeom prst="rect">
              <a:avLst/>
            </a:prstGeom>
            <a:solidFill>
              <a:srgbClr val="575756"/>
            </a:solidFill>
            <a:ln w="31750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marL="179388">
                <a:spcBef>
                  <a:spcPct val="0"/>
                </a:spcBef>
                <a:buNone/>
                <a:defRPr sz="1000" b="1" u="sng">
                  <a:solidFill>
                    <a:schemeClr val="bg1"/>
                  </a:solidFill>
                  <a:ea typeface="+mj-ea"/>
                  <a:cs typeface="+mj-cs"/>
                </a:defRPr>
              </a:lvl1pPr>
            </a:lstStyle>
            <a:p>
              <a:pPr marL="0" algn="ctr"/>
              <a:r>
                <a:rPr lang="en-US" u="none" dirty="0" smtClean="0"/>
                <a:t>Providers of new </a:t>
              </a:r>
              <a:endParaRPr lang="en-US" u="none" dirty="0"/>
            </a:p>
            <a:p>
              <a:pPr marL="0" algn="ctr"/>
              <a:r>
                <a:rPr lang="en-US" dirty="0" smtClean="0"/>
                <a:t>consultancy </a:t>
              </a:r>
              <a:r>
                <a:rPr lang="en-US" dirty="0"/>
                <a:t>services</a:t>
              </a:r>
            </a:p>
            <a:p>
              <a:pPr marL="0" algn="ctr"/>
              <a:r>
                <a:rPr lang="en-US" u="none" dirty="0"/>
                <a:t>in the water sector</a:t>
              </a:r>
            </a:p>
            <a:p>
              <a:pPr marL="0" algn="ctr"/>
              <a:r>
                <a:rPr lang="en-US" dirty="0"/>
                <a:t> related to ESS</a:t>
              </a:r>
            </a:p>
          </p:txBody>
        </p:sp>
        <p:sp>
          <p:nvSpPr>
            <p:cNvPr id="27" name="Pfeil nach oben und unten 2"/>
            <p:cNvSpPr/>
            <p:nvPr/>
          </p:nvSpPr>
          <p:spPr>
            <a:xfrm rot="5400000">
              <a:off x="9079612" y="886390"/>
              <a:ext cx="261220" cy="394656"/>
            </a:xfrm>
            <a:prstGeom prst="upDownArrow">
              <a:avLst/>
            </a:prstGeom>
            <a:solidFill>
              <a:srgbClr val="B17E49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Pfeil nach oben und unten 27"/>
            <p:cNvSpPr/>
            <p:nvPr/>
          </p:nvSpPr>
          <p:spPr>
            <a:xfrm rot="5400000">
              <a:off x="9079610" y="1877063"/>
              <a:ext cx="261220" cy="394656"/>
            </a:xfrm>
            <a:prstGeom prst="upDownArrow">
              <a:avLst/>
            </a:prstGeom>
            <a:solidFill>
              <a:srgbClr val="B17E49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feil nach oben und unten 28"/>
            <p:cNvSpPr/>
            <p:nvPr/>
          </p:nvSpPr>
          <p:spPr>
            <a:xfrm rot="5400000">
              <a:off x="9079610" y="2857417"/>
              <a:ext cx="261220" cy="394656"/>
            </a:xfrm>
            <a:prstGeom prst="upDownArrow">
              <a:avLst/>
            </a:prstGeom>
            <a:solidFill>
              <a:srgbClr val="B17E49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Pfeil nach oben und unten 32"/>
            <p:cNvSpPr/>
            <p:nvPr/>
          </p:nvSpPr>
          <p:spPr>
            <a:xfrm rot="5400000">
              <a:off x="9079610" y="4153561"/>
              <a:ext cx="261220" cy="394656"/>
            </a:xfrm>
            <a:prstGeom prst="upDownArrow">
              <a:avLst/>
            </a:prstGeom>
            <a:solidFill>
              <a:srgbClr val="8FBF21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feil nach oben und unten 34"/>
            <p:cNvSpPr/>
            <p:nvPr/>
          </p:nvSpPr>
          <p:spPr>
            <a:xfrm rot="5400000">
              <a:off x="9079610" y="5278878"/>
              <a:ext cx="261220" cy="394656"/>
            </a:xfrm>
            <a:prstGeom prst="upDownArrow">
              <a:avLst/>
            </a:prstGeom>
            <a:solidFill>
              <a:srgbClr val="8FBF21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571471" y="324129"/>
            <a:ext cx="726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WA4: Bringing innovation to society and market (2/2)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91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06808" y="980728"/>
            <a:ext cx="8929688" cy="5426076"/>
            <a:chOff x="468313" y="811213"/>
            <a:chExt cx="7315200" cy="5162551"/>
          </a:xfrm>
        </p:grpSpPr>
        <p:grpSp>
          <p:nvGrpSpPr>
            <p:cNvPr id="3" name="Gruppieren 1"/>
            <p:cNvGrpSpPr>
              <a:grpSpLocks/>
            </p:cNvGrpSpPr>
            <p:nvPr/>
          </p:nvGrpSpPr>
          <p:grpSpPr bwMode="auto">
            <a:xfrm>
              <a:off x="468313" y="811213"/>
              <a:ext cx="7315200" cy="5162551"/>
              <a:chOff x="468313" y="811213"/>
              <a:chExt cx="7315200" cy="5162551"/>
            </a:xfrm>
          </p:grpSpPr>
          <p:sp>
            <p:nvSpPr>
              <p:cNvPr id="5" name="Rechteck 8"/>
              <p:cNvSpPr>
                <a:spLocks noChangeArrowheads="1"/>
              </p:cNvSpPr>
              <p:nvPr/>
            </p:nvSpPr>
            <p:spPr bwMode="auto">
              <a:xfrm>
                <a:off x="468313" y="2133600"/>
                <a:ext cx="2808287" cy="3275013"/>
              </a:xfrm>
              <a:prstGeom prst="rect">
                <a:avLst/>
              </a:prstGeom>
              <a:solidFill>
                <a:srgbClr val="8FBF2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" name="Textfeld 32"/>
              <p:cNvSpPr txBox="1">
                <a:spLocks noChangeArrowheads="1"/>
              </p:cNvSpPr>
              <p:nvPr/>
            </p:nvSpPr>
            <p:spPr bwMode="auto">
              <a:xfrm>
                <a:off x="934928" y="2155825"/>
                <a:ext cx="1946495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WA2 Development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SINTEF</a:t>
                </a:r>
              </a:p>
            </p:txBody>
          </p:sp>
          <p:sp>
            <p:nvSpPr>
              <p:cNvPr id="7" name="Rechteck 8"/>
              <p:cNvSpPr>
                <a:spLocks noChangeArrowheads="1"/>
              </p:cNvSpPr>
              <p:nvPr/>
            </p:nvSpPr>
            <p:spPr bwMode="auto">
              <a:xfrm>
                <a:off x="3348038" y="2133600"/>
                <a:ext cx="2278062" cy="3276600"/>
              </a:xfrm>
              <a:prstGeom prst="rect">
                <a:avLst/>
              </a:prstGeom>
              <a:solidFill>
                <a:srgbClr val="B17E49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" name="Rechteck 8"/>
              <p:cNvSpPr>
                <a:spLocks noChangeArrowheads="1"/>
              </p:cNvSpPr>
              <p:nvPr/>
            </p:nvSpPr>
            <p:spPr bwMode="auto">
              <a:xfrm>
                <a:off x="5724525" y="2133600"/>
                <a:ext cx="2058988" cy="3276600"/>
              </a:xfrm>
              <a:prstGeom prst="rect">
                <a:avLst/>
              </a:prstGeom>
              <a:solidFill>
                <a:srgbClr val="00B8ED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9" name="Textfeld 32"/>
              <p:cNvSpPr txBox="1">
                <a:spLocks noChangeArrowheads="1"/>
              </p:cNvSpPr>
              <p:nvPr/>
            </p:nvSpPr>
            <p:spPr bwMode="auto">
              <a:xfrm>
                <a:off x="3203575" y="2157413"/>
                <a:ext cx="2520950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 WA3 Demonstration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- KWR</a:t>
                </a:r>
              </a:p>
            </p:txBody>
          </p:sp>
          <p:sp>
            <p:nvSpPr>
              <p:cNvPr id="10" name="Textfeld 32"/>
              <p:cNvSpPr txBox="1">
                <a:spLocks noChangeArrowheads="1"/>
              </p:cNvSpPr>
              <p:nvPr/>
            </p:nvSpPr>
            <p:spPr bwMode="auto">
              <a:xfrm>
                <a:off x="5904135" y="2133600"/>
                <a:ext cx="1633093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WA4 Markets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- CETaqua</a:t>
                </a:r>
              </a:p>
            </p:txBody>
          </p:sp>
          <p:sp>
            <p:nvSpPr>
              <p:cNvPr id="11" name="Rechteck 13"/>
              <p:cNvSpPr>
                <a:spLocks noChangeArrowheads="1"/>
              </p:cNvSpPr>
              <p:nvPr/>
            </p:nvSpPr>
            <p:spPr bwMode="auto">
              <a:xfrm>
                <a:off x="595313" y="2493963"/>
                <a:ext cx="2540000" cy="1006475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2" name="Rechteck 8"/>
              <p:cNvSpPr>
                <a:spLocks noChangeArrowheads="1"/>
              </p:cNvSpPr>
              <p:nvPr/>
            </p:nvSpPr>
            <p:spPr bwMode="auto">
              <a:xfrm>
                <a:off x="469900" y="811213"/>
                <a:ext cx="7313613" cy="1249362"/>
              </a:xfrm>
              <a:prstGeom prst="rect">
                <a:avLst/>
              </a:prstGeom>
              <a:solidFill>
                <a:srgbClr val="575756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Textfeld 32"/>
              <p:cNvSpPr txBox="1">
                <a:spLocks noChangeArrowheads="1"/>
              </p:cNvSpPr>
              <p:nvPr/>
            </p:nvSpPr>
            <p:spPr bwMode="auto">
              <a:xfrm>
                <a:off x="2863953" y="811213"/>
                <a:ext cx="2711245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WA1 Evaluation framework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ECOLOGIC</a:t>
                </a:r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Rechteck 13"/>
              <p:cNvSpPr>
                <a:spLocks noChangeArrowheads="1"/>
              </p:cNvSpPr>
              <p:nvPr/>
            </p:nvSpPr>
            <p:spPr bwMode="auto">
              <a:xfrm>
                <a:off x="611188" y="1169988"/>
                <a:ext cx="7059612" cy="6540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Textfeld 17"/>
              <p:cNvSpPr txBox="1">
                <a:spLocks noChangeArrowheads="1"/>
              </p:cNvSpPr>
              <p:nvPr/>
            </p:nvSpPr>
            <p:spPr bwMode="auto">
              <a:xfrm>
                <a:off x="595313" y="2592495"/>
                <a:ext cx="2536826" cy="8784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4445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WP21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(SINTEF)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Innovation Water Quality/ WFD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err="1" smtClean="0">
                    <a:solidFill>
                      <a:srgbClr val="575756"/>
                    </a:solidFill>
                    <a:latin typeface="Calibri" pitchFamily="34" charset="0"/>
                  </a:rPr>
                  <a:t>Decentralised</a:t>
                </a: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water treatment units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RTC of large-scale systems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ICT package for local treatment units</a:t>
                </a:r>
              </a:p>
            </p:txBody>
          </p:sp>
          <p:sp>
            <p:nvSpPr>
              <p:cNvPr id="16" name="Rechteck 13"/>
              <p:cNvSpPr>
                <a:spLocks noChangeArrowheads="1"/>
              </p:cNvSpPr>
              <p:nvPr/>
            </p:nvSpPr>
            <p:spPr bwMode="auto">
              <a:xfrm>
                <a:off x="576263" y="3620157"/>
                <a:ext cx="2555875" cy="105498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Textfeld 17"/>
              <p:cNvSpPr txBox="1">
                <a:spLocks noChangeArrowheads="1"/>
              </p:cNvSpPr>
              <p:nvPr/>
            </p:nvSpPr>
            <p:spPr bwMode="auto">
              <a:xfrm>
                <a:off x="576264" y="3745381"/>
                <a:ext cx="2555876" cy="90243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0">
                <a:norm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4445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WP22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(KWR)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	Innovation for Water Scarcity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Sewer mining  for re-use in urban areas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Storage of freshwater in aquifers (ASR/RO)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err="1" smtClean="0">
                    <a:solidFill>
                      <a:srgbClr val="575756"/>
                    </a:solidFill>
                    <a:latin typeface="Calibri" pitchFamily="34" charset="0"/>
                  </a:rPr>
                  <a:t>Flexibilisation</a:t>
                </a: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of ASR systems for different water qualities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Rechteck 13"/>
              <p:cNvSpPr>
                <a:spLocks noChangeArrowheads="1"/>
              </p:cNvSpPr>
              <p:nvPr/>
            </p:nvSpPr>
            <p:spPr bwMode="auto">
              <a:xfrm>
                <a:off x="576263" y="4784842"/>
                <a:ext cx="2555875" cy="548087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9" name="Textfeld 17"/>
              <p:cNvSpPr txBox="1">
                <a:spLocks noChangeArrowheads="1"/>
              </p:cNvSpPr>
              <p:nvPr/>
            </p:nvSpPr>
            <p:spPr bwMode="auto">
              <a:xfrm>
                <a:off x="576263" y="4869100"/>
                <a:ext cx="2559050" cy="395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WP23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(DHI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Software framework for ESS</a:t>
                </a:r>
                <a:b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</a:b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	valuation</a:t>
                </a:r>
              </a:p>
            </p:txBody>
          </p:sp>
          <p:sp>
            <p:nvSpPr>
              <p:cNvPr id="20" name="Textfeld 17"/>
              <p:cNvSpPr txBox="1">
                <a:spLocks noChangeArrowheads="1"/>
              </p:cNvSpPr>
              <p:nvPr/>
            </p:nvSpPr>
            <p:spPr bwMode="auto">
              <a:xfrm>
                <a:off x="611366" y="1223552"/>
                <a:ext cx="7059005" cy="5709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WP11 	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(IWW) 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       Development of an evaluation framework (to account) for impacts of changes on Ecosystem Services </a:t>
                </a:r>
              </a:p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WP12 	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(ECOLOGIC)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Innovative and innovation-friendly modes of governance, financing and payments</a:t>
                </a:r>
              </a:p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WP13    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(EG)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	           Testing &amp; refining the ESS evaluation framework by using mature sites</a:t>
                </a:r>
              </a:p>
            </p:txBody>
          </p:sp>
          <p:sp>
            <p:nvSpPr>
              <p:cNvPr id="21" name="Rechteck 13"/>
              <p:cNvSpPr>
                <a:spLocks noChangeArrowheads="1"/>
              </p:cNvSpPr>
              <p:nvPr/>
            </p:nvSpPr>
            <p:spPr bwMode="auto">
              <a:xfrm>
                <a:off x="3492500" y="2497138"/>
                <a:ext cx="2016125" cy="86360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2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2661005"/>
                <a:ext cx="2016473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WP31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(EG) </a:t>
                </a:r>
                <a:r>
                  <a:rPr lang="en-US" sz="1200" b="1" dirty="0" err="1">
                    <a:solidFill>
                      <a:srgbClr val="575756"/>
                    </a:solidFill>
                    <a:latin typeface="Calibri" pitchFamily="34" charset="0"/>
                  </a:rPr>
                  <a:t>Emscher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 Case (DE)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Textfeld 17"/>
              <p:cNvSpPr txBox="1">
                <a:spLocks noChangeArrowheads="1"/>
              </p:cNvSpPr>
              <p:nvPr/>
            </p:nvSpPr>
            <p:spPr bwMode="auto">
              <a:xfrm>
                <a:off x="3492500" y="3021370"/>
                <a:ext cx="2025429" cy="21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WP32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(SINTEF)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Hoffselva Case (NO)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Rechteck 13"/>
              <p:cNvSpPr>
                <a:spLocks noChangeArrowheads="1"/>
              </p:cNvSpPr>
              <p:nvPr/>
            </p:nvSpPr>
            <p:spPr bwMode="auto">
              <a:xfrm>
                <a:off x="3492500" y="3595804"/>
                <a:ext cx="1778000" cy="127329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3775986"/>
                <a:ext cx="1900519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WP33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(KWR)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Westland Case (NL)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Textfeld 17"/>
              <p:cNvSpPr txBox="1">
                <a:spLocks noChangeArrowheads="1"/>
              </p:cNvSpPr>
              <p:nvPr/>
            </p:nvSpPr>
            <p:spPr bwMode="auto">
              <a:xfrm>
                <a:off x="3492500" y="4136348"/>
                <a:ext cx="1778000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WP34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(NTUA)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Athens Case (GR)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4496709"/>
                <a:ext cx="1778001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WP35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(CET) </a:t>
                </a:r>
                <a:r>
                  <a:rPr lang="en-US" sz="1200" b="1" dirty="0" err="1">
                    <a:solidFill>
                      <a:srgbClr val="575756"/>
                    </a:solidFill>
                    <a:latin typeface="Calibri" pitchFamily="34" charset="0"/>
                  </a:rPr>
                  <a:t>Llobregat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 Case (ES)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Pfeil nach rechts 32"/>
              <p:cNvSpPr>
                <a:spLocks noChangeArrowheads="1"/>
              </p:cNvSpPr>
              <p:nvPr/>
            </p:nvSpPr>
            <p:spPr bwMode="auto">
              <a:xfrm>
                <a:off x="3116958" y="4102066"/>
                <a:ext cx="360362" cy="203200"/>
              </a:xfrm>
              <a:prstGeom prst="rightArrow">
                <a:avLst>
                  <a:gd name="adj1" fmla="val 50000"/>
                  <a:gd name="adj2" fmla="val 38400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Pfeil nach rechts 33"/>
              <p:cNvSpPr>
                <a:spLocks noChangeArrowheads="1"/>
              </p:cNvSpPr>
              <p:nvPr/>
            </p:nvSpPr>
            <p:spPr bwMode="auto">
              <a:xfrm>
                <a:off x="3123386" y="2779713"/>
                <a:ext cx="360362" cy="203200"/>
              </a:xfrm>
              <a:prstGeom prst="rightArrow">
                <a:avLst>
                  <a:gd name="adj1" fmla="val 50000"/>
                  <a:gd name="adj2" fmla="val 38400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0" name="Nach oben gebogener Pfeil 34"/>
              <p:cNvSpPr/>
              <p:nvPr/>
            </p:nvSpPr>
            <p:spPr bwMode="auto">
              <a:xfrm>
                <a:off x="3116958" y="3360738"/>
                <a:ext cx="2424975" cy="1868397"/>
              </a:xfrm>
              <a:prstGeom prst="bentUpArrow">
                <a:avLst>
                  <a:gd name="adj1" fmla="val 6009"/>
                  <a:gd name="adj2" fmla="val 8886"/>
                  <a:gd name="adj3" fmla="val 7978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1" name="Rechteck 13"/>
              <p:cNvSpPr>
                <a:spLocks noChangeArrowheads="1"/>
              </p:cNvSpPr>
              <p:nvPr/>
            </p:nvSpPr>
            <p:spPr bwMode="auto">
              <a:xfrm>
                <a:off x="5867400" y="2492375"/>
                <a:ext cx="1803400" cy="1252538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2" name="Textfeld 17"/>
              <p:cNvSpPr txBox="1">
                <a:spLocks noChangeArrowheads="1"/>
              </p:cNvSpPr>
              <p:nvPr/>
            </p:nvSpPr>
            <p:spPr bwMode="auto">
              <a:xfrm>
                <a:off x="5867400" y="2610242"/>
                <a:ext cx="1803400" cy="10784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WP41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(CETaqua)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&amp; </a:t>
                </a:r>
                <a:b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</a:b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           Disseminate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case sites into showcases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Branding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Dissemination</a:t>
                </a:r>
                <a:endParaRPr lang="en-US" sz="1050" b="1" dirty="0" smtClean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Rechteck 13"/>
              <p:cNvSpPr>
                <a:spLocks noChangeArrowheads="1"/>
              </p:cNvSpPr>
              <p:nvPr/>
            </p:nvSpPr>
            <p:spPr bwMode="auto">
              <a:xfrm>
                <a:off x="5867400" y="3933825"/>
                <a:ext cx="1803400" cy="129540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4" name="Textfeld 17"/>
              <p:cNvSpPr txBox="1">
                <a:spLocks noChangeArrowheads="1"/>
              </p:cNvSpPr>
              <p:nvPr/>
            </p:nvSpPr>
            <p:spPr bwMode="auto">
              <a:xfrm>
                <a:off x="5867400" y="4048969"/>
                <a:ext cx="1802971" cy="10784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WP42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(Adelphi)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Route to Market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Market analysis for validated solutions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SME market strategies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ESS-based framework</a:t>
                </a:r>
                <a:endParaRPr lang="en-US" sz="1050" b="1" dirty="0" smtClean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Rechteck 8"/>
              <p:cNvSpPr>
                <a:spLocks noChangeArrowheads="1"/>
              </p:cNvSpPr>
              <p:nvPr/>
            </p:nvSpPr>
            <p:spPr bwMode="auto">
              <a:xfrm>
                <a:off x="468313" y="5481373"/>
                <a:ext cx="7315200" cy="492391"/>
              </a:xfrm>
              <a:prstGeom prst="rect">
                <a:avLst/>
              </a:prstGeom>
              <a:solidFill>
                <a:srgbClr val="575756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6" name="Textfeld 32"/>
              <p:cNvSpPr txBox="1">
                <a:spLocks noChangeArrowheads="1"/>
              </p:cNvSpPr>
              <p:nvPr/>
            </p:nvSpPr>
            <p:spPr bwMode="auto">
              <a:xfrm>
                <a:off x="3550957" y="5538788"/>
                <a:ext cx="1842062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WA5 Management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IWW</a:t>
                </a:r>
              </a:p>
            </p:txBody>
          </p:sp>
          <p:sp>
            <p:nvSpPr>
              <p:cNvPr id="37" name="Rechteck 13"/>
              <p:cNvSpPr>
                <a:spLocks noChangeArrowheads="1"/>
              </p:cNvSpPr>
              <p:nvPr/>
            </p:nvSpPr>
            <p:spPr bwMode="auto">
              <a:xfrm>
                <a:off x="552845" y="5590121"/>
                <a:ext cx="2578851" cy="28848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WP51 </a:t>
                </a:r>
                <a:r>
                  <a:rPr lang="en-US" sz="1200" b="1" dirty="0" smtClean="0">
                    <a:latin typeface="Calibri" pitchFamily="34" charset="0"/>
                  </a:rPr>
                  <a:t>(IWW)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Scientific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co-ordination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8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1688306" y="1840707"/>
                <a:ext cx="236537" cy="203200"/>
              </a:xfrm>
              <a:prstGeom prst="rightArrow">
                <a:avLst>
                  <a:gd name="adj1" fmla="val 50000"/>
                  <a:gd name="adj2" fmla="val 38365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9" name="Rechteck 13"/>
              <p:cNvSpPr>
                <a:spLocks noChangeArrowheads="1"/>
              </p:cNvSpPr>
              <p:nvPr/>
            </p:nvSpPr>
            <p:spPr bwMode="auto">
              <a:xfrm>
                <a:off x="5724526" y="5590121"/>
                <a:ext cx="1945846" cy="27077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WP52 </a:t>
                </a:r>
                <a:r>
                  <a:rPr lang="en-US" sz="1200" b="1" dirty="0">
                    <a:latin typeface="Calibri" pitchFamily="34" charset="0"/>
                  </a:rPr>
                  <a:t>(IWW)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Project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Management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40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4209256" y="1824539"/>
                <a:ext cx="236538" cy="203200"/>
              </a:xfrm>
              <a:prstGeom prst="rightArrow">
                <a:avLst>
                  <a:gd name="adj1" fmla="val 50000"/>
                  <a:gd name="adj2" fmla="val 3836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6549231" y="1824539"/>
                <a:ext cx="236538" cy="203200"/>
              </a:xfrm>
              <a:prstGeom prst="rightArrow">
                <a:avLst>
                  <a:gd name="adj1" fmla="val 50000"/>
                  <a:gd name="adj2" fmla="val 3836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4" name="Pfeil nach rechts 32"/>
            <p:cNvSpPr>
              <a:spLocks noChangeArrowheads="1"/>
            </p:cNvSpPr>
            <p:nvPr/>
          </p:nvSpPr>
          <p:spPr bwMode="auto">
            <a:xfrm>
              <a:off x="5508625" y="3751263"/>
              <a:ext cx="395510" cy="193674"/>
            </a:xfrm>
            <a:prstGeom prst="rightArrow">
              <a:avLst>
                <a:gd name="adj1" fmla="val 50000"/>
                <a:gd name="adj2" fmla="val 38403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workflow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structure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(1/2)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10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71472" y="3356992"/>
            <a:ext cx="8032976" cy="3168352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4716016" y="6237312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4716016" y="5661248"/>
            <a:ext cx="67459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716016" y="5013176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716016" y="4437112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716016" y="3836948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436066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909830" y="241481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033302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619672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571472" y="2281634"/>
            <a:ext cx="8032976" cy="931342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"/>
          <p:cNvCxnSpPr>
            <a:stCxn id="19" idx="3"/>
            <a:endCxn id="20" idx="1"/>
          </p:cNvCxnSpPr>
          <p:nvPr/>
        </p:nvCxnSpPr>
        <p:spPr>
          <a:xfrm>
            <a:off x="1898905" y="1763524"/>
            <a:ext cx="5420612" cy="303"/>
          </a:xfrm>
          <a:prstGeom prst="line">
            <a:avLst/>
          </a:prstGeom>
          <a:ln w="28575">
            <a:solidFill>
              <a:srgbClr val="B17E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17" idx="2"/>
          </p:cNvCxnSpPr>
          <p:nvPr/>
        </p:nvCxnSpPr>
        <p:spPr>
          <a:xfrm flipH="1">
            <a:off x="4473336" y="1216497"/>
            <a:ext cx="1" cy="2869867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2954384" y="1345530"/>
            <a:ext cx="3273800" cy="787326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workflow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structure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(2/2)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47506" y="908720"/>
            <a:ext cx="1851661" cy="307777"/>
          </a:xfrm>
          <a:prstGeom prst="rect">
            <a:avLst/>
          </a:prstGeom>
          <a:solidFill>
            <a:srgbClr val="8FBF2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smtClean="0"/>
              <a:t>Project </a:t>
            </a:r>
            <a:r>
              <a:rPr lang="es-ES_tradnl" sz="1400" b="1" dirty="0" err="1" smtClean="0"/>
              <a:t>Steering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Board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34150" y="1537628"/>
            <a:ext cx="1078372" cy="523220"/>
          </a:xfrm>
          <a:prstGeom prst="rect">
            <a:avLst/>
          </a:prstGeom>
          <a:solidFill>
            <a:srgbClr val="8FBF2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 smtClean="0"/>
              <a:t>Coordinator</a:t>
            </a:r>
            <a:endParaRPr lang="es-ES_tradnl" sz="1400" b="1" dirty="0"/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99592" y="1394192"/>
            <a:ext cx="999313" cy="738664"/>
          </a:xfrm>
          <a:prstGeom prst="rect">
            <a:avLst/>
          </a:prstGeom>
          <a:noFill/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smtClean="0"/>
              <a:t>Project</a:t>
            </a:r>
          </a:p>
          <a:p>
            <a:pPr algn="ctr"/>
            <a:r>
              <a:rPr lang="es-ES_tradnl" sz="1400" dirty="0" err="1" smtClean="0"/>
              <a:t>Advisory</a:t>
            </a:r>
            <a:endParaRPr lang="es-ES_tradnl" sz="1400" dirty="0" smtClean="0"/>
          </a:p>
          <a:p>
            <a:pPr algn="ctr"/>
            <a:r>
              <a:rPr lang="es-ES_tradnl" sz="1400" dirty="0" err="1" smtClean="0"/>
              <a:t>Committee</a:t>
            </a:r>
            <a:endParaRPr lang="es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319517" y="1502217"/>
            <a:ext cx="931665" cy="523220"/>
          </a:xfrm>
          <a:prstGeom prst="rect">
            <a:avLst/>
          </a:prstGeom>
          <a:noFill/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err="1" smtClean="0"/>
              <a:t>European</a:t>
            </a:r>
            <a:endParaRPr lang="es-ES_tradnl" sz="1400" dirty="0"/>
          </a:p>
          <a:p>
            <a:pPr algn="ctr"/>
            <a:r>
              <a:rPr lang="es-ES_tradnl" sz="1400" dirty="0" err="1" smtClean="0"/>
              <a:t>Comission</a:t>
            </a:r>
            <a:endParaRPr lang="es-ES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27784" y="1196752"/>
            <a:ext cx="10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/>
              <a:t>Project</a:t>
            </a:r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2420125"/>
            <a:ext cx="101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err="1" smtClean="0"/>
              <a:t>Work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Area</a:t>
            </a:r>
            <a:endParaRPr lang="es-ES_tradnl" sz="1200" dirty="0" smtClean="0"/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098401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WA1</a:t>
            </a:r>
          </a:p>
          <a:p>
            <a:pPr algn="ctr"/>
            <a:r>
              <a:rPr lang="es-ES_tradnl" sz="1400" dirty="0" smtClean="0"/>
              <a:t>ECOLOGIC</a:t>
            </a:r>
            <a:endParaRPr lang="es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09073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WA2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954119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WA3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90614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WA4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933103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" y="3502749"/>
            <a:ext cx="10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err="1" smtClean="0"/>
              <a:t>Work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Package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098400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WP11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98399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WP12</a:t>
            </a:r>
            <a:endParaRPr lang="es-ES" sz="1400" dirty="0"/>
          </a:p>
          <a:p>
            <a:pPr algn="ctr"/>
            <a:r>
              <a:rPr lang="es-ES_tradnl" sz="1400" dirty="0" smtClean="0"/>
              <a:t>ECOLOGIC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98398" y="50087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WP13</a:t>
            </a:r>
          </a:p>
          <a:p>
            <a:pPr algn="ctr"/>
            <a:r>
              <a:rPr lang="es-ES_tradnl" sz="1400" dirty="0" smtClean="0"/>
              <a:t>EG</a:t>
            </a:r>
            <a:endParaRPr lang="es-ES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509073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WP21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508298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WP22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509074" y="50087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WP23</a:t>
            </a:r>
          </a:p>
          <a:p>
            <a:pPr algn="ctr"/>
            <a:r>
              <a:rPr lang="es-ES_tradnl" sz="1400" dirty="0" smtClean="0"/>
              <a:t>DHI</a:t>
            </a:r>
            <a:endParaRPr lang="es-ES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954118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WP31</a:t>
            </a:r>
          </a:p>
          <a:p>
            <a:pPr algn="ctr"/>
            <a:r>
              <a:rPr lang="es-ES_tradnl" sz="1400" dirty="0" smtClean="0"/>
              <a:t>EG</a:t>
            </a:r>
            <a:endParaRPr lang="es-ES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954117" y="4201924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WP32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954116" y="4777988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WP33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954115" y="5354052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WP34</a:t>
            </a:r>
          </a:p>
          <a:p>
            <a:pPr algn="ctr"/>
            <a:r>
              <a:rPr lang="es-ES_tradnl" sz="1400" dirty="0" smtClean="0"/>
              <a:t>EYDAP</a:t>
            </a:r>
            <a:endParaRPr lang="es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954114" y="593011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WP35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403152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WP41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390614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WP42</a:t>
            </a:r>
          </a:p>
          <a:p>
            <a:pPr algn="ctr"/>
            <a:r>
              <a:rPr lang="es-ES_tradnl" sz="1400" dirty="0" smtClean="0"/>
              <a:t>ADELPHI</a:t>
            </a:r>
            <a:endParaRPr lang="es-ES" sz="1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933102" y="361514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WA51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933102" y="429076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WA52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399167" y="5282624"/>
            <a:ext cx="1055162" cy="73866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smtClean="0"/>
              <a:t>Local</a:t>
            </a:r>
          </a:p>
          <a:p>
            <a:pPr algn="ctr"/>
            <a:r>
              <a:rPr lang="es-ES_tradnl" sz="1400" dirty="0" err="1" smtClean="0"/>
              <a:t>Stakeholder</a:t>
            </a:r>
            <a:endParaRPr lang="es-ES_tradnl" sz="1400" dirty="0" smtClean="0"/>
          </a:p>
          <a:p>
            <a:pPr algn="ctr"/>
            <a:r>
              <a:rPr lang="es-ES_tradnl" sz="1400" dirty="0" err="1" smtClean="0"/>
              <a:t>groups</a:t>
            </a:r>
            <a:endParaRPr lang="es-ES" sz="1400" dirty="0"/>
          </a:p>
        </p:txBody>
      </p:sp>
      <p:cxnSp>
        <p:nvCxnSpPr>
          <p:cNvPr id="45" name="44 Conector recto"/>
          <p:cNvCxnSpPr/>
          <p:nvPr/>
        </p:nvCxnSpPr>
        <p:spPr>
          <a:xfrm>
            <a:off x="1617617" y="2424139"/>
            <a:ext cx="5834702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619672" y="3501008"/>
            <a:ext cx="5834702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3825914"/>
            <a:ext cx="0" cy="2411398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5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contact info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836712"/>
            <a:ext cx="699327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Coordinator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a-ES" sz="1600" dirty="0"/>
              <a:t>David Schwesig (d.schwesig@iww-online.de</a:t>
            </a:r>
            <a:r>
              <a:rPr lang="ca-ES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Coordinating entity: </a:t>
            </a:r>
            <a:r>
              <a:rPr lang="en-US" sz="1600" dirty="0"/>
              <a:t>IWW (http://www.iww-online.de</a:t>
            </a:r>
            <a:r>
              <a:rPr lang="en-US" sz="1600" dirty="0" smtClean="0"/>
              <a:t>)</a:t>
            </a:r>
          </a:p>
          <a:p>
            <a:endParaRPr lang="en-US" sz="1100" dirty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DESSIN website: </a:t>
            </a:r>
            <a:r>
              <a:rPr lang="en-US" b="1" dirty="0" smtClean="0">
                <a:solidFill>
                  <a:srgbClr val="0070C0"/>
                </a:solidFill>
              </a:rPr>
              <a:t>www.dessin-project.eu</a:t>
            </a:r>
          </a:p>
          <a:p>
            <a:endParaRPr lang="en-US" sz="1100" dirty="0"/>
          </a:p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@</a:t>
            </a:r>
            <a:r>
              <a:rPr lang="en-US" sz="1600" b="1" dirty="0" err="1" smtClean="0">
                <a:solidFill>
                  <a:srgbClr val="0070C0"/>
                </a:solidFill>
              </a:rPr>
              <a:t>DessinProject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ca-ES" sz="1600" b="1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ca-ES" sz="1600" b="1" dirty="0">
                <a:solidFill>
                  <a:srgbClr val="0070C0"/>
                </a:solidFill>
                <a:hlinkClick r:id="rId2"/>
              </a:rPr>
              <a:t>://</a:t>
            </a:r>
            <a:r>
              <a:rPr lang="ca-ES" sz="1600" b="1" dirty="0" smtClean="0">
                <a:solidFill>
                  <a:srgbClr val="0070C0"/>
                </a:solidFill>
                <a:hlinkClick r:id="rId2"/>
              </a:rPr>
              <a:t>www.linkedin.com/profile/view?id=332537129</a:t>
            </a:r>
            <a:endParaRPr lang="ca-ES" sz="1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ca-ES" sz="1600" b="1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ca-ES" sz="1600" b="1" dirty="0">
                <a:solidFill>
                  <a:srgbClr val="0070C0"/>
                </a:solidFill>
                <a:hlinkClick r:id="rId3"/>
              </a:rPr>
              <a:t>://</a:t>
            </a:r>
            <a:r>
              <a:rPr lang="ca-ES" sz="1600" b="1" dirty="0">
                <a:solidFill>
                  <a:srgbClr val="0070C0"/>
                </a:solidFill>
                <a:hlinkClick r:id="rId3"/>
              </a:rPr>
              <a:t>www.facebook.com/pages/Dessin-Project/488795494579791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T:\Projectes CETaqua\01 Projects\DESSIN\05 Communication\05 Pictures\2014.01.28_Brussels kickoff\IMG_046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910930"/>
            <a:ext cx="8217406" cy="23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772" y="2492896"/>
            <a:ext cx="376270" cy="3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772" y="2958207"/>
            <a:ext cx="376270" cy="3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lanuevanoticia.com/wp-content/uploads/2013/07/facebook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5514" y="3420735"/>
            <a:ext cx="480786" cy="4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8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INDEX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488" y="1196752"/>
            <a:ext cx="8032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WA1: Evaluation Framework on ESS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WA2: Innovations for water quality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WA2: Innovations for water scarcity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WA3: DESSIN demonstration sites</a:t>
            </a:r>
          </a:p>
          <a:p>
            <a:pPr marL="342900" lvl="2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Emscher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Hoffselva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Westland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Athens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Barcelona demo site</a:t>
            </a:r>
          </a:p>
          <a:p>
            <a:pPr marL="457200" lvl="3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WA4: Bringing innovation to society and market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-41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836712"/>
            <a:ext cx="8176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Demonstrate </a:t>
            </a:r>
            <a:r>
              <a:rPr lang="en-US" b="1" dirty="0"/>
              <a:t>Ecosystem Services Enabling Innovation in the Water </a:t>
            </a:r>
            <a:r>
              <a:rPr lang="en-US" b="1" dirty="0" smtClean="0"/>
              <a:t>Sector</a:t>
            </a:r>
          </a:p>
          <a:p>
            <a:endParaRPr lang="ca-ES" sz="1200" dirty="0" smtClean="0"/>
          </a:p>
          <a:p>
            <a:r>
              <a:rPr lang="ca-ES" sz="1200" dirty="0" smtClean="0"/>
              <a:t>Call </a:t>
            </a:r>
            <a:r>
              <a:rPr lang="ca-ES" sz="1200" dirty="0"/>
              <a:t>FP7-ENV-2013-WATER-INNO-DEMO </a:t>
            </a:r>
            <a:r>
              <a:rPr lang="ca-ES" sz="1200" dirty="0" smtClean="0"/>
              <a:t>				</a:t>
            </a:r>
            <a:r>
              <a:rPr lang="en-US" sz="1200" dirty="0" smtClean="0"/>
              <a:t>01/01/2014 - 31/12/2017</a:t>
            </a:r>
          </a:p>
        </p:txBody>
      </p:sp>
      <p:grpSp>
        <p:nvGrpSpPr>
          <p:cNvPr id="4" name="Gruppieren 13"/>
          <p:cNvGrpSpPr/>
          <p:nvPr/>
        </p:nvGrpSpPr>
        <p:grpSpPr>
          <a:xfrm>
            <a:off x="150635" y="1556792"/>
            <a:ext cx="4353767" cy="2263567"/>
            <a:chOff x="150635" y="1030576"/>
            <a:chExt cx="4353767" cy="2263567"/>
          </a:xfrm>
        </p:grpSpPr>
        <p:pic>
          <p:nvPicPr>
            <p:cNvPr id="5" name="Grafik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1349927"/>
              <a:ext cx="661988" cy="1151526"/>
            </a:xfrm>
            <a:prstGeom prst="rect">
              <a:avLst/>
            </a:prstGeom>
          </p:spPr>
        </p:pic>
        <p:pic>
          <p:nvPicPr>
            <p:cNvPr id="6" name="Grafik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635" y="2803943"/>
              <a:ext cx="1685061" cy="490200"/>
            </a:xfrm>
            <a:prstGeom prst="rect">
              <a:avLst/>
            </a:prstGeom>
          </p:spPr>
        </p:pic>
        <p:pic>
          <p:nvPicPr>
            <p:cNvPr id="7" name="Grafik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185" y="1702108"/>
              <a:ext cx="1280479" cy="600674"/>
            </a:xfrm>
            <a:prstGeom prst="rect">
              <a:avLst/>
            </a:prstGeom>
          </p:spPr>
        </p:pic>
        <p:pic>
          <p:nvPicPr>
            <p:cNvPr id="8" name="Grafik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412" y="1837560"/>
              <a:ext cx="1475436" cy="304455"/>
            </a:xfrm>
            <a:prstGeom prst="rect">
              <a:avLst/>
            </a:prstGeom>
          </p:spPr>
        </p:pic>
        <p:pic>
          <p:nvPicPr>
            <p:cNvPr id="9" name="Grafik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40" y="2763978"/>
              <a:ext cx="1372562" cy="530165"/>
            </a:xfrm>
            <a:prstGeom prst="rect">
              <a:avLst/>
            </a:prstGeom>
          </p:spPr>
        </p:pic>
        <p:pic>
          <p:nvPicPr>
            <p:cNvPr id="10" name="Grafik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2584057"/>
              <a:ext cx="923112" cy="710086"/>
            </a:xfrm>
            <a:prstGeom prst="rect">
              <a:avLst/>
            </a:prstGeom>
          </p:spPr>
        </p:pic>
        <p:sp>
          <p:nvSpPr>
            <p:cNvPr id="11" name="Textfeld 26"/>
            <p:cNvSpPr txBox="1"/>
            <p:nvPr/>
          </p:nvSpPr>
          <p:spPr>
            <a:xfrm>
              <a:off x="488176" y="1030576"/>
              <a:ext cx="3285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B17E49"/>
                  </a:solidFill>
                  <a:latin typeface="+mn-lt"/>
                </a:rPr>
                <a:t>6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universities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/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research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centres</a:t>
              </a:r>
              <a:endParaRPr lang="de-DE" b="1" dirty="0">
                <a:solidFill>
                  <a:srgbClr val="B17E49"/>
                </a:solidFill>
                <a:latin typeface="+mn-lt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687801" y="298571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Spain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03625" y="270892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Denmark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7737" y="3838781"/>
            <a:ext cx="121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Netherlands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2395" y="2902677"/>
            <a:ext cx="629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Greece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79712" y="3839080"/>
            <a:ext cx="668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Norway</a:t>
            </a:r>
            <a:endParaRPr lang="es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71777" y="3838780"/>
            <a:ext cx="75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Germany</a:t>
            </a:r>
            <a:endParaRPr lang="es-ES" sz="1200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4644008" y="1340768"/>
            <a:ext cx="0" cy="4811761"/>
          </a:xfrm>
          <a:prstGeom prst="line">
            <a:avLst/>
          </a:prstGeom>
          <a:ln>
            <a:solidFill>
              <a:srgbClr val="00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50635" y="4136305"/>
            <a:ext cx="4503717" cy="0"/>
          </a:xfrm>
          <a:prstGeom prst="line">
            <a:avLst/>
          </a:prstGeom>
          <a:ln>
            <a:solidFill>
              <a:srgbClr val="00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150383" y="4221088"/>
            <a:ext cx="4395692" cy="1952347"/>
            <a:chOff x="157446" y="4560743"/>
            <a:chExt cx="4395692" cy="1952347"/>
          </a:xfrm>
        </p:grpSpPr>
        <p:grpSp>
          <p:nvGrpSpPr>
            <p:cNvPr id="21" name="Gruppieren 28"/>
            <p:cNvGrpSpPr/>
            <p:nvPr/>
          </p:nvGrpSpPr>
          <p:grpSpPr>
            <a:xfrm>
              <a:off x="157446" y="4560743"/>
              <a:ext cx="4395692" cy="1675348"/>
              <a:chOff x="157446" y="4560743"/>
              <a:chExt cx="4395692" cy="1675348"/>
            </a:xfrm>
          </p:grpSpPr>
          <p:pic>
            <p:nvPicPr>
              <p:cNvPr id="26" name="Grafik 1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2679" y="5176410"/>
                <a:ext cx="1281882" cy="267593"/>
              </a:xfrm>
              <a:prstGeom prst="rect">
                <a:avLst/>
              </a:prstGeom>
            </p:spPr>
          </p:pic>
          <p:pic>
            <p:nvPicPr>
              <p:cNvPr id="27" name="Grafik 1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446" y="5299987"/>
                <a:ext cx="1037241" cy="911043"/>
              </a:xfrm>
              <a:prstGeom prst="rect">
                <a:avLst/>
              </a:prstGeom>
            </p:spPr>
          </p:pic>
          <p:sp>
            <p:nvSpPr>
              <p:cNvPr id="28" name="Textfeld 27"/>
              <p:cNvSpPr txBox="1"/>
              <p:nvPr/>
            </p:nvSpPr>
            <p:spPr>
              <a:xfrm>
                <a:off x="258583" y="4560743"/>
                <a:ext cx="2637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b="1" dirty="0">
                    <a:solidFill>
                      <a:srgbClr val="B17E49"/>
                    </a:solidFill>
                  </a:rPr>
                  <a:t>4</a:t>
                </a:r>
                <a:r>
                  <a:rPr lang="de-DE" b="1" dirty="0">
                    <a:solidFill>
                      <a:srgbClr val="B17E49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B17E49"/>
                    </a:solidFill>
                  </a:rPr>
                  <a:t>site </a:t>
                </a:r>
                <a:r>
                  <a:rPr lang="de-DE" b="1" dirty="0">
                    <a:solidFill>
                      <a:srgbClr val="B17E49"/>
                    </a:solidFill>
                  </a:rPr>
                  <a:t>owners / </a:t>
                </a:r>
                <a:r>
                  <a:rPr lang="de-DE" b="1" dirty="0" smtClean="0">
                    <a:solidFill>
                      <a:srgbClr val="B17E49"/>
                    </a:solidFill>
                  </a:rPr>
                  <a:t>end </a:t>
                </a:r>
                <a:r>
                  <a:rPr lang="de-DE" b="1" dirty="0" err="1" smtClean="0">
                    <a:solidFill>
                      <a:srgbClr val="B17E49"/>
                    </a:solidFill>
                  </a:rPr>
                  <a:t>users</a:t>
                </a:r>
                <a:endParaRPr lang="de-DE" sz="1600" b="1" dirty="0">
                  <a:solidFill>
                    <a:srgbClr val="B17E49"/>
                  </a:solidFill>
                </a:endParaRPr>
              </a:p>
            </p:txBody>
          </p:sp>
          <p:pic>
            <p:nvPicPr>
              <p:cNvPr id="29" name="Grafik 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86775" y="5860675"/>
                <a:ext cx="1103472" cy="375416"/>
              </a:xfrm>
              <a:prstGeom prst="rect">
                <a:avLst/>
              </a:prstGeom>
            </p:spPr>
          </p:pic>
          <p:pic>
            <p:nvPicPr>
              <p:cNvPr id="30" name="Grafik 5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34847" y="5060630"/>
                <a:ext cx="1918291" cy="599595"/>
              </a:xfrm>
              <a:prstGeom prst="rect">
                <a:avLst/>
              </a:prstGeom>
            </p:spPr>
          </p:pic>
        </p:grpSp>
        <p:sp>
          <p:nvSpPr>
            <p:cNvPr id="22" name="21 CuadroTexto"/>
            <p:cNvSpPr txBox="1"/>
            <p:nvPr/>
          </p:nvSpPr>
          <p:spPr>
            <a:xfrm>
              <a:off x="3282919" y="5521725"/>
              <a:ext cx="75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Germany</a:t>
              </a:r>
              <a:endParaRPr lang="es-ES" sz="1200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482719" y="5444003"/>
              <a:ext cx="6298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Greece</a:t>
              </a:r>
              <a:endParaRPr lang="es-ES" sz="12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41968" y="6236091"/>
              <a:ext cx="668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Norway</a:t>
              </a:r>
              <a:endParaRPr lang="es-E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346815" y="621654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Spain</a:t>
              </a:r>
              <a:endParaRPr lang="es-ES" sz="12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4716016" y="1412776"/>
            <a:ext cx="4453125" cy="4863182"/>
            <a:chOff x="4716016" y="1734170"/>
            <a:chExt cx="4453125" cy="4863182"/>
          </a:xfrm>
        </p:grpSpPr>
        <p:grpSp>
          <p:nvGrpSpPr>
            <p:cNvPr id="32" name="31 Grupo"/>
            <p:cNvGrpSpPr/>
            <p:nvPr/>
          </p:nvGrpSpPr>
          <p:grpSpPr>
            <a:xfrm>
              <a:off x="4716016" y="1734170"/>
              <a:ext cx="4453125" cy="4863182"/>
              <a:chOff x="4577128" y="878176"/>
              <a:chExt cx="4453125" cy="4863182"/>
            </a:xfrm>
          </p:grpSpPr>
          <p:grpSp>
            <p:nvGrpSpPr>
              <p:cNvPr id="34" name="Gruppieren 35"/>
              <p:cNvGrpSpPr/>
              <p:nvPr/>
            </p:nvGrpSpPr>
            <p:grpSpPr>
              <a:xfrm>
                <a:off x="4577128" y="878176"/>
                <a:ext cx="4380712" cy="4863182"/>
                <a:chOff x="4577128" y="878176"/>
                <a:chExt cx="4380712" cy="4863182"/>
              </a:xfrm>
            </p:grpSpPr>
            <p:pic>
              <p:nvPicPr>
                <p:cNvPr id="46" name="Grafik 4"/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1424" y="4013166"/>
                  <a:ext cx="1599733" cy="369465"/>
                </a:xfrm>
                <a:prstGeom prst="rect">
                  <a:avLst/>
                </a:prstGeom>
              </p:spPr>
            </p:pic>
            <p:pic>
              <p:nvPicPr>
                <p:cNvPr id="47" name="Grafik 6"/>
                <p:cNvPicPr>
                  <a:picLocks noChangeAspect="1"/>
                </p:cNvPicPr>
                <p:nvPr/>
              </p:nvPicPr>
              <p:blipFill rotWithShape="1"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81384" y="3077062"/>
                  <a:ext cx="1046955" cy="984127"/>
                </a:xfrm>
                <a:prstGeom prst="rect">
                  <a:avLst/>
                </a:prstGeom>
              </p:spPr>
            </p:pic>
            <p:pic>
              <p:nvPicPr>
                <p:cNvPr id="48" name="Grafik 7"/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9132" y="2500998"/>
                  <a:ext cx="1651353" cy="346784"/>
                </a:xfrm>
                <a:prstGeom prst="rect">
                  <a:avLst/>
                </a:prstGeom>
              </p:spPr>
            </p:pic>
            <p:pic>
              <p:nvPicPr>
                <p:cNvPr id="49" name="Grafik 11"/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9136" y="3483795"/>
                  <a:ext cx="2026122" cy="673387"/>
                </a:xfrm>
                <a:prstGeom prst="rect">
                  <a:avLst/>
                </a:prstGeom>
              </p:spPr>
            </p:pic>
            <p:pic>
              <p:nvPicPr>
                <p:cNvPr id="50" name="Grafik 12"/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546" y="4877262"/>
                  <a:ext cx="864754" cy="756660"/>
                </a:xfrm>
                <a:prstGeom prst="rect">
                  <a:avLst/>
                </a:prstGeom>
              </p:spPr>
            </p:pic>
            <p:pic>
              <p:nvPicPr>
                <p:cNvPr id="51" name="Grafik 16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77128" y="1330235"/>
                  <a:ext cx="2489431" cy="475405"/>
                </a:xfrm>
                <a:prstGeom prst="rect">
                  <a:avLst/>
                </a:prstGeom>
              </p:spPr>
            </p:pic>
            <p:pic>
              <p:nvPicPr>
                <p:cNvPr id="52" name="Grafik 1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39873" y="1492886"/>
                  <a:ext cx="1799216" cy="620449"/>
                </a:xfrm>
                <a:prstGeom prst="rect">
                  <a:avLst/>
                </a:prstGeom>
              </p:spPr>
            </p:pic>
            <p:pic>
              <p:nvPicPr>
                <p:cNvPr id="53" name="Grafik 20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77128" y="5179066"/>
                  <a:ext cx="1874176" cy="562292"/>
                </a:xfrm>
                <a:prstGeom prst="rect">
                  <a:avLst/>
                </a:prstGeom>
              </p:spPr>
            </p:pic>
            <p:pic>
              <p:nvPicPr>
                <p:cNvPr id="54" name="Grafik 22"/>
                <p:cNvPicPr>
                  <a:picLocks noChangeAspect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1144" y="2923571"/>
                  <a:ext cx="1311792" cy="469118"/>
                </a:xfrm>
                <a:prstGeom prst="rect">
                  <a:avLst/>
                </a:prstGeom>
              </p:spPr>
            </p:pic>
            <p:pic>
              <p:nvPicPr>
                <p:cNvPr id="55" name="Grafik 23"/>
                <p:cNvPicPr>
                  <a:picLocks noChangeAspect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9136" y="4373101"/>
                  <a:ext cx="1508024" cy="645099"/>
                </a:xfrm>
                <a:prstGeom prst="rect">
                  <a:avLst/>
                </a:prstGeom>
              </p:spPr>
            </p:pic>
            <p:pic>
              <p:nvPicPr>
                <p:cNvPr id="56" name="Grafik 9"/>
                <p:cNvPicPr>
                  <a:picLocks noChangeAspect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3152" y="2025674"/>
                  <a:ext cx="1572566" cy="475324"/>
                </a:xfrm>
                <a:prstGeom prst="rect">
                  <a:avLst/>
                </a:prstGeom>
              </p:spPr>
            </p:pic>
            <p:sp>
              <p:nvSpPr>
                <p:cNvPr id="57" name="Textfeld 10"/>
                <p:cNvSpPr txBox="1"/>
                <p:nvPr/>
              </p:nvSpPr>
              <p:spPr>
                <a:xfrm>
                  <a:off x="4865160" y="878176"/>
                  <a:ext cx="4092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B17E49"/>
                      </a:solidFill>
                    </a:rPr>
                    <a:t>11</a:t>
                  </a:r>
                  <a:r>
                    <a:rPr lang="de-DE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de-DE" b="1" dirty="0">
                      <a:solidFill>
                        <a:srgbClr val="B17E49"/>
                      </a:solidFill>
                    </a:rPr>
                    <a:t>SMEs 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(47% </a:t>
                  </a:r>
                  <a:r>
                    <a:rPr lang="de-DE" sz="1600" b="1" dirty="0" err="1">
                      <a:solidFill>
                        <a:srgbClr val="B17E49"/>
                      </a:solidFill>
                    </a:rPr>
                    <a:t>of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 EC </a:t>
                  </a:r>
                  <a:r>
                    <a:rPr lang="de-DE" sz="1600" b="1" dirty="0" err="1">
                      <a:solidFill>
                        <a:srgbClr val="B17E49"/>
                      </a:solidFill>
                    </a:rPr>
                    <a:t>contribution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35" name="34 CuadroTexto"/>
              <p:cNvSpPr txBox="1"/>
              <p:nvPr/>
            </p:nvSpPr>
            <p:spPr>
              <a:xfrm>
                <a:off x="7601464" y="4445214"/>
                <a:ext cx="14287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b="1" i="1" dirty="0" err="1" smtClean="0"/>
                  <a:t>Coordinating</a:t>
                </a:r>
                <a:r>
                  <a:rPr lang="es-ES_tradnl" sz="1200" b="1" i="1" dirty="0" smtClean="0"/>
                  <a:t> </a:t>
                </a:r>
                <a:r>
                  <a:rPr lang="es-ES_tradnl" sz="1200" b="1" i="1" dirty="0" err="1" smtClean="0"/>
                  <a:t>entity</a:t>
                </a:r>
                <a:endParaRPr lang="es-ES" sz="1200" b="1" i="1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6953392" y="4445214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7695923" y="2861038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Spain</a:t>
                </a:r>
                <a:endParaRPr lang="es-ES" sz="1200" dirty="0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7889496" y="3437102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5301971" y="1670848"/>
                <a:ext cx="1219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The</a:t>
                </a:r>
                <a:r>
                  <a:rPr lang="es-ES_tradnl" sz="1200" dirty="0" smtClean="0"/>
                  <a:t> </a:t>
                </a:r>
                <a:r>
                  <a:rPr lang="es-ES_tradnl" sz="1200" dirty="0" err="1" smtClean="0"/>
                  <a:t>Netherlands</a:t>
                </a:r>
                <a:endParaRPr lang="es-ES" sz="1200" dirty="0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5369216" y="2493838"/>
                <a:ext cx="6298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Greece</a:t>
                </a:r>
                <a:endParaRPr lang="es-ES" sz="1200" dirty="0"/>
              </a:p>
            </p:txBody>
          </p:sp>
          <p:sp>
            <p:nvSpPr>
              <p:cNvPr id="41" name="40 CuadroTexto"/>
              <p:cNvSpPr txBox="1"/>
              <p:nvPr/>
            </p:nvSpPr>
            <p:spPr>
              <a:xfrm>
                <a:off x="8105520" y="5165294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42" name="41 CuadroTexto"/>
              <p:cNvSpPr txBox="1"/>
              <p:nvPr/>
            </p:nvSpPr>
            <p:spPr>
              <a:xfrm>
                <a:off x="7804829" y="2068950"/>
                <a:ext cx="668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Norway</a:t>
                </a:r>
                <a:endParaRPr lang="es-ES" sz="1200" dirty="0"/>
              </a:p>
            </p:txBody>
          </p:sp>
          <p:sp>
            <p:nvSpPr>
              <p:cNvPr id="43" name="42 CuadroTexto"/>
              <p:cNvSpPr txBox="1"/>
              <p:nvPr/>
            </p:nvSpPr>
            <p:spPr>
              <a:xfrm>
                <a:off x="5458617" y="4013166"/>
                <a:ext cx="668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Norway</a:t>
                </a:r>
                <a:endParaRPr lang="es-ES" sz="1200" dirty="0"/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6377328" y="5320343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6161304" y="4661238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</p:grpSp>
        <p:sp>
          <p:nvSpPr>
            <p:cNvPr id="33" name="32 CuadroTexto"/>
            <p:cNvSpPr txBox="1"/>
            <p:nvPr/>
          </p:nvSpPr>
          <p:spPr>
            <a:xfrm>
              <a:off x="6156176" y="394090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UK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6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647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3218780"/>
            <a:ext cx="2086091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Water scarcity Innovative solutions </a:t>
            </a:r>
          </a:p>
          <a:p>
            <a:pPr algn="ctr"/>
            <a:endParaRPr lang="en-US" sz="1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9" y="4440014"/>
            <a:ext cx="2088232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n-US" sz="1600" dirty="0" smtClean="0"/>
              <a:t>Effective implementation of WFD (quality) Innovative solutions 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03848" y="3774092"/>
            <a:ext cx="2592288" cy="1323439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Positive impacts on ESS </a:t>
            </a:r>
          </a:p>
          <a:p>
            <a:r>
              <a:rPr lang="en-US" sz="1600" dirty="0" smtClean="0"/>
              <a:t>of water bodies (quantifiable)</a:t>
            </a:r>
          </a:p>
          <a:p>
            <a:endParaRPr lang="en-U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228184" y="3774092"/>
            <a:ext cx="2591259" cy="1323439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New arguments for market uptake and practical implementation</a:t>
            </a:r>
          </a:p>
          <a:p>
            <a:endParaRPr lang="en-US" sz="1600" dirty="0"/>
          </a:p>
        </p:txBody>
      </p:sp>
      <p:sp>
        <p:nvSpPr>
          <p:cNvPr id="7" name="6 Pentágono"/>
          <p:cNvSpPr/>
          <p:nvPr/>
        </p:nvSpPr>
        <p:spPr>
          <a:xfrm>
            <a:off x="5739929" y="4315728"/>
            <a:ext cx="663873" cy="338554"/>
          </a:xfrm>
          <a:prstGeom prst="homePlate">
            <a:avLst/>
          </a:prstGeom>
          <a:solidFill>
            <a:srgbClr val="00B8ED"/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20744018" flipV="1">
            <a:off x="2085313" y="5132659"/>
            <a:ext cx="2842445" cy="955006"/>
          </a:xfrm>
          <a:prstGeom prst="curvedDownArrow">
            <a:avLst/>
          </a:prstGeom>
          <a:solidFill>
            <a:srgbClr val="00B8ED"/>
          </a:solidFill>
          <a:ln>
            <a:solidFill>
              <a:srgbClr val="57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8 Flecha curvada hacia abajo"/>
          <p:cNvSpPr/>
          <p:nvPr/>
        </p:nvSpPr>
        <p:spPr>
          <a:xfrm rot="989899">
            <a:off x="2009062" y="2689005"/>
            <a:ext cx="2842445" cy="1008112"/>
          </a:xfrm>
          <a:prstGeom prst="curvedDownArrow">
            <a:avLst/>
          </a:prstGeom>
          <a:solidFill>
            <a:srgbClr val="00B8ED"/>
          </a:solidFill>
          <a:ln>
            <a:solidFill>
              <a:srgbClr val="57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1" y="836712"/>
            <a:ext cx="827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“Demonstrate </a:t>
            </a:r>
            <a:r>
              <a:rPr lang="en-US" b="1" dirty="0"/>
              <a:t>that Ecosystem </a:t>
            </a:r>
            <a:r>
              <a:rPr lang="en-US" b="1" dirty="0" smtClean="0"/>
              <a:t>Services </a:t>
            </a:r>
            <a:r>
              <a:rPr lang="en-US" b="1" dirty="0"/>
              <a:t>are Enabling Innovation in the Water </a:t>
            </a:r>
            <a:r>
              <a:rPr lang="en-US" b="1" dirty="0" smtClean="0"/>
              <a:t>Sector”</a:t>
            </a:r>
            <a:endParaRPr lang="ca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Objectives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11 Corchetes"/>
          <p:cNvSpPr/>
          <p:nvPr/>
        </p:nvSpPr>
        <p:spPr>
          <a:xfrm>
            <a:off x="4467597" y="1348848"/>
            <a:ext cx="4248472" cy="1990095"/>
          </a:xfrm>
          <a:prstGeom prst="bracketPair">
            <a:avLst>
              <a:gd name="adj" fmla="val 9369"/>
            </a:avLst>
          </a:prstGeom>
          <a:solidFill>
            <a:schemeClr val="bg1">
              <a:alpha val="50000"/>
            </a:schemeClr>
          </a:solidFill>
          <a:ln w="412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Rectángulo"/>
          <p:cNvSpPr/>
          <p:nvPr/>
        </p:nvSpPr>
        <p:spPr>
          <a:xfrm>
            <a:off x="4517977" y="1196752"/>
            <a:ext cx="4230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AutoNum type="alphaUcParenR"/>
            </a:pPr>
            <a:r>
              <a:rPr lang="en-US" sz="1600" b="1" dirty="0" smtClean="0"/>
              <a:t>Demonstrate </a:t>
            </a:r>
            <a:r>
              <a:rPr lang="en-US" sz="1600" b="1" dirty="0"/>
              <a:t>and promote innovative solutions to </a:t>
            </a:r>
            <a:r>
              <a:rPr lang="en-US" sz="1600" b="1" dirty="0" smtClean="0"/>
              <a:t>water related </a:t>
            </a:r>
            <a:r>
              <a:rPr lang="en-US" sz="1600" b="1" dirty="0"/>
              <a:t>challenges with a focus on water quality and water </a:t>
            </a:r>
            <a:r>
              <a:rPr lang="en-US" sz="1600" b="1" dirty="0" smtClean="0"/>
              <a:t>scarcity</a:t>
            </a:r>
          </a:p>
          <a:p>
            <a:pPr marL="342900" indent="-342900">
              <a:buAutoNum type="alphaUcParenR"/>
            </a:pPr>
            <a:endParaRPr lang="en-US" sz="1600" b="1" dirty="0" smtClean="0"/>
          </a:p>
          <a:p>
            <a:pPr marL="342900" indent="-342900">
              <a:buAutoNum type="alphaUcParenR"/>
            </a:pPr>
            <a:r>
              <a:rPr lang="en-US" sz="1600" b="1" dirty="0" smtClean="0"/>
              <a:t>Demonstrate </a:t>
            </a:r>
            <a:r>
              <a:rPr lang="en-US" sz="1600" b="1" dirty="0"/>
              <a:t>a methodology for the valuation of ecosystem services (ESS) as catalyser for innovation in the water </a:t>
            </a:r>
            <a:r>
              <a:rPr lang="en-US" sz="1600" b="1" dirty="0" smtClean="0"/>
              <a:t>sector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33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265894"/>
            <a:ext cx="4176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marL="266700" indent="-266700">
              <a:buFont typeface="Wingdings" pitchFamily="2" charset="2"/>
              <a:buChar char="§"/>
            </a:pPr>
            <a:r>
              <a:rPr lang="en-US" sz="1600" dirty="0" smtClean="0"/>
              <a:t>Ecosystem Services (ESS) </a:t>
            </a:r>
            <a:r>
              <a:rPr lang="en-US" sz="1600" dirty="0"/>
              <a:t>provide an important basis for </a:t>
            </a:r>
            <a:r>
              <a:rPr lang="en-US" sz="1600" b="1" dirty="0">
                <a:solidFill>
                  <a:srgbClr val="B17E49"/>
                </a:solidFill>
              </a:rPr>
              <a:t>monitoring impacts of ecosystem </a:t>
            </a:r>
            <a:r>
              <a:rPr lang="en-US" sz="1600" b="1" dirty="0" smtClean="0">
                <a:solidFill>
                  <a:srgbClr val="B17E49"/>
                </a:solidFill>
              </a:rPr>
              <a:t>change,</a:t>
            </a:r>
            <a:r>
              <a:rPr lang="en-US" sz="1600" dirty="0" smtClean="0"/>
              <a:t> </a:t>
            </a:r>
            <a:r>
              <a:rPr lang="en-US" sz="1600" dirty="0"/>
              <a:t>and can </a:t>
            </a:r>
            <a:r>
              <a:rPr lang="en-US" sz="1600" dirty="0" smtClean="0"/>
              <a:t>help to </a:t>
            </a:r>
            <a:r>
              <a:rPr lang="en-US" sz="1600" b="1" dirty="0" smtClean="0">
                <a:solidFill>
                  <a:srgbClr val="B17E49"/>
                </a:solidFill>
              </a:rPr>
              <a:t>identify </a:t>
            </a:r>
            <a:r>
              <a:rPr lang="en-US" sz="1600" b="1" dirty="0">
                <a:solidFill>
                  <a:srgbClr val="B17E49"/>
                </a:solidFill>
              </a:rPr>
              <a:t>needs </a:t>
            </a:r>
            <a:r>
              <a:rPr lang="en-US" sz="1600" dirty="0"/>
              <a:t>for intervention in management</a:t>
            </a:r>
            <a:r>
              <a:rPr lang="en-US" sz="1600" dirty="0" smtClean="0"/>
              <a:t>.</a:t>
            </a:r>
            <a:endParaRPr lang="en-US" sz="1600" dirty="0"/>
          </a:p>
          <a:p>
            <a:pPr marL="266700" indent="-266700">
              <a:buFont typeface="Wingdings" pitchFamily="2" charset="2"/>
              <a:buChar char="§"/>
            </a:pPr>
            <a:endParaRPr lang="de-DE" sz="1600" dirty="0"/>
          </a:p>
          <a:p>
            <a:pPr marL="266700" indent="-266700">
              <a:buFont typeface="Wingdings" pitchFamily="2" charset="2"/>
              <a:buChar char="§"/>
            </a:pPr>
            <a:r>
              <a:rPr lang="en-US" sz="1600" dirty="0" smtClean="0"/>
              <a:t>One advantage of the ESS concept is its ability to  translate changes in ecosystems into quantifiable impacts also in </a:t>
            </a:r>
            <a:r>
              <a:rPr lang="en-US" sz="1600" b="1" dirty="0" smtClean="0">
                <a:solidFill>
                  <a:srgbClr val="B17E49"/>
                </a:solidFill>
              </a:rPr>
              <a:t>socio-economic terms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66700" indent="-266700">
              <a:buFont typeface="Wingdings" pitchFamily="2" charset="2"/>
              <a:buChar char="§"/>
            </a:pPr>
            <a:endParaRPr lang="de-DE" sz="1600" dirty="0"/>
          </a:p>
          <a:p>
            <a:pPr marL="266700" indent="-266700">
              <a:buFont typeface="Wingdings" pitchFamily="2" charset="2"/>
              <a:buChar char="§"/>
            </a:pPr>
            <a:r>
              <a:rPr lang="en-US" sz="1600" dirty="0"/>
              <a:t>The ESS concept can </a:t>
            </a:r>
            <a:r>
              <a:rPr lang="en-US" sz="1600" b="1" dirty="0" smtClean="0">
                <a:solidFill>
                  <a:srgbClr val="B17E49"/>
                </a:solidFill>
              </a:rPr>
              <a:t>support decision </a:t>
            </a:r>
            <a:r>
              <a:rPr lang="en-US" sz="1600" b="1" dirty="0">
                <a:solidFill>
                  <a:srgbClr val="B17E49"/>
                </a:solidFill>
              </a:rPr>
              <a:t>making </a:t>
            </a:r>
            <a:r>
              <a:rPr lang="en-US" sz="1600" dirty="0" smtClean="0"/>
              <a:t>by linking the status of ecosystems to </a:t>
            </a:r>
            <a:r>
              <a:rPr lang="en-US" sz="1600" dirty="0"/>
              <a:t>human </a:t>
            </a:r>
            <a:r>
              <a:rPr lang="en-US" sz="1600" dirty="0" smtClean="0"/>
              <a:t>well-being.</a:t>
            </a:r>
            <a:endParaRPr lang="en-US" sz="1600" dirty="0"/>
          </a:p>
          <a:p>
            <a:pPr marL="266700" indent="-266700">
              <a:buFont typeface="Wingdings" pitchFamily="2" charset="2"/>
              <a:buChar char="§"/>
            </a:pPr>
            <a:endParaRPr lang="de-DE" sz="1600" dirty="0"/>
          </a:p>
          <a:p>
            <a:pPr marL="266700" indent="-266700">
              <a:buFont typeface="Wingdings" pitchFamily="2" charset="2"/>
              <a:buChar char="§"/>
            </a:pPr>
            <a:r>
              <a:rPr lang="en-US" sz="1600" dirty="0"/>
              <a:t>Fundamentally, it is </a:t>
            </a:r>
            <a:r>
              <a:rPr lang="en-US" sz="1600" dirty="0" smtClean="0"/>
              <a:t>a</a:t>
            </a:r>
          </a:p>
          <a:p>
            <a:r>
              <a:rPr lang="en-US" sz="1600" b="1" dirty="0">
                <a:solidFill>
                  <a:srgbClr val="8FBF21"/>
                </a:solidFill>
              </a:rPr>
              <a:t>	</a:t>
            </a:r>
            <a:r>
              <a:rPr lang="en-US" sz="2800" b="1" dirty="0" smtClean="0">
                <a:solidFill>
                  <a:srgbClr val="8FBF21"/>
                </a:solidFill>
              </a:rPr>
              <a:t>new </a:t>
            </a:r>
            <a:r>
              <a:rPr lang="en-US" sz="2800" b="1" dirty="0">
                <a:solidFill>
                  <a:srgbClr val="8FBF21"/>
                </a:solidFill>
              </a:rPr>
              <a:t>language</a:t>
            </a:r>
            <a:r>
              <a:rPr lang="en-US" sz="1600" dirty="0" smtClean="0"/>
              <a:t>…</a:t>
            </a:r>
            <a:endParaRPr lang="en-US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WA1: Evaluation Framework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ESS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355976" y="945929"/>
            <a:ext cx="4473715" cy="2448272"/>
            <a:chOff x="5468491" y="2204864"/>
            <a:chExt cx="3423989" cy="2448272"/>
          </a:xfrm>
        </p:grpSpPr>
        <p:sp>
          <p:nvSpPr>
            <p:cNvPr id="5" name="4 Corchetes"/>
            <p:cNvSpPr/>
            <p:nvPr/>
          </p:nvSpPr>
          <p:spPr>
            <a:xfrm>
              <a:off x="5468491" y="2204864"/>
              <a:ext cx="3423989" cy="2448272"/>
            </a:xfrm>
            <a:prstGeom prst="bracketPair">
              <a:avLst>
                <a:gd name="adj" fmla="val 9369"/>
              </a:avLst>
            </a:prstGeom>
            <a:solidFill>
              <a:schemeClr val="bg1">
                <a:lumMod val="85000"/>
                <a:alpha val="50000"/>
              </a:schemeClr>
            </a:solidFill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540499" y="2311671"/>
              <a:ext cx="329617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“</a:t>
              </a:r>
              <a:r>
                <a:rPr lang="en-US" sz="1400" i="1" dirty="0" smtClean="0"/>
                <a:t>Ecosystem services are defined as benefits which humans derive from ecosystems. Water ecosystems provide, for example, drinking water or nutrition in the form of fish and shellfish.</a:t>
              </a:r>
            </a:p>
            <a:p>
              <a:endParaRPr lang="en-US" sz="1400" i="1" dirty="0"/>
            </a:p>
            <a:p>
              <a:r>
                <a:rPr lang="en-US" sz="1400" i="1" dirty="0" smtClean="0"/>
                <a:t>Ecosystem services are classified into: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400" i="1" dirty="0" smtClean="0"/>
                <a:t>Provisional (e.g. drinking water and fish production)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400" i="1" dirty="0" smtClean="0"/>
                <a:t>Regulatory/maintenance (e.g. flood protection and biodiversity)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400" i="1" dirty="0" smtClean="0"/>
                <a:t>Cultural (e.g. bathing, water sports and birding)</a:t>
              </a:r>
              <a:r>
                <a:rPr lang="en-US" sz="1400" b="1" i="1" dirty="0" smtClean="0"/>
                <a:t>”</a:t>
              </a:r>
              <a:endParaRPr lang="en-US" sz="1400" b="1" i="1" dirty="0"/>
            </a:p>
          </p:txBody>
        </p:sp>
      </p:grpSp>
      <p:pic>
        <p:nvPicPr>
          <p:cNvPr id="7" name="Picture 6" descr="http://www.waters.com/webassets/cms/category/media/mini_sites_images/enviro_drinking-water_minisite_ban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912" y="5071824"/>
            <a:ext cx="1679618" cy="111491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radiobalbi.org/radiofm/images/stories/inundacion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775680"/>
            <a:ext cx="1521387" cy="1020471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rta.cat/ca-ES/RIT/Noticies/PublishingImages/RECURSOS_FOTOS_WEB/PRODUCCIO_VEGETAL/Cultius_Extensius/arros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925" y="4796150"/>
            <a:ext cx="2064168" cy="12117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islandsofrockport.com/images/mainimage-fish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196244" cy="102949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7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3671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</a:t>
            </a:r>
            <a:r>
              <a:rPr lang="en-US" sz="1600" b="1" dirty="0" smtClean="0"/>
              <a:t>MAES* </a:t>
            </a:r>
            <a:r>
              <a:rPr lang="en-US" sz="1600" b="1" dirty="0"/>
              <a:t>framework for </a:t>
            </a:r>
            <a:r>
              <a:rPr lang="en-US" sz="1600" b="1" dirty="0" smtClean="0"/>
              <a:t>ESS</a:t>
            </a:r>
            <a:endParaRPr lang="en-US" sz="1600" b="1" dirty="0"/>
          </a:p>
          <a:p>
            <a:r>
              <a:rPr lang="en-US" sz="1600" dirty="0" smtClean="0"/>
              <a:t>This framework is slowly becoming the reference point in ecosystem service </a:t>
            </a:r>
            <a:r>
              <a:rPr lang="en-US" sz="1600" dirty="0"/>
              <a:t>assessments, because of it numerous features and possible applications.</a:t>
            </a:r>
            <a:endParaRPr lang="de-DE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76664" cy="34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 CuadroTexto"/>
          <p:cNvSpPr txBox="1"/>
          <p:nvPr/>
        </p:nvSpPr>
        <p:spPr>
          <a:xfrm>
            <a:off x="611560" y="5229200"/>
            <a:ext cx="774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/>
            <a:r>
              <a:rPr lang="de-DE" sz="1400" b="1" dirty="0" smtClean="0"/>
              <a:t>Main features:</a:t>
            </a:r>
            <a:r>
              <a:rPr lang="en-US" sz="1400" b="1" dirty="0" smtClean="0"/>
              <a:t> </a:t>
            </a:r>
          </a:p>
          <a:p>
            <a:pPr lvl="0" fontAlgn="base" hangingPunct="0">
              <a:buFont typeface="Arial" pitchFamily="34" charset="0"/>
              <a:buChar char="•"/>
            </a:pPr>
            <a:r>
              <a:rPr lang="en-US" sz="1400" dirty="0" smtClean="0"/>
              <a:t> Identifies human benefits from ecosystem goods and services.</a:t>
            </a:r>
            <a:endParaRPr lang="de-DE" sz="1400" dirty="0" smtClean="0"/>
          </a:p>
          <a:p>
            <a:pPr lvl="0" fontAlgn="base" hangingPunct="0">
              <a:buFont typeface="Arial" pitchFamily="34" charset="0"/>
              <a:buChar char="•"/>
            </a:pPr>
            <a:r>
              <a:rPr lang="en-US" sz="1400" dirty="0" smtClean="0"/>
              <a:t> Highlights that ecosystem services stem from the ecological structure and processes.</a:t>
            </a:r>
            <a:endParaRPr lang="de-DE" sz="1400" dirty="0" smtClean="0"/>
          </a:p>
          <a:p>
            <a:pPr lvl="0" fontAlgn="base" hangingPunct="0">
              <a:buFont typeface="Arial" pitchFamily="34" charset="0"/>
              <a:buChar char="•"/>
            </a:pPr>
            <a:r>
              <a:rPr lang="en-US" sz="1400" dirty="0" smtClean="0"/>
              <a:t> There is a feedback via pressures (drivers of change).</a:t>
            </a:r>
            <a:endParaRPr lang="de-DE" sz="1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7236296" y="4301821"/>
            <a:ext cx="1907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</a:rPr>
              <a:t>(*) Map </a:t>
            </a:r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</a:rPr>
              <a:t>and Assess the state of Ecosystems and their Services in their national territory by 2014 (MAES) </a:t>
            </a:r>
            <a:endParaRPr lang="de-DE" sz="11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WA1: Evaluation Framework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ESS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84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866904"/>
            <a:ext cx="81049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B17E49"/>
                </a:solidFill>
              </a:rPr>
              <a:t>Compliance with environmental legislation and regulations </a:t>
            </a:r>
            <a:r>
              <a:rPr lang="en-US" sz="1600" dirty="0" smtClean="0"/>
              <a:t>can deliver benefits to society and does not necessarily affect competitiveness but rather foster innovative solutions that can also deliver financial gains.</a:t>
            </a:r>
          </a:p>
          <a:p>
            <a:pPr marL="266700" indent="-266700"/>
            <a:endParaRPr lang="de-DE" sz="1600" dirty="0" smtClean="0"/>
          </a:p>
          <a:p>
            <a:pPr marL="266700" indent="-266700" algn="just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B17E49"/>
                </a:solidFill>
              </a:rPr>
              <a:t>Counterfactual:</a:t>
            </a:r>
            <a:r>
              <a:rPr lang="en-US" sz="1600" dirty="0" smtClean="0"/>
              <a:t> existing decision-making frameworks at the firm level are shortsighted as they fail to account for the full range of possible benefits.</a:t>
            </a:r>
          </a:p>
          <a:p>
            <a:endParaRPr lang="en-US" sz="1600" dirty="0" smtClean="0"/>
          </a:p>
          <a:p>
            <a:r>
              <a:rPr lang="en-US" b="1" dirty="0" smtClean="0"/>
              <a:t>WA1 DESSIN proposes:</a:t>
            </a:r>
          </a:p>
          <a:p>
            <a:endParaRPr lang="de-DE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/>
              <a:t> The development of </a:t>
            </a:r>
            <a:r>
              <a:rPr lang="en-US" sz="1600" i="1" dirty="0" smtClean="0"/>
              <a:t>a </a:t>
            </a:r>
            <a:r>
              <a:rPr lang="en-US" sz="1600" b="1" i="1" dirty="0" smtClean="0">
                <a:solidFill>
                  <a:srgbClr val="8FBF21"/>
                </a:solidFill>
              </a:rPr>
              <a:t>“new decision making framework</a:t>
            </a:r>
            <a:r>
              <a:rPr lang="en-US" sz="1600" b="1" dirty="0" smtClean="0">
                <a:solidFill>
                  <a:srgbClr val="8FBF21"/>
                </a:solidFill>
              </a:rPr>
              <a:t>”: </a:t>
            </a:r>
            <a:r>
              <a:rPr lang="en-US" sz="1600" dirty="0" smtClean="0"/>
              <a:t>ESS concept at the forefront.</a:t>
            </a:r>
            <a:endParaRPr lang="de-DE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/>
              <a:t> Concrete </a:t>
            </a:r>
            <a:r>
              <a:rPr lang="en-US" sz="1600" b="1" dirty="0" smtClean="0">
                <a:solidFill>
                  <a:srgbClr val="8FBF21"/>
                </a:solidFill>
              </a:rPr>
              <a:t>guidance</a:t>
            </a:r>
            <a:r>
              <a:rPr lang="en-US" sz="1600" dirty="0" smtClean="0">
                <a:solidFill>
                  <a:srgbClr val="8FBF21"/>
                </a:solidFill>
              </a:rPr>
              <a:t> </a:t>
            </a:r>
            <a:r>
              <a:rPr lang="en-US" sz="1600" dirty="0" smtClean="0"/>
              <a:t>for business, practitioners and policy makers: linking good practice and lessons-learnt for innovation-friendly governance regimes and financing options.</a:t>
            </a:r>
            <a:endParaRPr lang="de-DE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8FBF21"/>
                </a:solidFill>
              </a:rPr>
              <a:t>Practical application </a:t>
            </a:r>
            <a:r>
              <a:rPr lang="en-US" sz="1600" dirty="0" smtClean="0"/>
              <a:t>and fine-tuning of the “</a:t>
            </a:r>
            <a:r>
              <a:rPr lang="en-US" sz="1600" i="1" dirty="0" smtClean="0"/>
              <a:t>new framework</a:t>
            </a:r>
            <a:r>
              <a:rPr lang="en-US" sz="1600" dirty="0" smtClean="0"/>
              <a:t>” after testing in three mature sites:</a:t>
            </a:r>
            <a:endParaRPr lang="de-DE" sz="1600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64967" y="4437112"/>
            <a:ext cx="2271129" cy="162898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2" descr="http://www.alectia.com/files/6013/3119/8074/Ringgaden_Aarh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440419" cy="162898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gonradio2.com/_archivos/imagenes/grande/20130118_0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19" y="4437112"/>
            <a:ext cx="3141385" cy="162898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6047710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</a:rPr>
              <a:t>Aarhus (</a:t>
            </a:r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</a:rPr>
              <a:t>DK)                     	                           </a:t>
            </a:r>
            <a:r>
              <a:rPr lang="en-US" sz="1100" b="1" i="1" dirty="0" err="1" smtClean="0">
                <a:solidFill>
                  <a:schemeClr val="bg1">
                    <a:lumMod val="50000"/>
                  </a:schemeClr>
                </a:solidFill>
              </a:rPr>
              <a:t>Emscher</a:t>
            </a:r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</a:rPr>
              <a:t>(DE) </a:t>
            </a:r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	         Ebro </a:t>
            </a:r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</a:rPr>
              <a:t>(ES</a:t>
            </a:r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ca-ES" sz="11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WA1: Evaluation Framework for ESS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91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2412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WA2: Innovations for water quality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80728"/>
            <a:ext cx="4176464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ca-ES" sz="1600" b="1" dirty="0" smtClean="0">
                <a:solidFill>
                  <a:srgbClr val="00B8ED"/>
                </a:solidFill>
              </a:rPr>
              <a:t>Cross-</a:t>
            </a:r>
            <a:r>
              <a:rPr lang="ca-ES" sz="1600" b="1" dirty="0" err="1" smtClean="0">
                <a:solidFill>
                  <a:srgbClr val="00B8ED"/>
                </a:solidFill>
              </a:rPr>
              <a:t>flow</a:t>
            </a:r>
            <a:r>
              <a:rPr lang="ca-ES" sz="1600" b="1" dirty="0" smtClean="0">
                <a:solidFill>
                  <a:srgbClr val="00B8ED"/>
                </a:solidFill>
              </a:rPr>
              <a:t> </a:t>
            </a:r>
            <a:r>
              <a:rPr lang="ca-ES" sz="1600" b="1" dirty="0" err="1">
                <a:solidFill>
                  <a:srgbClr val="00B8ED"/>
                </a:solidFill>
              </a:rPr>
              <a:t>lamella</a:t>
            </a:r>
            <a:r>
              <a:rPr lang="ca-ES" sz="1600" b="1" dirty="0">
                <a:solidFill>
                  <a:srgbClr val="00B8ED"/>
                </a:solidFill>
              </a:rPr>
              <a:t> </a:t>
            </a:r>
            <a:r>
              <a:rPr lang="ca-ES" sz="1600" dirty="0" err="1"/>
              <a:t>separators</a:t>
            </a:r>
            <a:r>
              <a:rPr lang="ca-ES" sz="1600" dirty="0"/>
              <a:t> for </a:t>
            </a:r>
            <a:r>
              <a:rPr lang="ca-ES" sz="1600" dirty="0" err="1"/>
              <a:t>improved</a:t>
            </a:r>
            <a:r>
              <a:rPr lang="ca-ES" sz="1600" dirty="0"/>
              <a:t> </a:t>
            </a:r>
            <a:r>
              <a:rPr lang="ca-ES" sz="1600" dirty="0" err="1"/>
              <a:t>sedimentation</a:t>
            </a:r>
            <a:r>
              <a:rPr lang="ca-ES" sz="1600" dirty="0"/>
              <a:t> </a:t>
            </a:r>
            <a:endParaRPr lang="en-US" sz="1600" dirty="0"/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enhancing the treatment efficiency in CSO holding tanks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Large scale sewers</a:t>
            </a:r>
          </a:p>
          <a:p>
            <a:pPr marL="0" lvl="2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>
                <a:solidFill>
                  <a:srgbClr val="00B8ED"/>
                </a:solidFill>
              </a:rPr>
              <a:t>EMSCHER &amp; HOFFSELVA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32906"/>
            <a:ext cx="3429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44008" y="989828"/>
            <a:ext cx="385242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en-US" sz="1600" b="1" dirty="0">
                <a:solidFill>
                  <a:srgbClr val="00B8ED"/>
                </a:solidFill>
              </a:rPr>
              <a:t>High Rate Filtration</a:t>
            </a:r>
          </a:p>
          <a:p>
            <a:pPr marL="0" lvl="2" algn="just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Local treatment of CSO</a:t>
            </a:r>
          </a:p>
          <a:p>
            <a:pPr marL="0" lvl="2" algn="just">
              <a:spcAft>
                <a:spcPts val="500"/>
              </a:spcAft>
            </a:pPr>
            <a:r>
              <a:rPr lang="en-US" sz="1600" b="1" dirty="0" smtClean="0"/>
              <a:t>Target systems</a:t>
            </a:r>
            <a:r>
              <a:rPr lang="en-US" sz="1600" dirty="0" smtClean="0"/>
              <a:t>: Small scale sewers</a:t>
            </a:r>
          </a:p>
          <a:p>
            <a:pPr marL="0" lvl="2" algn="just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 smtClean="0">
                <a:solidFill>
                  <a:srgbClr val="00B8ED"/>
                </a:solidFill>
              </a:rPr>
              <a:t>HOFFSELVA</a:t>
            </a:r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090" y="2276872"/>
            <a:ext cx="44022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96" y="4852333"/>
            <a:ext cx="1744216" cy="116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11960" y="5039742"/>
            <a:ext cx="4248472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500"/>
              </a:spcAft>
            </a:pPr>
            <a:r>
              <a:rPr lang="en-US" sz="1600" b="1" dirty="0" smtClean="0"/>
              <a:t>Innovative</a:t>
            </a:r>
            <a:r>
              <a:rPr lang="en-US" sz="1600" dirty="0" smtClean="0"/>
              <a:t> </a:t>
            </a:r>
            <a:r>
              <a:rPr lang="en-US" sz="1600" b="1" dirty="0" smtClean="0"/>
              <a:t>solution</a:t>
            </a:r>
            <a:r>
              <a:rPr lang="en-US" sz="1600" dirty="0" smtClean="0"/>
              <a:t>: </a:t>
            </a:r>
            <a:r>
              <a:rPr lang="ca-ES" sz="1600" b="1" dirty="0">
                <a:solidFill>
                  <a:srgbClr val="00B8ED"/>
                </a:solidFill>
              </a:rPr>
              <a:t>Real </a:t>
            </a:r>
            <a:r>
              <a:rPr lang="ca-ES" sz="1600" b="1" dirty="0" err="1">
                <a:solidFill>
                  <a:srgbClr val="00B8ED"/>
                </a:solidFill>
              </a:rPr>
              <a:t>Time</a:t>
            </a:r>
            <a:r>
              <a:rPr lang="ca-ES" sz="1600" b="1" dirty="0">
                <a:solidFill>
                  <a:srgbClr val="00B8ED"/>
                </a:solidFill>
              </a:rPr>
              <a:t> Control in CSO</a:t>
            </a:r>
            <a:endParaRPr lang="en-US" sz="1600" b="1" dirty="0">
              <a:solidFill>
                <a:srgbClr val="00B8ED"/>
              </a:solidFill>
            </a:endParaRP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Objective: </a:t>
            </a:r>
            <a:r>
              <a:rPr lang="en-US" sz="1600" dirty="0" smtClean="0"/>
              <a:t>Reduce CSO overflow volumes </a:t>
            </a:r>
          </a:p>
          <a:p>
            <a:pPr marL="0" lvl="2">
              <a:spcAft>
                <a:spcPts val="500"/>
              </a:spcAft>
            </a:pPr>
            <a:r>
              <a:rPr lang="en-US" sz="1600" b="1" dirty="0" smtClean="0"/>
              <a:t>Target systems: </a:t>
            </a:r>
            <a:r>
              <a:rPr lang="en-US" sz="1600" dirty="0" smtClean="0"/>
              <a:t>Large scale sewers</a:t>
            </a:r>
          </a:p>
          <a:p>
            <a:pPr marL="0" lvl="2">
              <a:spcAft>
                <a:spcPts val="500"/>
              </a:spcAft>
            </a:pPr>
            <a:r>
              <a:rPr lang="en-US" sz="1600" dirty="0"/>
              <a:t>Related demo site: </a:t>
            </a:r>
            <a:r>
              <a:rPr lang="en-US" sz="1600" b="1" u="sng" dirty="0" smtClean="0">
                <a:solidFill>
                  <a:srgbClr val="00B8ED"/>
                </a:solidFill>
              </a:rPr>
              <a:t>EMSCHER</a:t>
            </a:r>
            <a:endParaRPr lang="en-US" sz="1600" dirty="0" smtClean="0">
              <a:solidFill>
                <a:srgbClr val="00B8ED"/>
              </a:solidFill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547664" y="2777153"/>
            <a:ext cx="26642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 err="1">
                <a:latin typeface="+mn-lt"/>
                <a:ea typeface="+mn-ea"/>
              </a:rPr>
              <a:t>Example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of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possible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technology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to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be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investigated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latin typeface="+mn-lt"/>
                <a:ea typeface="+mn-ea"/>
              </a:rPr>
              <a:t>(</a:t>
            </a:r>
            <a:r>
              <a:rPr lang="de-DE" altLang="de-DE" sz="900" dirty="0" err="1">
                <a:latin typeface="+mn-lt"/>
                <a:ea typeface="+mn-ea"/>
              </a:rPr>
              <a:t>Ref</a:t>
            </a:r>
            <a:r>
              <a:rPr lang="de-DE" altLang="de-DE" sz="900" dirty="0">
                <a:latin typeface="+mn-lt"/>
                <a:ea typeface="+mn-ea"/>
              </a:rPr>
              <a:t>. Cross-</a:t>
            </a:r>
            <a:r>
              <a:rPr lang="de-DE" altLang="de-DE" sz="900" dirty="0" err="1">
                <a:latin typeface="+mn-lt"/>
                <a:ea typeface="+mn-ea"/>
              </a:rPr>
              <a:t>flow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coalescing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plate</a:t>
            </a:r>
            <a:r>
              <a:rPr lang="de-DE" altLang="de-DE" sz="900" dirty="0">
                <a:latin typeface="+mn-lt"/>
                <a:ea typeface="+mn-ea"/>
              </a:rPr>
              <a:t> </a:t>
            </a:r>
            <a:r>
              <a:rPr lang="de-DE" altLang="de-DE" sz="900" dirty="0" err="1">
                <a:latin typeface="+mn-lt"/>
                <a:ea typeface="+mn-ea"/>
              </a:rPr>
              <a:t>separator</a:t>
            </a:r>
            <a:r>
              <a:rPr lang="de-DE" altLang="de-DE" sz="900" dirty="0">
                <a:latin typeface="+mn-lt"/>
                <a:ea typeface="+mn-ea"/>
              </a:rPr>
              <a:t>, http://www.pecofacet.com)</a:t>
            </a:r>
          </a:p>
        </p:txBody>
      </p:sp>
      <p:sp>
        <p:nvSpPr>
          <p:cNvPr id="10" name="TekstSylinder 4"/>
          <p:cNvSpPr txBox="1"/>
          <p:nvPr/>
        </p:nvSpPr>
        <p:spPr>
          <a:xfrm>
            <a:off x="7587818" y="4854352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/>
              <a:t>www.inrigowater.no</a:t>
            </a:r>
          </a:p>
        </p:txBody>
      </p:sp>
      <p:sp>
        <p:nvSpPr>
          <p:cNvPr id="11" name="Rectangle 11"/>
          <p:cNvSpPr/>
          <p:nvPr/>
        </p:nvSpPr>
        <p:spPr>
          <a:xfrm>
            <a:off x="323566" y="6021288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(Ref. </a:t>
            </a:r>
            <a:r>
              <a:rPr lang="en-US" sz="900" dirty="0" smtClean="0"/>
              <a:t>contribution to WA2 presentation from UFT)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5503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2271</Words>
  <Application>Microsoft Office PowerPoint</Application>
  <PresentationFormat>Presentación en pantalla (4:3)</PresentationFormat>
  <Paragraphs>440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Laura Ventura Termes</cp:lastModifiedBy>
  <cp:revision>28</cp:revision>
  <dcterms:created xsi:type="dcterms:W3CDTF">2014-01-20T15:25:56Z</dcterms:created>
  <dcterms:modified xsi:type="dcterms:W3CDTF">2014-04-15T10:16:29Z</dcterms:modified>
</cp:coreProperties>
</file>