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62" r:id="rId6"/>
    <p:sldId id="264" r:id="rId7"/>
    <p:sldId id="265" r:id="rId8"/>
    <p:sldId id="266" r:id="rId9"/>
    <p:sldId id="258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001_CETaqua_Dessin_PortadaPPT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24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45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001_CETaqua_Dessin_Contra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A8E2-2B8D-46A9-B7A3-18104B7304C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001_CETaqua_Dessin_PagPP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g"/><Relationship Id="rId18" Type="http://schemas.openxmlformats.org/officeDocument/2006/relationships/image" Target="../media/image20.jp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443711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TITLE 1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472" y="4937178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Subtitle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5301208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N. Surname</a:t>
            </a:r>
            <a:r>
              <a:rPr lang="en-GB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N. Surname</a:t>
            </a:r>
            <a:r>
              <a:rPr lang="en-GB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N. Surname</a:t>
            </a:r>
            <a:r>
              <a:rPr lang="en-GB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N.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Surname</a:t>
            </a:r>
            <a:r>
              <a:rPr lang="en-GB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  <a:p>
            <a:pPr algn="r"/>
            <a:r>
              <a:rPr lang="en-GB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 A, </a:t>
            </a:r>
            <a:r>
              <a:rPr lang="en-GB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 B, </a:t>
            </a:r>
            <a:r>
              <a:rPr lang="en-GB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 C</a:t>
            </a:r>
            <a:endParaRPr lang="en-GB" sz="12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INDEX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5488" y="1196752"/>
            <a:ext cx="8032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Consortium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WA1: Evaluation Framework on ESS</a:t>
            </a: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WA2: Innovations for water quality</a:t>
            </a: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WA2: Innovations for water scarcity</a:t>
            </a: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WA3: DESSIN demonstration sites</a:t>
            </a:r>
          </a:p>
          <a:p>
            <a:pPr marL="342900" lvl="2" indent="-342900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3" indent="-342900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Emscher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demo site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Hoffselva demo site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Westland demo site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Athens demo site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Barcelona demo site</a:t>
            </a:r>
          </a:p>
          <a:p>
            <a:pPr marL="457200" lvl="3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WA4: Bringing innovation to society and market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2" indent="-342900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2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info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TITLE 1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2910" y="1000108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Subtitle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1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1472" y="1495372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Lorem</a:t>
            </a:r>
            <a:r>
              <a:rPr lang="es-ES" sz="1200" dirty="0" smtClean="0"/>
              <a:t> </a:t>
            </a:r>
            <a:r>
              <a:rPr lang="es-ES" sz="1200" dirty="0" err="1" smtClean="0"/>
              <a:t>ipsum</a:t>
            </a:r>
            <a:r>
              <a:rPr lang="es-ES" sz="1200" dirty="0" smtClean="0"/>
              <a:t> dolor </a:t>
            </a:r>
            <a:r>
              <a:rPr lang="es-ES" sz="1200" dirty="0" err="1" smtClean="0"/>
              <a:t>sit</a:t>
            </a:r>
            <a:r>
              <a:rPr lang="es-ES" sz="1200" dirty="0" smtClean="0"/>
              <a:t> </a:t>
            </a:r>
            <a:r>
              <a:rPr lang="es-ES" sz="1200" dirty="0" err="1" smtClean="0"/>
              <a:t>amet</a:t>
            </a:r>
            <a:r>
              <a:rPr lang="es-ES" sz="1200" dirty="0" smtClean="0"/>
              <a:t>, </a:t>
            </a:r>
            <a:r>
              <a:rPr lang="es-ES" sz="1200" dirty="0" err="1" smtClean="0"/>
              <a:t>consectetur</a:t>
            </a:r>
            <a:r>
              <a:rPr lang="es-ES" sz="1200" dirty="0" smtClean="0"/>
              <a:t> </a:t>
            </a:r>
            <a:r>
              <a:rPr lang="es-ES" sz="1200" dirty="0" err="1" smtClean="0"/>
              <a:t>adipiscing</a:t>
            </a:r>
            <a:r>
              <a:rPr lang="es-ES" sz="1200" dirty="0" smtClean="0"/>
              <a:t> </a:t>
            </a:r>
            <a:r>
              <a:rPr lang="es-ES" sz="1200" dirty="0" err="1" smtClean="0"/>
              <a:t>elit</a:t>
            </a:r>
            <a:r>
              <a:rPr lang="es-ES" sz="1200" dirty="0" smtClean="0"/>
              <a:t>. </a:t>
            </a:r>
            <a:r>
              <a:rPr lang="es-ES" sz="1200" dirty="0" err="1" smtClean="0"/>
              <a:t>Etiam</a:t>
            </a:r>
            <a:r>
              <a:rPr lang="es-ES" sz="1200" dirty="0" smtClean="0"/>
              <a:t> </a:t>
            </a:r>
            <a:r>
              <a:rPr lang="es-ES" sz="1200" dirty="0" err="1" smtClean="0"/>
              <a:t>pharetra</a:t>
            </a:r>
            <a:r>
              <a:rPr lang="es-ES" sz="1200" dirty="0" smtClean="0"/>
              <a:t> </a:t>
            </a:r>
            <a:r>
              <a:rPr lang="es-ES" sz="1200" dirty="0" err="1" smtClean="0"/>
              <a:t>dapibus</a:t>
            </a:r>
            <a:r>
              <a:rPr lang="es-ES" sz="1200" dirty="0" smtClean="0"/>
              <a:t> mi </a:t>
            </a:r>
            <a:r>
              <a:rPr lang="es-ES" sz="1200" dirty="0" err="1" smtClean="0"/>
              <a:t>quis</a:t>
            </a:r>
            <a:r>
              <a:rPr lang="es-ES" sz="1200" dirty="0" smtClean="0"/>
              <a:t> </a:t>
            </a:r>
            <a:r>
              <a:rPr lang="es-ES" sz="1200" dirty="0" err="1" smtClean="0"/>
              <a:t>malesuada</a:t>
            </a:r>
            <a:r>
              <a:rPr lang="es-ES" sz="1200" dirty="0" smtClean="0"/>
              <a:t>. </a:t>
            </a:r>
            <a:r>
              <a:rPr lang="es-ES" sz="1200" dirty="0" err="1" smtClean="0"/>
              <a:t>Nulla</a:t>
            </a:r>
            <a:r>
              <a:rPr lang="es-ES" sz="1200" dirty="0" smtClean="0"/>
              <a:t> </a:t>
            </a:r>
            <a:r>
              <a:rPr lang="es-ES" sz="1200" dirty="0" err="1" smtClean="0"/>
              <a:t>pellentesque</a:t>
            </a:r>
            <a:r>
              <a:rPr lang="es-ES" sz="1200" dirty="0" smtClean="0"/>
              <a:t> in </a:t>
            </a:r>
            <a:r>
              <a:rPr lang="es-ES" sz="1200" dirty="0" err="1" smtClean="0"/>
              <a:t>enim</a:t>
            </a:r>
            <a:r>
              <a:rPr lang="es-ES" sz="1200" dirty="0" smtClean="0"/>
              <a:t> </a:t>
            </a:r>
            <a:r>
              <a:rPr lang="es-ES" sz="1200" dirty="0" err="1" smtClean="0"/>
              <a:t>sit</a:t>
            </a:r>
            <a:r>
              <a:rPr lang="es-ES" sz="1200" dirty="0" smtClean="0"/>
              <a:t> </a:t>
            </a:r>
            <a:r>
              <a:rPr lang="es-ES" sz="1200" dirty="0" err="1" smtClean="0"/>
              <a:t>amet</a:t>
            </a:r>
            <a:r>
              <a:rPr lang="es-ES" sz="1200" dirty="0" smtClean="0"/>
              <a:t> </a:t>
            </a:r>
            <a:r>
              <a:rPr lang="es-ES" sz="1200" dirty="0" err="1" smtClean="0"/>
              <a:t>hendrerit</a:t>
            </a:r>
            <a:r>
              <a:rPr lang="es-ES" sz="1200" dirty="0" smtClean="0"/>
              <a:t>. </a:t>
            </a:r>
            <a:r>
              <a:rPr lang="es-ES" sz="1200" dirty="0" err="1" smtClean="0"/>
              <a:t>Nullam</a:t>
            </a:r>
            <a:r>
              <a:rPr lang="es-ES" sz="1200" dirty="0" smtClean="0"/>
              <a:t> </a:t>
            </a:r>
            <a:r>
              <a:rPr lang="es-ES" sz="1200" dirty="0" err="1" smtClean="0"/>
              <a:t>nisl</a:t>
            </a:r>
            <a:r>
              <a:rPr lang="es-ES" sz="1200" dirty="0" smtClean="0"/>
              <a:t> </a:t>
            </a:r>
            <a:r>
              <a:rPr lang="es-ES" sz="1200" dirty="0" err="1" smtClean="0"/>
              <a:t>massa</a:t>
            </a:r>
            <a:r>
              <a:rPr lang="es-ES" sz="1200" dirty="0" smtClean="0"/>
              <a:t>, </a:t>
            </a:r>
            <a:r>
              <a:rPr lang="es-ES" sz="1200" dirty="0" err="1" smtClean="0"/>
              <a:t>egestas</a:t>
            </a:r>
            <a:r>
              <a:rPr lang="es-ES" sz="1200" dirty="0" smtClean="0"/>
              <a:t> sed </a:t>
            </a:r>
            <a:r>
              <a:rPr lang="es-ES" sz="1200" dirty="0" err="1" smtClean="0"/>
              <a:t>erat</a:t>
            </a:r>
            <a:r>
              <a:rPr lang="es-ES" sz="1200" dirty="0" smtClean="0"/>
              <a:t> ultrices, </a:t>
            </a:r>
            <a:r>
              <a:rPr lang="es-ES" sz="1200" dirty="0" err="1" smtClean="0"/>
              <a:t>sagittis</a:t>
            </a:r>
            <a:r>
              <a:rPr lang="es-ES" sz="1200" dirty="0" smtClean="0"/>
              <a:t> </a:t>
            </a:r>
            <a:r>
              <a:rPr lang="es-ES" sz="1200" dirty="0" err="1" smtClean="0"/>
              <a:t>molestie</a:t>
            </a:r>
            <a:r>
              <a:rPr lang="es-ES" sz="1200" dirty="0" smtClean="0"/>
              <a:t> </a:t>
            </a:r>
            <a:r>
              <a:rPr lang="es-ES" sz="1200" dirty="0" err="1" smtClean="0"/>
              <a:t>purus</a:t>
            </a:r>
            <a:r>
              <a:rPr lang="es-ES" sz="1200" dirty="0" smtClean="0"/>
              <a:t>. </a:t>
            </a:r>
            <a:r>
              <a:rPr lang="es-ES" sz="1200" dirty="0" err="1" smtClean="0"/>
              <a:t>Donec</a:t>
            </a:r>
            <a:r>
              <a:rPr lang="es-ES" sz="1200" dirty="0" smtClean="0"/>
              <a:t> a </a:t>
            </a:r>
            <a:r>
              <a:rPr lang="es-ES" sz="1200" dirty="0" err="1" smtClean="0"/>
              <a:t>risus</a:t>
            </a:r>
            <a:r>
              <a:rPr lang="es-ES" sz="1200" dirty="0" smtClean="0"/>
              <a:t> </a:t>
            </a:r>
            <a:r>
              <a:rPr lang="es-ES" sz="1200" dirty="0" err="1" smtClean="0"/>
              <a:t>ullamcorper</a:t>
            </a:r>
            <a:r>
              <a:rPr lang="es-ES" sz="1200" dirty="0" smtClean="0"/>
              <a:t>, </a:t>
            </a:r>
            <a:r>
              <a:rPr lang="es-ES" sz="1200" dirty="0" err="1" smtClean="0"/>
              <a:t>egestas</a:t>
            </a:r>
            <a:r>
              <a:rPr lang="es-ES" sz="1200" dirty="0" smtClean="0"/>
              <a:t> </a:t>
            </a:r>
            <a:r>
              <a:rPr lang="es-ES" sz="1200" dirty="0" err="1" smtClean="0"/>
              <a:t>nibh</a:t>
            </a:r>
            <a:r>
              <a:rPr lang="es-ES" sz="1200" dirty="0" smtClean="0"/>
              <a:t> sed, vehicula libero. </a:t>
            </a:r>
            <a:r>
              <a:rPr lang="es-ES" sz="1200" dirty="0" err="1" smtClean="0"/>
              <a:t>Quisque</a:t>
            </a:r>
            <a:r>
              <a:rPr lang="es-ES" sz="1200" dirty="0" smtClean="0"/>
              <a:t> </a:t>
            </a:r>
            <a:r>
              <a:rPr lang="es-ES" sz="1200" dirty="0" err="1" smtClean="0"/>
              <a:t>elementum</a:t>
            </a:r>
            <a:r>
              <a:rPr lang="es-ES" sz="1200" dirty="0" smtClean="0"/>
              <a:t>, </a:t>
            </a:r>
            <a:r>
              <a:rPr lang="es-ES" sz="1200" dirty="0" err="1" smtClean="0"/>
              <a:t>augue</a:t>
            </a:r>
            <a:r>
              <a:rPr lang="es-ES" sz="1200" dirty="0" smtClean="0"/>
              <a:t> id </a:t>
            </a:r>
            <a:r>
              <a:rPr lang="es-ES" sz="1200" dirty="0" err="1" smtClean="0"/>
              <a:t>euismod</a:t>
            </a:r>
            <a:r>
              <a:rPr lang="es-ES" sz="1200" dirty="0" smtClean="0"/>
              <a:t> </a:t>
            </a:r>
            <a:r>
              <a:rPr lang="es-ES" sz="1200" dirty="0" err="1" smtClean="0"/>
              <a:t>ullamcorper</a:t>
            </a:r>
            <a:r>
              <a:rPr lang="es-ES" sz="1200" dirty="0" smtClean="0"/>
              <a:t>, </a:t>
            </a:r>
            <a:r>
              <a:rPr lang="es-ES" sz="1200" dirty="0" err="1" smtClean="0"/>
              <a:t>felis</a:t>
            </a:r>
            <a:r>
              <a:rPr lang="es-ES" sz="1200" dirty="0" smtClean="0"/>
              <a:t> tortor </a:t>
            </a:r>
            <a:r>
              <a:rPr lang="es-ES" sz="1200" dirty="0" err="1" smtClean="0"/>
              <a:t>posuere</a:t>
            </a:r>
            <a:r>
              <a:rPr lang="es-ES" sz="1200" dirty="0" smtClean="0"/>
              <a:t> </a:t>
            </a:r>
            <a:r>
              <a:rPr lang="es-ES" sz="1200" dirty="0" err="1" smtClean="0"/>
              <a:t>erat</a:t>
            </a:r>
            <a:r>
              <a:rPr lang="es-ES" sz="1200" dirty="0" smtClean="0"/>
              <a:t>, </a:t>
            </a:r>
            <a:r>
              <a:rPr lang="es-ES" sz="1200" dirty="0" err="1" smtClean="0"/>
              <a:t>vel</a:t>
            </a:r>
            <a:r>
              <a:rPr lang="es-ES" sz="1200" dirty="0" smtClean="0"/>
              <a:t> </a:t>
            </a:r>
            <a:r>
              <a:rPr lang="es-ES" sz="1200" dirty="0" err="1" smtClean="0"/>
              <a:t>sollicitudin</a:t>
            </a:r>
            <a:r>
              <a:rPr lang="es-ES" sz="1200" dirty="0" smtClean="0"/>
              <a:t> </a:t>
            </a:r>
            <a:r>
              <a:rPr lang="es-ES" sz="1200" dirty="0" err="1" smtClean="0"/>
              <a:t>lectus</a:t>
            </a:r>
            <a:r>
              <a:rPr lang="es-ES" sz="1200" dirty="0" smtClean="0"/>
              <a:t> </a:t>
            </a:r>
            <a:r>
              <a:rPr lang="es-ES" sz="1200" dirty="0" err="1" smtClean="0"/>
              <a:t>diam</a:t>
            </a:r>
            <a:r>
              <a:rPr lang="es-ES" sz="1200" dirty="0" smtClean="0"/>
              <a:t> sed </a:t>
            </a:r>
            <a:r>
              <a:rPr lang="es-ES" sz="1200" dirty="0" err="1" smtClean="0"/>
              <a:t>risus</a:t>
            </a:r>
            <a:r>
              <a:rPr lang="es-ES" sz="1200" dirty="0" smtClean="0"/>
              <a:t>. </a:t>
            </a:r>
            <a:r>
              <a:rPr lang="es-ES" sz="1200" dirty="0" err="1" smtClean="0"/>
              <a:t>Curabitur</a:t>
            </a:r>
            <a:r>
              <a:rPr lang="es-ES" sz="1200" dirty="0" smtClean="0"/>
              <a:t> </a:t>
            </a:r>
            <a:r>
              <a:rPr lang="es-ES" sz="1200" dirty="0" err="1" smtClean="0"/>
              <a:t>bibendum</a:t>
            </a:r>
            <a:r>
              <a:rPr lang="es-ES" sz="1200" dirty="0" smtClean="0"/>
              <a:t> </a:t>
            </a:r>
            <a:r>
              <a:rPr lang="es-ES" sz="1200" dirty="0" err="1" smtClean="0"/>
              <a:t>sollicitudin</a:t>
            </a:r>
            <a:r>
              <a:rPr lang="es-ES" sz="1200" dirty="0" smtClean="0"/>
              <a:t> dolor </a:t>
            </a:r>
            <a:r>
              <a:rPr lang="es-ES" sz="1200" dirty="0" err="1" smtClean="0"/>
              <a:t>eu</a:t>
            </a:r>
            <a:r>
              <a:rPr lang="es-ES" sz="1200" dirty="0" smtClean="0"/>
              <a:t> </a:t>
            </a:r>
            <a:r>
              <a:rPr lang="es-ES" sz="1200" dirty="0" err="1" smtClean="0"/>
              <a:t>gravida</a:t>
            </a:r>
            <a:r>
              <a:rPr lang="es-ES" sz="1200" dirty="0" smtClean="0"/>
              <a:t>. </a:t>
            </a:r>
            <a:r>
              <a:rPr lang="es-ES" sz="1200" dirty="0" err="1" smtClean="0"/>
              <a:t>Praesent</a:t>
            </a:r>
            <a:r>
              <a:rPr lang="es-ES" sz="1200" dirty="0" smtClean="0"/>
              <a:t> </a:t>
            </a:r>
            <a:r>
              <a:rPr lang="es-ES" sz="1200" dirty="0" err="1" smtClean="0"/>
              <a:t>sagittis</a:t>
            </a:r>
            <a:r>
              <a:rPr lang="es-ES" sz="1200" dirty="0" smtClean="0"/>
              <a:t> </a:t>
            </a:r>
            <a:r>
              <a:rPr lang="es-ES" sz="1200" dirty="0" err="1" smtClean="0"/>
              <a:t>est</a:t>
            </a:r>
            <a:r>
              <a:rPr lang="es-ES" sz="1200" dirty="0" smtClean="0"/>
              <a:t> </a:t>
            </a:r>
            <a:r>
              <a:rPr lang="es-ES" sz="1200" dirty="0" err="1" smtClean="0"/>
              <a:t>ac</a:t>
            </a:r>
            <a:r>
              <a:rPr lang="es-ES" sz="1200" dirty="0" smtClean="0"/>
              <a:t> leo </a:t>
            </a:r>
            <a:r>
              <a:rPr lang="es-ES" sz="1200" dirty="0" err="1" smtClean="0"/>
              <a:t>luctus</a:t>
            </a:r>
            <a:r>
              <a:rPr lang="es-ES" sz="1200" dirty="0" smtClean="0"/>
              <a:t> </a:t>
            </a:r>
            <a:r>
              <a:rPr lang="es-ES" sz="1200" dirty="0" err="1" smtClean="0"/>
              <a:t>accumsan</a:t>
            </a:r>
            <a:r>
              <a:rPr lang="es-ES" sz="1200" dirty="0" smtClean="0"/>
              <a:t>. </a:t>
            </a:r>
            <a:r>
              <a:rPr lang="es-ES" sz="1200" dirty="0" err="1" smtClean="0"/>
              <a:t>Vivamus</a:t>
            </a:r>
            <a:r>
              <a:rPr lang="es-ES" sz="1200" dirty="0" smtClean="0"/>
              <a:t> non urna ut </a:t>
            </a:r>
            <a:r>
              <a:rPr lang="es-ES" sz="1200" dirty="0" err="1" smtClean="0"/>
              <a:t>turpis</a:t>
            </a:r>
            <a:r>
              <a:rPr lang="es-ES" sz="1200" dirty="0" smtClean="0"/>
              <a:t> </a:t>
            </a:r>
            <a:r>
              <a:rPr lang="es-ES" sz="1200" dirty="0" err="1" smtClean="0"/>
              <a:t>tempor</a:t>
            </a:r>
            <a:r>
              <a:rPr lang="es-ES" sz="1200" dirty="0" smtClean="0"/>
              <a:t> </a:t>
            </a:r>
            <a:r>
              <a:rPr lang="es-ES" sz="1200" dirty="0" err="1" smtClean="0"/>
              <a:t>venenatis</a:t>
            </a:r>
            <a:r>
              <a:rPr lang="es-ES" sz="1200" dirty="0" smtClean="0"/>
              <a:t> </a:t>
            </a:r>
            <a:r>
              <a:rPr lang="es-ES" sz="1200" dirty="0" err="1" smtClean="0"/>
              <a:t>sit</a:t>
            </a:r>
            <a:r>
              <a:rPr lang="es-ES" sz="1200" dirty="0" smtClean="0"/>
              <a:t> </a:t>
            </a:r>
            <a:r>
              <a:rPr lang="es-ES" sz="1200" dirty="0" err="1" smtClean="0"/>
              <a:t>amet</a:t>
            </a:r>
            <a:r>
              <a:rPr lang="es-ES" sz="1200" dirty="0" smtClean="0"/>
              <a:t> vitae </a:t>
            </a:r>
            <a:r>
              <a:rPr lang="es-ES" sz="1200" dirty="0" err="1" smtClean="0"/>
              <a:t>mauris</a:t>
            </a:r>
            <a:r>
              <a:rPr lang="es-ES" sz="1200" dirty="0" smtClean="0"/>
              <a:t>. </a:t>
            </a:r>
            <a:r>
              <a:rPr lang="es-ES" sz="1200" dirty="0" err="1" smtClean="0"/>
              <a:t>Donec</a:t>
            </a:r>
            <a:r>
              <a:rPr lang="es-ES" sz="1200" dirty="0" smtClean="0"/>
              <a:t> ornare </a:t>
            </a:r>
            <a:r>
              <a:rPr lang="es-ES" sz="1200" dirty="0" err="1" smtClean="0"/>
              <a:t>elementum</a:t>
            </a:r>
            <a:r>
              <a:rPr lang="es-ES" sz="1200" dirty="0" smtClean="0"/>
              <a:t> </a:t>
            </a:r>
            <a:r>
              <a:rPr lang="es-ES" sz="1200" dirty="0" err="1" smtClean="0"/>
              <a:t>felis</a:t>
            </a:r>
            <a:r>
              <a:rPr lang="es-ES" sz="1200" dirty="0" smtClean="0"/>
              <a:t> </a:t>
            </a:r>
            <a:r>
              <a:rPr lang="es-ES" sz="1200" dirty="0" err="1" smtClean="0"/>
              <a:t>quis</a:t>
            </a:r>
            <a:r>
              <a:rPr lang="es-ES" sz="1200" dirty="0" smtClean="0"/>
              <a:t> </a:t>
            </a:r>
            <a:r>
              <a:rPr lang="es-ES" sz="1200" dirty="0" err="1" smtClean="0"/>
              <a:t>elementum</a:t>
            </a:r>
            <a:r>
              <a:rPr lang="es-ES" sz="1200" dirty="0" smtClean="0"/>
              <a:t>. </a:t>
            </a:r>
            <a:r>
              <a:rPr lang="es-ES" sz="1200" dirty="0" err="1" smtClean="0"/>
              <a:t>Nulla</a:t>
            </a:r>
            <a:r>
              <a:rPr lang="es-ES" sz="1200" dirty="0" smtClean="0"/>
              <a:t> </a:t>
            </a:r>
            <a:r>
              <a:rPr lang="es-ES" sz="1200" dirty="0" err="1" smtClean="0"/>
              <a:t>eget</a:t>
            </a:r>
            <a:r>
              <a:rPr lang="es-ES" sz="1200" dirty="0" smtClean="0"/>
              <a:t> odio </a:t>
            </a:r>
            <a:r>
              <a:rPr lang="es-ES" sz="1200" dirty="0" err="1" smtClean="0"/>
              <a:t>bibendum</a:t>
            </a:r>
            <a:r>
              <a:rPr lang="es-ES" sz="1200" dirty="0" smtClean="0"/>
              <a:t>, </a:t>
            </a:r>
            <a:r>
              <a:rPr lang="es-ES" sz="1200" dirty="0" err="1" smtClean="0"/>
              <a:t>mattis</a:t>
            </a:r>
            <a:r>
              <a:rPr lang="es-ES" sz="1200" dirty="0" smtClean="0"/>
              <a:t> </a:t>
            </a:r>
            <a:r>
              <a:rPr lang="es-ES" sz="1200" dirty="0" err="1" smtClean="0"/>
              <a:t>arcu</a:t>
            </a:r>
            <a:r>
              <a:rPr lang="es-ES" sz="1200" dirty="0" smtClean="0"/>
              <a:t> a, </a:t>
            </a:r>
            <a:r>
              <a:rPr lang="es-ES" sz="1200" dirty="0" err="1" smtClean="0"/>
              <a:t>luctus</a:t>
            </a:r>
            <a:r>
              <a:rPr lang="es-ES" sz="1200" dirty="0" smtClean="0"/>
              <a:t> </a:t>
            </a:r>
            <a:r>
              <a:rPr lang="es-ES" sz="1200" dirty="0" err="1" smtClean="0"/>
              <a:t>orci</a:t>
            </a:r>
            <a:r>
              <a:rPr lang="es-ES" sz="1200" dirty="0" smtClean="0"/>
              <a:t>. </a:t>
            </a:r>
            <a:r>
              <a:rPr lang="es-ES" sz="1200" dirty="0" err="1" smtClean="0"/>
              <a:t>Aenean</a:t>
            </a:r>
            <a:r>
              <a:rPr lang="es-ES" sz="1200" dirty="0" smtClean="0"/>
              <a:t> </a:t>
            </a:r>
            <a:r>
              <a:rPr lang="es-ES" sz="1200" dirty="0" err="1" smtClean="0"/>
              <a:t>suscipit</a:t>
            </a:r>
            <a:r>
              <a:rPr lang="es-ES" sz="1200" dirty="0" smtClean="0"/>
              <a:t> </a:t>
            </a:r>
            <a:r>
              <a:rPr lang="es-ES" sz="1200" dirty="0" err="1" smtClean="0"/>
              <a:t>bibendum</a:t>
            </a:r>
            <a:r>
              <a:rPr lang="es-ES" sz="1200" dirty="0" smtClean="0"/>
              <a:t> </a:t>
            </a:r>
            <a:r>
              <a:rPr lang="es-ES" sz="1200" dirty="0" err="1" smtClean="0"/>
              <a:t>tellus</a:t>
            </a:r>
            <a:r>
              <a:rPr lang="es-ES" sz="1200" dirty="0" smtClean="0"/>
              <a:t>, </a:t>
            </a:r>
            <a:r>
              <a:rPr lang="es-ES" sz="1200" dirty="0" err="1" smtClean="0"/>
              <a:t>eget</a:t>
            </a:r>
            <a:r>
              <a:rPr lang="es-ES" sz="1200" dirty="0" smtClean="0"/>
              <a:t> </a:t>
            </a:r>
            <a:r>
              <a:rPr lang="es-ES" sz="1200" dirty="0" err="1" smtClean="0"/>
              <a:t>congue</a:t>
            </a:r>
            <a:r>
              <a:rPr lang="es-ES" sz="1200" dirty="0" smtClean="0"/>
              <a:t> </a:t>
            </a:r>
            <a:r>
              <a:rPr lang="es-ES" sz="1200" dirty="0" err="1" smtClean="0"/>
              <a:t>mauris</a:t>
            </a:r>
            <a:r>
              <a:rPr lang="es-ES" sz="1200" dirty="0" smtClean="0"/>
              <a:t> </a:t>
            </a:r>
            <a:r>
              <a:rPr lang="es-ES" sz="1200" dirty="0" err="1" smtClean="0"/>
              <a:t>adipiscing</a:t>
            </a:r>
            <a:r>
              <a:rPr lang="es-ES" sz="1200" dirty="0" smtClean="0"/>
              <a:t> porta. </a:t>
            </a:r>
            <a:r>
              <a:rPr lang="es-ES" sz="1200" dirty="0" err="1" smtClean="0"/>
              <a:t>Nam</a:t>
            </a:r>
            <a:r>
              <a:rPr lang="es-ES" sz="1200" dirty="0" smtClean="0"/>
              <a:t> </a:t>
            </a:r>
            <a:r>
              <a:rPr lang="es-ES" sz="1200" dirty="0" err="1" smtClean="0"/>
              <a:t>ullamcorper</a:t>
            </a:r>
            <a:r>
              <a:rPr lang="es-ES" sz="1200" dirty="0" smtClean="0"/>
              <a:t>, </a:t>
            </a:r>
            <a:r>
              <a:rPr lang="es-ES" sz="1200" dirty="0" err="1" smtClean="0"/>
              <a:t>massa</a:t>
            </a:r>
            <a:r>
              <a:rPr lang="es-ES" sz="1200" dirty="0" smtClean="0"/>
              <a:t> </a:t>
            </a:r>
            <a:r>
              <a:rPr lang="es-ES" sz="1200" dirty="0" err="1" smtClean="0"/>
              <a:t>volutpat</a:t>
            </a:r>
            <a:r>
              <a:rPr lang="es-ES" sz="1200" dirty="0" smtClean="0"/>
              <a:t> </a:t>
            </a:r>
            <a:r>
              <a:rPr lang="es-ES" sz="1200" dirty="0" err="1" smtClean="0"/>
              <a:t>posuere</a:t>
            </a:r>
            <a:r>
              <a:rPr lang="es-ES" sz="1200" dirty="0" smtClean="0"/>
              <a:t> </a:t>
            </a:r>
            <a:r>
              <a:rPr lang="es-ES" sz="1200" dirty="0" err="1" smtClean="0"/>
              <a:t>blandit</a:t>
            </a:r>
            <a:r>
              <a:rPr lang="es-ES" sz="1200" dirty="0" smtClean="0"/>
              <a:t>, </a:t>
            </a:r>
            <a:r>
              <a:rPr lang="es-ES" sz="1200" dirty="0" err="1" smtClean="0"/>
              <a:t>sapien</a:t>
            </a:r>
            <a:r>
              <a:rPr lang="es-ES" sz="1200" dirty="0" smtClean="0"/>
              <a:t> </a:t>
            </a:r>
            <a:r>
              <a:rPr lang="es-ES" sz="1200" dirty="0" err="1" smtClean="0"/>
              <a:t>felis</a:t>
            </a:r>
            <a:r>
              <a:rPr lang="es-ES" sz="1200" dirty="0" smtClean="0"/>
              <a:t> </a:t>
            </a:r>
            <a:r>
              <a:rPr lang="es-ES" sz="1200" dirty="0" err="1" smtClean="0"/>
              <a:t>tristique</a:t>
            </a:r>
            <a:r>
              <a:rPr lang="es-ES" sz="1200" dirty="0" smtClean="0"/>
              <a:t> nunc, vitae </a:t>
            </a:r>
            <a:r>
              <a:rPr lang="es-ES" sz="1200" dirty="0" err="1" smtClean="0"/>
              <a:t>pretium</a:t>
            </a:r>
            <a:r>
              <a:rPr lang="es-ES" sz="1200" dirty="0" smtClean="0"/>
              <a:t> </a:t>
            </a:r>
            <a:r>
              <a:rPr lang="es-ES" sz="1200" dirty="0" err="1" smtClean="0"/>
              <a:t>lacus</a:t>
            </a:r>
            <a:r>
              <a:rPr lang="es-ES" sz="1200" dirty="0" smtClean="0"/>
              <a:t> </a:t>
            </a:r>
            <a:r>
              <a:rPr lang="es-ES" sz="1200" dirty="0" err="1" smtClean="0"/>
              <a:t>lorem</a:t>
            </a:r>
            <a:r>
              <a:rPr lang="es-ES" sz="1200" dirty="0" smtClean="0"/>
              <a:t> non </a:t>
            </a:r>
            <a:r>
              <a:rPr lang="es-ES" sz="1200" dirty="0" err="1" smtClean="0"/>
              <a:t>velit</a:t>
            </a:r>
            <a:r>
              <a:rPr lang="es-ES" sz="1200" dirty="0" smtClean="0"/>
              <a:t>. </a:t>
            </a:r>
            <a:r>
              <a:rPr lang="es-ES" sz="1200" dirty="0" err="1" smtClean="0"/>
              <a:t>Mauris</a:t>
            </a:r>
            <a:r>
              <a:rPr lang="es-ES" sz="1200" dirty="0" smtClean="0"/>
              <a:t> </a:t>
            </a:r>
            <a:r>
              <a:rPr lang="es-ES" sz="1200" dirty="0" err="1" smtClean="0"/>
              <a:t>lobortis</a:t>
            </a:r>
            <a:r>
              <a:rPr lang="es-ES" sz="1200" dirty="0" smtClean="0"/>
              <a:t>, odio non </a:t>
            </a:r>
            <a:r>
              <a:rPr lang="es-ES" sz="1200" dirty="0" err="1" smtClean="0"/>
              <a:t>tincidunt</a:t>
            </a:r>
            <a:r>
              <a:rPr lang="es-ES" sz="1200" dirty="0" smtClean="0"/>
              <a:t> porta, </a:t>
            </a:r>
            <a:r>
              <a:rPr lang="es-ES" sz="1200" dirty="0" err="1" smtClean="0"/>
              <a:t>diam</a:t>
            </a:r>
            <a:r>
              <a:rPr lang="es-ES" sz="1200" dirty="0" smtClean="0"/>
              <a:t> </a:t>
            </a:r>
            <a:r>
              <a:rPr lang="es-ES" sz="1200" dirty="0" err="1" smtClean="0"/>
              <a:t>lectus</a:t>
            </a:r>
            <a:r>
              <a:rPr lang="es-ES" sz="1200" dirty="0" smtClean="0"/>
              <a:t> </a:t>
            </a:r>
            <a:r>
              <a:rPr lang="es-ES" sz="1200" dirty="0" err="1" smtClean="0"/>
              <a:t>sagittis</a:t>
            </a:r>
            <a:r>
              <a:rPr lang="es-ES" sz="1200" dirty="0" smtClean="0"/>
              <a:t> </a:t>
            </a:r>
            <a:r>
              <a:rPr lang="es-ES" sz="1200" dirty="0" err="1" smtClean="0"/>
              <a:t>nisl</a:t>
            </a:r>
            <a:r>
              <a:rPr lang="es-ES" sz="1200" dirty="0" smtClean="0"/>
              <a:t>, porta ornare </a:t>
            </a:r>
            <a:r>
              <a:rPr lang="es-ES" sz="1200" dirty="0" err="1" smtClean="0"/>
              <a:t>lacus</a:t>
            </a:r>
            <a:r>
              <a:rPr lang="es-ES" sz="1200" dirty="0" smtClean="0"/>
              <a:t> </a:t>
            </a:r>
            <a:r>
              <a:rPr lang="es-ES" sz="1200" dirty="0" err="1" smtClean="0"/>
              <a:t>lorem</a:t>
            </a:r>
            <a:r>
              <a:rPr lang="es-ES" sz="1200" dirty="0" smtClean="0"/>
              <a:t> et </a:t>
            </a:r>
            <a:r>
              <a:rPr lang="es-ES" sz="1200" dirty="0" err="1" smtClean="0"/>
              <a:t>lorem</a:t>
            </a:r>
            <a:r>
              <a:rPr lang="es-ES" sz="1200" dirty="0" smtClean="0"/>
              <a:t>. </a:t>
            </a:r>
            <a:r>
              <a:rPr lang="es-ES" sz="1200" dirty="0" err="1" smtClean="0"/>
              <a:t>Donec</a:t>
            </a:r>
            <a:r>
              <a:rPr lang="es-ES" sz="1200" dirty="0" smtClean="0"/>
              <a:t> ultrices </a:t>
            </a:r>
            <a:r>
              <a:rPr lang="es-ES" sz="1200" dirty="0" err="1" smtClean="0"/>
              <a:t>ligula</a:t>
            </a:r>
            <a:r>
              <a:rPr lang="es-ES" sz="1200" dirty="0" smtClean="0"/>
              <a:t> et </a:t>
            </a:r>
            <a:r>
              <a:rPr lang="es-ES" sz="1200" dirty="0" err="1" smtClean="0"/>
              <a:t>turpis</a:t>
            </a:r>
            <a:r>
              <a:rPr lang="es-ES" sz="1200" dirty="0" smtClean="0"/>
              <a:t> </a:t>
            </a:r>
            <a:r>
              <a:rPr lang="es-ES" sz="1200" dirty="0" err="1" smtClean="0"/>
              <a:t>pulvinar</a:t>
            </a:r>
            <a:r>
              <a:rPr lang="es-ES" sz="1200" dirty="0" smtClean="0"/>
              <a:t>, sed </a:t>
            </a:r>
            <a:r>
              <a:rPr lang="es-ES" sz="1200" dirty="0" err="1" smtClean="0"/>
              <a:t>aliquam</a:t>
            </a:r>
            <a:r>
              <a:rPr lang="es-ES" sz="1200" dirty="0" smtClean="0"/>
              <a:t> </a:t>
            </a:r>
            <a:r>
              <a:rPr lang="es-ES" sz="1200" dirty="0" err="1" smtClean="0"/>
              <a:t>est</a:t>
            </a:r>
            <a:r>
              <a:rPr lang="es-ES" sz="1200" dirty="0" smtClean="0"/>
              <a:t> </a:t>
            </a:r>
            <a:r>
              <a:rPr lang="es-ES" sz="1200" dirty="0" err="1" smtClean="0"/>
              <a:t>tempus</a:t>
            </a:r>
            <a:r>
              <a:rPr lang="es-ES" sz="1200" dirty="0" smtClean="0"/>
              <a:t>. </a:t>
            </a:r>
            <a:r>
              <a:rPr lang="es-ES" sz="1200" dirty="0" err="1" smtClean="0"/>
              <a:t>Maecenas</a:t>
            </a:r>
            <a:r>
              <a:rPr lang="es-ES" sz="1200" dirty="0" smtClean="0"/>
              <a:t> a </a:t>
            </a:r>
            <a:r>
              <a:rPr lang="es-ES" sz="1200" dirty="0" err="1" smtClean="0"/>
              <a:t>lobortis</a:t>
            </a:r>
            <a:r>
              <a:rPr lang="es-ES" sz="1200" dirty="0" smtClean="0"/>
              <a:t> mi.</a:t>
            </a:r>
          </a:p>
          <a:p>
            <a:r>
              <a:rPr lang="es-ES" sz="1200" dirty="0" err="1" smtClean="0"/>
              <a:t>Pellentesque</a:t>
            </a:r>
            <a:r>
              <a:rPr lang="es-ES" sz="1200" dirty="0" smtClean="0"/>
              <a:t> ut eros </a:t>
            </a:r>
            <a:r>
              <a:rPr lang="es-ES" sz="1200" dirty="0" err="1" smtClean="0"/>
              <a:t>quis</a:t>
            </a:r>
            <a:r>
              <a:rPr lang="es-ES" sz="1200" dirty="0" smtClean="0"/>
              <a:t> </a:t>
            </a:r>
            <a:r>
              <a:rPr lang="es-ES" sz="1200" dirty="0" err="1" smtClean="0"/>
              <a:t>felis</a:t>
            </a:r>
            <a:r>
              <a:rPr lang="es-ES" sz="1200" dirty="0" smtClean="0"/>
              <a:t> </a:t>
            </a:r>
            <a:r>
              <a:rPr lang="es-ES" sz="1200" dirty="0" err="1" smtClean="0"/>
              <a:t>rutrum</a:t>
            </a:r>
            <a:r>
              <a:rPr lang="es-ES" sz="1200" dirty="0" smtClean="0"/>
              <a:t> </a:t>
            </a:r>
            <a:r>
              <a:rPr lang="es-ES" sz="1200" dirty="0" err="1" smtClean="0"/>
              <a:t>luctus</a:t>
            </a:r>
            <a:r>
              <a:rPr lang="es-ES" sz="1200" dirty="0" smtClean="0"/>
              <a:t> </a:t>
            </a:r>
            <a:r>
              <a:rPr lang="es-ES" sz="1200" dirty="0" err="1" smtClean="0"/>
              <a:t>vel</a:t>
            </a:r>
            <a:r>
              <a:rPr lang="es-ES" sz="1200" dirty="0" smtClean="0"/>
              <a:t> </a:t>
            </a:r>
            <a:r>
              <a:rPr lang="es-ES" sz="1200" dirty="0" err="1" smtClean="0"/>
              <a:t>malesuada</a:t>
            </a:r>
            <a:r>
              <a:rPr lang="es-ES" sz="1200" dirty="0" smtClean="0"/>
              <a:t> </a:t>
            </a:r>
            <a:r>
              <a:rPr lang="es-ES" sz="1200" dirty="0" err="1" smtClean="0"/>
              <a:t>mauris</a:t>
            </a:r>
            <a:r>
              <a:rPr lang="es-ES" sz="1200" dirty="0" smtClean="0"/>
              <a:t>. </a:t>
            </a:r>
            <a:r>
              <a:rPr lang="es-ES" sz="1200" dirty="0" err="1" smtClean="0"/>
              <a:t>Aenean</a:t>
            </a:r>
            <a:r>
              <a:rPr lang="es-ES" sz="1200" dirty="0" smtClean="0"/>
              <a:t> ultrices </a:t>
            </a:r>
            <a:r>
              <a:rPr lang="es-ES" sz="1200" dirty="0" err="1" smtClean="0"/>
              <a:t>dui</a:t>
            </a:r>
            <a:r>
              <a:rPr lang="es-ES" sz="1200" dirty="0" smtClean="0"/>
              <a:t> </a:t>
            </a:r>
            <a:r>
              <a:rPr lang="es-ES" sz="1200" dirty="0" err="1" smtClean="0"/>
              <a:t>quis</a:t>
            </a:r>
            <a:r>
              <a:rPr lang="es-ES" sz="1200" dirty="0" smtClean="0"/>
              <a:t> </a:t>
            </a:r>
            <a:r>
              <a:rPr lang="es-ES" sz="1200" dirty="0" err="1" smtClean="0"/>
              <a:t>condimentum</a:t>
            </a:r>
            <a:r>
              <a:rPr lang="es-ES" sz="1200" dirty="0" smtClean="0"/>
              <a:t> </a:t>
            </a:r>
            <a:r>
              <a:rPr lang="es-ES" sz="1200" dirty="0" err="1" smtClean="0"/>
              <a:t>sollicitudin</a:t>
            </a:r>
            <a:r>
              <a:rPr lang="es-ES" sz="1200" dirty="0" smtClean="0"/>
              <a:t>. </a:t>
            </a:r>
            <a:r>
              <a:rPr lang="es-ES" sz="1200" dirty="0" err="1" smtClean="0"/>
              <a:t>Vivamus</a:t>
            </a:r>
            <a:r>
              <a:rPr lang="es-ES" sz="1200" dirty="0" smtClean="0"/>
              <a:t> </a:t>
            </a:r>
            <a:r>
              <a:rPr lang="es-ES" sz="1200" dirty="0" err="1" smtClean="0"/>
              <a:t>ligula</a:t>
            </a:r>
            <a:r>
              <a:rPr lang="es-ES" sz="1200" dirty="0" smtClean="0"/>
              <a:t> </a:t>
            </a:r>
            <a:r>
              <a:rPr lang="es-ES" sz="1200" dirty="0" err="1" smtClean="0"/>
              <a:t>purus</a:t>
            </a:r>
            <a:r>
              <a:rPr lang="es-ES" sz="1200" dirty="0" smtClean="0"/>
              <a:t>, </a:t>
            </a:r>
            <a:r>
              <a:rPr lang="es-ES" sz="1200" dirty="0" err="1" smtClean="0"/>
              <a:t>ullamcorper</a:t>
            </a:r>
            <a:r>
              <a:rPr lang="es-ES" sz="1200" dirty="0" smtClean="0"/>
              <a:t> </a:t>
            </a:r>
            <a:r>
              <a:rPr lang="es-ES" sz="1200" dirty="0" err="1" smtClean="0"/>
              <a:t>aliquam</a:t>
            </a:r>
            <a:r>
              <a:rPr lang="es-ES" sz="1200" dirty="0" smtClean="0"/>
              <a:t> </a:t>
            </a:r>
            <a:r>
              <a:rPr lang="es-ES" sz="1200" dirty="0" err="1" smtClean="0"/>
              <a:t>feugiat</a:t>
            </a:r>
            <a:r>
              <a:rPr lang="es-ES" sz="1200" dirty="0" smtClean="0"/>
              <a:t> et, </a:t>
            </a:r>
            <a:r>
              <a:rPr lang="es-ES" sz="1200" dirty="0" err="1" smtClean="0"/>
              <a:t>tempus</a:t>
            </a:r>
            <a:r>
              <a:rPr lang="es-ES" sz="1200" dirty="0" smtClean="0"/>
              <a:t> ut </a:t>
            </a:r>
            <a:r>
              <a:rPr lang="es-ES" sz="1200" dirty="0" err="1" smtClean="0"/>
              <a:t>augue</a:t>
            </a:r>
            <a:r>
              <a:rPr lang="es-ES" sz="1200" dirty="0" smtClean="0"/>
              <a:t>. </a:t>
            </a:r>
            <a:r>
              <a:rPr lang="es-ES" sz="1200" dirty="0" err="1" smtClean="0"/>
              <a:t>Pellentesque</a:t>
            </a:r>
            <a:r>
              <a:rPr lang="es-ES" sz="1200" dirty="0" smtClean="0"/>
              <a:t> </a:t>
            </a:r>
            <a:r>
              <a:rPr lang="es-ES" sz="1200" dirty="0" err="1" smtClean="0"/>
              <a:t>facilisis</a:t>
            </a:r>
            <a:r>
              <a:rPr lang="es-ES" sz="1200" dirty="0" smtClean="0"/>
              <a:t> </a:t>
            </a:r>
            <a:r>
              <a:rPr lang="es-ES" sz="1200" dirty="0" err="1" smtClean="0"/>
              <a:t>euismod</a:t>
            </a:r>
            <a:r>
              <a:rPr lang="es-ES" sz="1200" dirty="0" smtClean="0"/>
              <a:t> </a:t>
            </a:r>
            <a:r>
              <a:rPr lang="es-ES" sz="1200" dirty="0" err="1" smtClean="0"/>
              <a:t>ultricies</a:t>
            </a:r>
            <a:r>
              <a:rPr lang="es-ES" sz="1200" dirty="0" smtClean="0"/>
              <a:t>. </a:t>
            </a:r>
            <a:r>
              <a:rPr lang="es-ES" sz="1200" dirty="0" err="1" smtClean="0"/>
              <a:t>Vivamus</a:t>
            </a:r>
            <a:r>
              <a:rPr lang="es-ES" sz="1200" dirty="0" smtClean="0"/>
              <a:t> ultrices, </a:t>
            </a:r>
            <a:r>
              <a:rPr lang="es-ES" sz="1200" dirty="0" err="1" smtClean="0"/>
              <a:t>ligula</a:t>
            </a:r>
            <a:r>
              <a:rPr lang="es-ES" sz="1200" dirty="0" smtClean="0"/>
              <a:t> at </a:t>
            </a:r>
            <a:r>
              <a:rPr lang="es-ES" sz="1200" dirty="0" err="1" smtClean="0"/>
              <a:t>tincidunt</a:t>
            </a:r>
            <a:r>
              <a:rPr lang="es-ES" sz="1200" dirty="0" smtClean="0"/>
              <a:t> </a:t>
            </a:r>
            <a:r>
              <a:rPr lang="es-ES" sz="1200" dirty="0" err="1" smtClean="0"/>
              <a:t>volutpat</a:t>
            </a:r>
            <a:r>
              <a:rPr lang="es-ES" sz="1200" dirty="0" smtClean="0"/>
              <a:t>, </a:t>
            </a:r>
            <a:r>
              <a:rPr lang="es-ES" sz="1200" dirty="0" err="1" smtClean="0"/>
              <a:t>dui</a:t>
            </a:r>
            <a:r>
              <a:rPr lang="es-ES" sz="1200" dirty="0" smtClean="0"/>
              <a:t> </a:t>
            </a:r>
            <a:r>
              <a:rPr lang="es-ES" sz="1200" dirty="0" err="1" smtClean="0"/>
              <a:t>mauris</a:t>
            </a:r>
            <a:r>
              <a:rPr lang="es-ES" sz="1200" dirty="0" smtClean="0"/>
              <a:t> </a:t>
            </a:r>
            <a:r>
              <a:rPr lang="es-ES" sz="1200" dirty="0" err="1" smtClean="0"/>
              <a:t>molestie</a:t>
            </a:r>
            <a:r>
              <a:rPr lang="es-ES" sz="1200" dirty="0" smtClean="0"/>
              <a:t> </a:t>
            </a:r>
            <a:r>
              <a:rPr lang="es-ES" sz="1200" dirty="0" err="1" smtClean="0"/>
              <a:t>metus</a:t>
            </a:r>
            <a:r>
              <a:rPr lang="es-ES" sz="1200" dirty="0" smtClean="0"/>
              <a:t>, </a:t>
            </a:r>
            <a:r>
              <a:rPr lang="es-ES" sz="1200" dirty="0" err="1" smtClean="0"/>
              <a:t>ac</a:t>
            </a:r>
            <a:r>
              <a:rPr lang="es-ES" sz="1200" dirty="0" smtClean="0"/>
              <a:t> </a:t>
            </a:r>
            <a:r>
              <a:rPr lang="es-ES" sz="1200" dirty="0" err="1" smtClean="0"/>
              <a:t>fringilla</a:t>
            </a:r>
            <a:r>
              <a:rPr lang="es-ES" sz="1200" dirty="0" smtClean="0"/>
              <a:t> </a:t>
            </a:r>
            <a:r>
              <a:rPr lang="es-ES" sz="1200" dirty="0" err="1" smtClean="0"/>
              <a:t>velit</a:t>
            </a:r>
            <a:r>
              <a:rPr lang="es-ES" sz="1200" dirty="0" smtClean="0"/>
              <a:t> </a:t>
            </a:r>
            <a:r>
              <a:rPr lang="es-ES" sz="1200" dirty="0" err="1" smtClean="0"/>
              <a:t>dui</a:t>
            </a:r>
            <a:r>
              <a:rPr lang="es-ES" sz="1200" dirty="0" smtClean="0"/>
              <a:t> </a:t>
            </a:r>
            <a:r>
              <a:rPr lang="es-ES" sz="1200" dirty="0" err="1" smtClean="0"/>
              <a:t>sit</a:t>
            </a:r>
            <a:r>
              <a:rPr lang="es-ES" sz="1200" dirty="0" smtClean="0"/>
              <a:t> </a:t>
            </a:r>
            <a:r>
              <a:rPr lang="es-ES" sz="1200" dirty="0" err="1" smtClean="0"/>
              <a:t>amet</a:t>
            </a:r>
            <a:r>
              <a:rPr lang="es-ES" sz="1200" dirty="0" smtClean="0"/>
              <a:t> </a:t>
            </a:r>
            <a:r>
              <a:rPr lang="es-ES" sz="1200" dirty="0" err="1" smtClean="0"/>
              <a:t>risus</a:t>
            </a:r>
            <a:r>
              <a:rPr lang="es-ES" sz="1200" dirty="0" smtClean="0"/>
              <a:t>. In </a:t>
            </a:r>
            <a:r>
              <a:rPr lang="es-ES" sz="1200" dirty="0" err="1" smtClean="0"/>
              <a:t>rhoncus</a:t>
            </a:r>
            <a:r>
              <a:rPr lang="es-ES" sz="1200" dirty="0" smtClean="0"/>
              <a:t> </a:t>
            </a:r>
            <a:r>
              <a:rPr lang="es-ES" sz="1200" dirty="0" err="1" smtClean="0"/>
              <a:t>pulvinar</a:t>
            </a:r>
            <a:r>
              <a:rPr lang="es-ES" sz="1200" dirty="0" smtClean="0"/>
              <a:t> </a:t>
            </a:r>
            <a:r>
              <a:rPr lang="es-ES" sz="1200" dirty="0" err="1" smtClean="0"/>
              <a:t>lorem</a:t>
            </a:r>
            <a:r>
              <a:rPr lang="es-ES" sz="1200" dirty="0" smtClean="0"/>
              <a:t> at </a:t>
            </a:r>
            <a:r>
              <a:rPr lang="es-ES" sz="1200" dirty="0" err="1" smtClean="0"/>
              <a:t>molestie</a:t>
            </a:r>
            <a:r>
              <a:rPr lang="es-ES" sz="1200" dirty="0" smtClean="0"/>
              <a:t>. Sed </a:t>
            </a:r>
            <a:r>
              <a:rPr lang="es-ES" sz="1200" dirty="0" err="1" smtClean="0"/>
              <a:t>bibendum</a:t>
            </a:r>
            <a:r>
              <a:rPr lang="es-ES" sz="1200" dirty="0" smtClean="0"/>
              <a:t> </a:t>
            </a:r>
            <a:r>
              <a:rPr lang="es-ES" sz="1200" dirty="0" err="1" smtClean="0"/>
              <a:t>imperdiet</a:t>
            </a:r>
            <a:r>
              <a:rPr lang="es-ES" sz="1200" dirty="0" smtClean="0"/>
              <a:t> urna, vitae </a:t>
            </a:r>
            <a:r>
              <a:rPr lang="es-ES" sz="1200" dirty="0" err="1" smtClean="0"/>
              <a:t>adipiscing</a:t>
            </a:r>
            <a:r>
              <a:rPr lang="es-ES" sz="1200" dirty="0" smtClean="0"/>
              <a:t> </a:t>
            </a:r>
            <a:r>
              <a:rPr lang="es-ES" sz="1200" dirty="0" err="1" smtClean="0"/>
              <a:t>est</a:t>
            </a:r>
            <a:r>
              <a:rPr lang="es-ES" sz="1200" dirty="0" smtClean="0"/>
              <a:t> </a:t>
            </a:r>
            <a:r>
              <a:rPr lang="es-ES" sz="1200" dirty="0" err="1" smtClean="0"/>
              <a:t>blandit</a:t>
            </a:r>
            <a:r>
              <a:rPr lang="es-ES" sz="1200" dirty="0" smtClean="0"/>
              <a:t> </a:t>
            </a:r>
            <a:r>
              <a:rPr lang="es-ES" sz="1200" dirty="0" err="1" smtClean="0"/>
              <a:t>eu</a:t>
            </a:r>
            <a:r>
              <a:rPr lang="es-ES" sz="1200" dirty="0" smtClean="0"/>
              <a:t>. </a:t>
            </a:r>
            <a:r>
              <a:rPr lang="es-ES" sz="1200" dirty="0" err="1" smtClean="0"/>
              <a:t>Maecenas</a:t>
            </a:r>
            <a:r>
              <a:rPr lang="es-ES" sz="1200" dirty="0" smtClean="0"/>
              <a:t> </a:t>
            </a:r>
            <a:r>
              <a:rPr lang="es-ES" sz="1200" dirty="0" err="1" smtClean="0"/>
              <a:t>venenatis</a:t>
            </a:r>
            <a:r>
              <a:rPr lang="es-ES" sz="1200" dirty="0" smtClean="0"/>
              <a:t> non </a:t>
            </a:r>
            <a:r>
              <a:rPr lang="es-ES" sz="1200" dirty="0" err="1" smtClean="0"/>
              <a:t>velit</a:t>
            </a:r>
            <a:r>
              <a:rPr lang="es-ES" sz="1200" dirty="0" smtClean="0"/>
              <a:t> vitae </a:t>
            </a:r>
            <a:r>
              <a:rPr lang="es-ES" sz="1200" dirty="0" err="1" smtClean="0"/>
              <a:t>pulvinar</a:t>
            </a:r>
            <a:r>
              <a:rPr lang="es-ES" sz="1200" dirty="0" smtClean="0"/>
              <a:t>. </a:t>
            </a:r>
            <a:r>
              <a:rPr lang="es-ES" sz="1200" dirty="0" err="1" smtClean="0"/>
              <a:t>Etiam</a:t>
            </a:r>
            <a:r>
              <a:rPr lang="es-ES" sz="1200" dirty="0" smtClean="0"/>
              <a:t> porta </a:t>
            </a:r>
            <a:r>
              <a:rPr lang="es-ES" sz="1200" dirty="0" err="1" smtClean="0"/>
              <a:t>diam</a:t>
            </a:r>
            <a:r>
              <a:rPr lang="es-ES" sz="1200" dirty="0" smtClean="0"/>
              <a:t> vitae </a:t>
            </a:r>
            <a:r>
              <a:rPr lang="es-ES" sz="1200" dirty="0" err="1" smtClean="0"/>
              <a:t>ipsum</a:t>
            </a:r>
            <a:r>
              <a:rPr lang="es-ES" sz="1200" dirty="0" smtClean="0"/>
              <a:t> </a:t>
            </a:r>
            <a:r>
              <a:rPr lang="es-ES" sz="1200" dirty="0" err="1" smtClean="0"/>
              <a:t>consectetur</a:t>
            </a:r>
            <a:r>
              <a:rPr lang="es-ES" sz="1200" dirty="0" smtClean="0"/>
              <a:t>, </a:t>
            </a:r>
            <a:r>
              <a:rPr lang="es-ES" sz="1200" dirty="0" err="1" smtClean="0"/>
              <a:t>ac</a:t>
            </a:r>
            <a:r>
              <a:rPr lang="es-ES" sz="1200" dirty="0" smtClean="0"/>
              <a:t> </a:t>
            </a:r>
            <a:r>
              <a:rPr lang="es-ES" sz="1200" dirty="0" err="1" smtClean="0"/>
              <a:t>mollis</a:t>
            </a:r>
            <a:r>
              <a:rPr lang="es-ES" sz="1200" dirty="0" smtClean="0"/>
              <a:t> </a:t>
            </a:r>
            <a:r>
              <a:rPr lang="es-ES" sz="1200" dirty="0" err="1" smtClean="0"/>
              <a:t>lorem</a:t>
            </a:r>
            <a:r>
              <a:rPr lang="es-ES" sz="1200" dirty="0" smtClean="0"/>
              <a:t> </a:t>
            </a:r>
            <a:r>
              <a:rPr lang="es-ES" sz="1200" dirty="0" err="1" smtClean="0"/>
              <a:t>malesuada</a:t>
            </a:r>
            <a:r>
              <a:rPr lang="es-ES" sz="1200" dirty="0" smtClean="0"/>
              <a:t>. Sed </a:t>
            </a:r>
            <a:r>
              <a:rPr lang="es-ES" sz="1200" dirty="0" err="1" smtClean="0"/>
              <a:t>augue</a:t>
            </a:r>
            <a:r>
              <a:rPr lang="es-ES" sz="1200" dirty="0" smtClean="0"/>
              <a:t> </a:t>
            </a:r>
            <a:r>
              <a:rPr lang="es-ES" sz="1200" dirty="0" err="1" smtClean="0"/>
              <a:t>massa</a:t>
            </a:r>
            <a:r>
              <a:rPr lang="es-ES" sz="1200" dirty="0" smtClean="0"/>
              <a:t>, </a:t>
            </a:r>
            <a:r>
              <a:rPr lang="es-ES" sz="1200" dirty="0" err="1" smtClean="0"/>
              <a:t>suscipit</a:t>
            </a:r>
            <a:r>
              <a:rPr lang="es-ES" sz="1200" dirty="0" smtClean="0"/>
              <a:t> </a:t>
            </a:r>
            <a:r>
              <a:rPr lang="es-ES" sz="1200" dirty="0" err="1" smtClean="0"/>
              <a:t>tempor</a:t>
            </a:r>
            <a:r>
              <a:rPr lang="es-ES" sz="1200" dirty="0" smtClean="0"/>
              <a:t> porta </a:t>
            </a:r>
            <a:r>
              <a:rPr lang="es-ES" sz="1200" dirty="0" err="1" smtClean="0"/>
              <a:t>nec</a:t>
            </a:r>
            <a:r>
              <a:rPr lang="es-ES" sz="1200" dirty="0" smtClean="0"/>
              <a:t>, </a:t>
            </a:r>
            <a:r>
              <a:rPr lang="es-ES" sz="1200" dirty="0" err="1" smtClean="0"/>
              <a:t>malesuada</a:t>
            </a:r>
            <a:r>
              <a:rPr lang="es-ES" sz="1200" dirty="0" smtClean="0"/>
              <a:t> in odio. </a:t>
            </a:r>
            <a:r>
              <a:rPr lang="es-ES" sz="1200" dirty="0" err="1" smtClean="0"/>
              <a:t>Donec</a:t>
            </a:r>
            <a:r>
              <a:rPr lang="es-ES" sz="1200" dirty="0" smtClean="0"/>
              <a:t> </a:t>
            </a:r>
            <a:r>
              <a:rPr lang="es-ES" sz="1200" dirty="0" err="1" smtClean="0"/>
              <a:t>faucibus</a:t>
            </a:r>
            <a:r>
              <a:rPr lang="es-ES" sz="1200" dirty="0" smtClean="0"/>
              <a:t> a </a:t>
            </a:r>
            <a:r>
              <a:rPr lang="es-ES" sz="1200" dirty="0" err="1" smtClean="0"/>
              <a:t>nulla</a:t>
            </a:r>
            <a:r>
              <a:rPr lang="es-ES" sz="1200" dirty="0" smtClean="0"/>
              <a:t> in </a:t>
            </a:r>
            <a:r>
              <a:rPr lang="es-ES" sz="1200" dirty="0" err="1" smtClean="0"/>
              <a:t>gravida</a:t>
            </a:r>
            <a:r>
              <a:rPr lang="es-ES" sz="1200" dirty="0" smtClean="0"/>
              <a:t>.</a:t>
            </a:r>
            <a:endParaRPr lang="es-E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39552" y="-41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Consortium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1472" y="836712"/>
            <a:ext cx="8176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Demonstrate </a:t>
            </a:r>
            <a:r>
              <a:rPr lang="en-US" b="1" dirty="0"/>
              <a:t>Ecosystem Services Enabling Innovation in the Water </a:t>
            </a:r>
            <a:r>
              <a:rPr lang="en-US" b="1" dirty="0" smtClean="0"/>
              <a:t>Sector</a:t>
            </a:r>
          </a:p>
          <a:p>
            <a:endParaRPr lang="ca-ES" sz="1200" dirty="0" smtClean="0"/>
          </a:p>
          <a:p>
            <a:r>
              <a:rPr lang="ca-ES" sz="1200" dirty="0" smtClean="0"/>
              <a:t>Call </a:t>
            </a:r>
            <a:r>
              <a:rPr lang="ca-ES" sz="1200" dirty="0"/>
              <a:t>FP7-ENV-2013-WATER-INNO-DEMO </a:t>
            </a:r>
            <a:r>
              <a:rPr lang="ca-ES" sz="1200" dirty="0" smtClean="0"/>
              <a:t>				</a:t>
            </a:r>
            <a:r>
              <a:rPr lang="en-US" sz="1200" dirty="0" smtClean="0"/>
              <a:t>01/01/2014 - 31/12/2017</a:t>
            </a:r>
          </a:p>
        </p:txBody>
      </p:sp>
      <p:grpSp>
        <p:nvGrpSpPr>
          <p:cNvPr id="4" name="Gruppieren 13"/>
          <p:cNvGrpSpPr/>
          <p:nvPr/>
        </p:nvGrpSpPr>
        <p:grpSpPr>
          <a:xfrm>
            <a:off x="150635" y="1484784"/>
            <a:ext cx="4353767" cy="2263567"/>
            <a:chOff x="150635" y="1030576"/>
            <a:chExt cx="4353767" cy="2263567"/>
          </a:xfrm>
        </p:grpSpPr>
        <p:pic>
          <p:nvPicPr>
            <p:cNvPr id="5" name="Grafi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1349927"/>
              <a:ext cx="661988" cy="1151526"/>
            </a:xfrm>
            <a:prstGeom prst="rect">
              <a:avLst/>
            </a:prstGeom>
          </p:spPr>
        </p:pic>
        <p:pic>
          <p:nvPicPr>
            <p:cNvPr id="6" name="Grafik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35" y="2803943"/>
              <a:ext cx="1685061" cy="490200"/>
            </a:xfrm>
            <a:prstGeom prst="rect">
              <a:avLst/>
            </a:prstGeom>
          </p:spPr>
        </p:pic>
        <p:pic>
          <p:nvPicPr>
            <p:cNvPr id="7" name="Grafik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85" y="1702108"/>
              <a:ext cx="1280479" cy="600674"/>
            </a:xfrm>
            <a:prstGeom prst="rect">
              <a:avLst/>
            </a:prstGeom>
          </p:spPr>
        </p:pic>
        <p:pic>
          <p:nvPicPr>
            <p:cNvPr id="8" name="Grafik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12" y="1837560"/>
              <a:ext cx="1475436" cy="304455"/>
            </a:xfrm>
            <a:prstGeom prst="rect">
              <a:avLst/>
            </a:prstGeom>
          </p:spPr>
        </p:pic>
        <p:pic>
          <p:nvPicPr>
            <p:cNvPr id="9" name="Grafik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2763978"/>
              <a:ext cx="1372562" cy="530165"/>
            </a:xfrm>
            <a:prstGeom prst="rect">
              <a:avLst/>
            </a:prstGeom>
          </p:spPr>
        </p:pic>
        <p:pic>
          <p:nvPicPr>
            <p:cNvPr id="10" name="Grafik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2584057"/>
              <a:ext cx="923112" cy="710086"/>
            </a:xfrm>
            <a:prstGeom prst="rect">
              <a:avLst/>
            </a:prstGeom>
          </p:spPr>
        </p:pic>
        <p:sp>
          <p:nvSpPr>
            <p:cNvPr id="11" name="Textfeld 26"/>
            <p:cNvSpPr txBox="1"/>
            <p:nvPr/>
          </p:nvSpPr>
          <p:spPr>
            <a:xfrm>
              <a:off x="488176" y="1030576"/>
              <a:ext cx="32854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B17E49"/>
                  </a:solidFill>
                  <a:latin typeface="+mn-lt"/>
                </a:rPr>
                <a:t>6</a:t>
              </a:r>
              <a:r>
                <a:rPr lang="de-DE" b="1" dirty="0" smtClean="0">
                  <a:solidFill>
                    <a:srgbClr val="B17E49"/>
                  </a:solidFill>
                  <a:latin typeface="+mn-lt"/>
                </a:rPr>
                <a:t> </a:t>
              </a:r>
              <a:r>
                <a:rPr lang="de-DE" b="1" dirty="0" err="1" smtClean="0">
                  <a:solidFill>
                    <a:srgbClr val="B17E49"/>
                  </a:solidFill>
                  <a:latin typeface="+mn-lt"/>
                </a:rPr>
                <a:t>universities</a:t>
              </a:r>
              <a:r>
                <a:rPr lang="de-DE" b="1" dirty="0" smtClean="0">
                  <a:solidFill>
                    <a:srgbClr val="B17E49"/>
                  </a:solidFill>
                  <a:latin typeface="+mn-lt"/>
                </a:rPr>
                <a:t> / </a:t>
              </a:r>
              <a:r>
                <a:rPr lang="de-DE" b="1" dirty="0" err="1" smtClean="0">
                  <a:solidFill>
                    <a:srgbClr val="B17E49"/>
                  </a:solidFill>
                  <a:latin typeface="+mn-lt"/>
                </a:rPr>
                <a:t>research</a:t>
              </a:r>
              <a:r>
                <a:rPr lang="de-DE" b="1" dirty="0" smtClean="0">
                  <a:solidFill>
                    <a:srgbClr val="B17E49"/>
                  </a:solidFill>
                  <a:latin typeface="+mn-lt"/>
                </a:rPr>
                <a:t> </a:t>
              </a:r>
              <a:r>
                <a:rPr lang="de-DE" b="1" dirty="0" err="1" smtClean="0">
                  <a:solidFill>
                    <a:srgbClr val="B17E49"/>
                  </a:solidFill>
                  <a:latin typeface="+mn-lt"/>
                </a:rPr>
                <a:t>centres</a:t>
              </a:r>
              <a:endParaRPr lang="de-DE" b="1" dirty="0">
                <a:solidFill>
                  <a:srgbClr val="B17E49"/>
                </a:solidFill>
                <a:latin typeface="+mn-lt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3707904" y="291371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/>
              <a:t>Spain</a:t>
            </a:r>
            <a:endParaRPr lang="es-ES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123728" y="2636912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/>
              <a:t>Denmark</a:t>
            </a:r>
            <a:endParaRPr lang="es-ES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97737" y="3766773"/>
            <a:ext cx="121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/>
              <a:t>The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Netherlands</a:t>
            </a:r>
            <a:endParaRPr lang="es-ES" sz="1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92498" y="2830669"/>
            <a:ext cx="629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/>
              <a:t>Greece</a:t>
            </a:r>
            <a:endParaRPr lang="es-ES" sz="1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979712" y="3767072"/>
            <a:ext cx="668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/>
              <a:t>Norway</a:t>
            </a:r>
            <a:endParaRPr lang="es-ES" sz="1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491880" y="3766772"/>
            <a:ext cx="75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err="1" smtClean="0"/>
              <a:t>Germany</a:t>
            </a:r>
            <a:endParaRPr lang="es-ES" sz="1200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4644008" y="1340768"/>
            <a:ext cx="0" cy="4811761"/>
          </a:xfrm>
          <a:prstGeom prst="line">
            <a:avLst/>
          </a:prstGeom>
          <a:ln>
            <a:solidFill>
              <a:srgbClr val="00B8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150635" y="4136305"/>
            <a:ext cx="4503717" cy="0"/>
          </a:xfrm>
          <a:prstGeom prst="line">
            <a:avLst/>
          </a:prstGeom>
          <a:ln>
            <a:solidFill>
              <a:srgbClr val="00B8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22 Grupo"/>
          <p:cNvGrpSpPr/>
          <p:nvPr/>
        </p:nvGrpSpPr>
        <p:grpSpPr>
          <a:xfrm>
            <a:off x="150383" y="4221088"/>
            <a:ext cx="4395692" cy="1944216"/>
            <a:chOff x="157446" y="4560743"/>
            <a:chExt cx="4395692" cy="1944216"/>
          </a:xfrm>
        </p:grpSpPr>
        <p:grpSp>
          <p:nvGrpSpPr>
            <p:cNvPr id="24" name="Gruppieren 28"/>
            <p:cNvGrpSpPr/>
            <p:nvPr/>
          </p:nvGrpSpPr>
          <p:grpSpPr>
            <a:xfrm>
              <a:off x="157446" y="4560743"/>
              <a:ext cx="4395692" cy="1675348"/>
              <a:chOff x="157446" y="4560743"/>
              <a:chExt cx="4395692" cy="1675348"/>
            </a:xfrm>
          </p:grpSpPr>
          <p:pic>
            <p:nvPicPr>
              <p:cNvPr id="29" name="Grafik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2679" y="5176410"/>
                <a:ext cx="1281882" cy="267593"/>
              </a:xfrm>
              <a:prstGeom prst="rect">
                <a:avLst/>
              </a:prstGeom>
            </p:spPr>
          </p:pic>
          <p:pic>
            <p:nvPicPr>
              <p:cNvPr id="30" name="Grafik 1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46" y="5299987"/>
                <a:ext cx="1037241" cy="911043"/>
              </a:xfrm>
              <a:prstGeom prst="rect">
                <a:avLst/>
              </a:prstGeom>
            </p:spPr>
          </p:pic>
          <p:sp>
            <p:nvSpPr>
              <p:cNvPr id="31" name="Textfeld 27"/>
              <p:cNvSpPr txBox="1"/>
              <p:nvPr/>
            </p:nvSpPr>
            <p:spPr>
              <a:xfrm>
                <a:off x="258583" y="4560743"/>
                <a:ext cx="42048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b="1" dirty="0">
                    <a:solidFill>
                      <a:srgbClr val="B17E49"/>
                    </a:solidFill>
                  </a:rPr>
                  <a:t>4</a:t>
                </a:r>
                <a:r>
                  <a:rPr lang="de-DE" b="1" dirty="0">
                    <a:solidFill>
                      <a:srgbClr val="B17E49"/>
                    </a:solidFill>
                  </a:rPr>
                  <a:t> </a:t>
                </a:r>
                <a:r>
                  <a:rPr lang="de-DE" b="1" dirty="0" smtClean="0">
                    <a:solidFill>
                      <a:srgbClr val="B17E49"/>
                    </a:solidFill>
                  </a:rPr>
                  <a:t>site </a:t>
                </a:r>
                <a:r>
                  <a:rPr lang="de-DE" b="1" dirty="0">
                    <a:solidFill>
                      <a:srgbClr val="B17E49"/>
                    </a:solidFill>
                  </a:rPr>
                  <a:t>owners / </a:t>
                </a:r>
                <a:r>
                  <a:rPr lang="de-DE" b="1" dirty="0" smtClean="0">
                    <a:solidFill>
                      <a:srgbClr val="B17E49"/>
                    </a:solidFill>
                  </a:rPr>
                  <a:t>end </a:t>
                </a:r>
                <a:r>
                  <a:rPr lang="de-DE" b="1" dirty="0">
                    <a:solidFill>
                      <a:srgbClr val="B17E49"/>
                    </a:solidFill>
                  </a:rPr>
                  <a:t>users </a:t>
                </a:r>
                <a:r>
                  <a:rPr lang="de-DE" sz="1600" b="1" dirty="0">
                    <a:solidFill>
                      <a:srgbClr val="B17E49"/>
                    </a:solidFill>
                  </a:rPr>
                  <a:t>(one as 3rd party)</a:t>
                </a:r>
              </a:p>
            </p:txBody>
          </p:sp>
          <p:pic>
            <p:nvPicPr>
              <p:cNvPr id="32" name="Grafik 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554"/>
              <a:stretch/>
            </p:blipFill>
            <p:spPr>
              <a:xfrm>
                <a:off x="1986775" y="5860675"/>
                <a:ext cx="1103472" cy="375416"/>
              </a:xfrm>
              <a:prstGeom prst="rect">
                <a:avLst/>
              </a:prstGeom>
            </p:spPr>
          </p:pic>
          <p:pic>
            <p:nvPicPr>
              <p:cNvPr id="33" name="Grafik 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847" y="5060630"/>
                <a:ext cx="1918291" cy="599595"/>
              </a:xfrm>
              <a:prstGeom prst="rect">
                <a:avLst/>
              </a:prstGeom>
            </p:spPr>
          </p:pic>
        </p:grpSp>
        <p:sp>
          <p:nvSpPr>
            <p:cNvPr id="25" name="24 CuadroTexto"/>
            <p:cNvSpPr txBox="1"/>
            <p:nvPr/>
          </p:nvSpPr>
          <p:spPr>
            <a:xfrm>
              <a:off x="3282919" y="5513594"/>
              <a:ext cx="75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err="1" smtClean="0"/>
                <a:t>Germany</a:t>
              </a:r>
              <a:endParaRPr lang="es-ES" sz="12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1482719" y="5435872"/>
              <a:ext cx="6298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err="1" smtClean="0"/>
                <a:t>Greece</a:t>
              </a:r>
              <a:endParaRPr lang="es-ES" sz="1200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341968" y="6227960"/>
              <a:ext cx="668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err="1" smtClean="0"/>
                <a:t>Norway</a:t>
              </a:r>
              <a:endParaRPr lang="es-ES" sz="1200" dirty="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2346815" y="6208415"/>
              <a:ext cx="5245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200" dirty="0" err="1" smtClean="0"/>
                <a:t>Spain</a:t>
              </a:r>
              <a:endParaRPr lang="es-ES" sz="1200" dirty="0"/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4716016" y="1412776"/>
            <a:ext cx="4453125" cy="4863182"/>
            <a:chOff x="4716016" y="1734170"/>
            <a:chExt cx="4453125" cy="4863182"/>
          </a:xfrm>
        </p:grpSpPr>
        <p:grpSp>
          <p:nvGrpSpPr>
            <p:cNvPr id="34" name="33 Grupo"/>
            <p:cNvGrpSpPr/>
            <p:nvPr/>
          </p:nvGrpSpPr>
          <p:grpSpPr>
            <a:xfrm>
              <a:off x="4716016" y="1734170"/>
              <a:ext cx="4453125" cy="4863182"/>
              <a:chOff x="4577128" y="878176"/>
              <a:chExt cx="4453125" cy="4863182"/>
            </a:xfrm>
          </p:grpSpPr>
          <p:grpSp>
            <p:nvGrpSpPr>
              <p:cNvPr id="35" name="Gruppieren 35"/>
              <p:cNvGrpSpPr/>
              <p:nvPr/>
            </p:nvGrpSpPr>
            <p:grpSpPr>
              <a:xfrm>
                <a:off x="4577128" y="878176"/>
                <a:ext cx="4380712" cy="4863182"/>
                <a:chOff x="4577128" y="878176"/>
                <a:chExt cx="4380712" cy="4863182"/>
              </a:xfrm>
            </p:grpSpPr>
            <p:pic>
              <p:nvPicPr>
                <p:cNvPr id="47" name="Grafik 4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41424" y="4013166"/>
                  <a:ext cx="1599733" cy="369465"/>
                </a:xfrm>
                <a:prstGeom prst="rect">
                  <a:avLst/>
                </a:prstGeom>
              </p:spPr>
            </p:pic>
            <p:pic>
              <p:nvPicPr>
                <p:cNvPr id="48" name="Grafik 6"/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9209"/>
                <a:stretch/>
              </p:blipFill>
              <p:spPr>
                <a:xfrm>
                  <a:off x="6881384" y="3077062"/>
                  <a:ext cx="1046955" cy="984127"/>
                </a:xfrm>
                <a:prstGeom prst="rect">
                  <a:avLst/>
                </a:prstGeom>
              </p:spPr>
            </p:pic>
            <p:pic>
              <p:nvPicPr>
                <p:cNvPr id="49" name="Grafik 7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9132" y="2500998"/>
                  <a:ext cx="1651353" cy="346784"/>
                </a:xfrm>
                <a:prstGeom prst="rect">
                  <a:avLst/>
                </a:prstGeom>
              </p:spPr>
            </p:pic>
            <p:pic>
              <p:nvPicPr>
                <p:cNvPr id="50" name="Grafik 11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9136" y="3483795"/>
                  <a:ext cx="2026122" cy="673387"/>
                </a:xfrm>
                <a:prstGeom prst="rect">
                  <a:avLst/>
                </a:prstGeom>
              </p:spPr>
            </p:pic>
            <p:pic>
              <p:nvPicPr>
                <p:cNvPr id="51" name="Grafik 12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3546" y="4877262"/>
                  <a:ext cx="864754" cy="756660"/>
                </a:xfrm>
                <a:prstGeom prst="rect">
                  <a:avLst/>
                </a:prstGeom>
              </p:spPr>
            </p:pic>
            <p:pic>
              <p:nvPicPr>
                <p:cNvPr id="52" name="Grafik 16"/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6969"/>
                <a:stretch/>
              </p:blipFill>
              <p:spPr>
                <a:xfrm>
                  <a:off x="4577128" y="1330235"/>
                  <a:ext cx="2489431" cy="475405"/>
                </a:xfrm>
                <a:prstGeom prst="rect">
                  <a:avLst/>
                </a:prstGeom>
              </p:spPr>
            </p:pic>
            <p:pic>
              <p:nvPicPr>
                <p:cNvPr id="53" name="Grafik 17"/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302" b="22971"/>
                <a:stretch/>
              </p:blipFill>
              <p:spPr>
                <a:xfrm>
                  <a:off x="7139873" y="1492886"/>
                  <a:ext cx="1799216" cy="620449"/>
                </a:xfrm>
                <a:prstGeom prst="rect">
                  <a:avLst/>
                </a:prstGeom>
              </p:spPr>
            </p:pic>
            <p:pic>
              <p:nvPicPr>
                <p:cNvPr id="54" name="Grafik 20"/>
                <p:cNvPicPr>
                  <a:picLocks noChangeAspect="1"/>
                </p:cNvPicPr>
                <p:nvPr/>
              </p:nvPicPr>
              <p:blipFill rotWithShape="1"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3457" b="26483"/>
                <a:stretch/>
              </p:blipFill>
              <p:spPr>
                <a:xfrm>
                  <a:off x="4577128" y="5179066"/>
                  <a:ext cx="1874176" cy="562292"/>
                </a:xfrm>
                <a:prstGeom prst="rect">
                  <a:avLst/>
                </a:prstGeom>
              </p:spPr>
            </p:pic>
            <p:pic>
              <p:nvPicPr>
                <p:cNvPr id="55" name="Grafik 22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1144" y="2923571"/>
                  <a:ext cx="1311792" cy="469118"/>
                </a:xfrm>
                <a:prstGeom prst="rect">
                  <a:avLst/>
                </a:prstGeom>
              </p:spPr>
            </p:pic>
            <p:pic>
              <p:nvPicPr>
                <p:cNvPr id="56" name="Grafik 23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9136" y="4373101"/>
                  <a:ext cx="1508024" cy="645099"/>
                </a:xfrm>
                <a:prstGeom prst="rect">
                  <a:avLst/>
                </a:prstGeom>
              </p:spPr>
            </p:pic>
            <p:pic>
              <p:nvPicPr>
                <p:cNvPr id="57" name="Grafik 9"/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93152" y="2025674"/>
                  <a:ext cx="1572566" cy="475324"/>
                </a:xfrm>
                <a:prstGeom prst="rect">
                  <a:avLst/>
                </a:prstGeom>
              </p:spPr>
            </p:pic>
            <p:sp>
              <p:nvSpPr>
                <p:cNvPr id="58" name="Textfeld 10"/>
                <p:cNvSpPr txBox="1"/>
                <p:nvPr/>
              </p:nvSpPr>
              <p:spPr>
                <a:xfrm>
                  <a:off x="4865160" y="878176"/>
                  <a:ext cx="40926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rgbClr val="B17E49"/>
                      </a:solidFill>
                    </a:rPr>
                    <a:t>11</a:t>
                  </a:r>
                  <a:r>
                    <a:rPr lang="de-DE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de-DE" b="1" dirty="0">
                      <a:solidFill>
                        <a:srgbClr val="B17E49"/>
                      </a:solidFill>
                    </a:rPr>
                    <a:t>SMEs </a:t>
                  </a:r>
                  <a:r>
                    <a:rPr lang="de-DE" sz="1600" b="1" dirty="0">
                      <a:solidFill>
                        <a:srgbClr val="B17E49"/>
                      </a:solidFill>
                    </a:rPr>
                    <a:t>(47% </a:t>
                  </a:r>
                  <a:r>
                    <a:rPr lang="de-DE" sz="1600" b="1" dirty="0" err="1">
                      <a:solidFill>
                        <a:srgbClr val="B17E49"/>
                      </a:solidFill>
                    </a:rPr>
                    <a:t>of</a:t>
                  </a:r>
                  <a:r>
                    <a:rPr lang="de-DE" sz="1600" b="1" dirty="0">
                      <a:solidFill>
                        <a:srgbClr val="B17E49"/>
                      </a:solidFill>
                    </a:rPr>
                    <a:t> EC </a:t>
                  </a:r>
                  <a:r>
                    <a:rPr lang="de-DE" sz="1600" b="1" dirty="0" err="1">
                      <a:solidFill>
                        <a:srgbClr val="B17E49"/>
                      </a:solidFill>
                    </a:rPr>
                    <a:t>contribution</a:t>
                  </a:r>
                  <a:r>
                    <a:rPr lang="de-DE" sz="1600" b="1" dirty="0">
                      <a:solidFill>
                        <a:srgbClr val="B17E49"/>
                      </a:solidFill>
                    </a:rPr>
                    <a:t>)</a:t>
                  </a:r>
                </a:p>
              </p:txBody>
            </p:sp>
          </p:grpSp>
          <p:sp>
            <p:nvSpPr>
              <p:cNvPr id="36" name="35 CuadroTexto"/>
              <p:cNvSpPr txBox="1"/>
              <p:nvPr/>
            </p:nvSpPr>
            <p:spPr>
              <a:xfrm>
                <a:off x="7601464" y="4445214"/>
                <a:ext cx="14287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b="1" i="1" dirty="0" err="1" smtClean="0"/>
                  <a:t>Coordinating</a:t>
                </a:r>
                <a:r>
                  <a:rPr lang="es-ES_tradnl" sz="1200" b="1" i="1" dirty="0" smtClean="0"/>
                  <a:t> </a:t>
                </a:r>
                <a:r>
                  <a:rPr lang="es-ES_tradnl" sz="1200" b="1" i="1" dirty="0" err="1" smtClean="0"/>
                  <a:t>entity</a:t>
                </a:r>
                <a:endParaRPr lang="es-ES" sz="1200" b="1" i="1" dirty="0"/>
              </a:p>
            </p:txBody>
          </p:sp>
          <p:sp>
            <p:nvSpPr>
              <p:cNvPr id="37" name="36 CuadroTexto"/>
              <p:cNvSpPr txBox="1"/>
              <p:nvPr/>
            </p:nvSpPr>
            <p:spPr>
              <a:xfrm>
                <a:off x="6953392" y="4445214"/>
                <a:ext cx="755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Germany</a:t>
                </a:r>
                <a:endParaRPr lang="es-ES" sz="1200" dirty="0"/>
              </a:p>
            </p:txBody>
          </p:sp>
          <p:sp>
            <p:nvSpPr>
              <p:cNvPr id="38" name="37 CuadroTexto"/>
              <p:cNvSpPr txBox="1"/>
              <p:nvPr/>
            </p:nvSpPr>
            <p:spPr>
              <a:xfrm>
                <a:off x="7695923" y="2861038"/>
                <a:ext cx="5245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Spain</a:t>
                </a:r>
                <a:endParaRPr lang="es-ES" sz="1200" dirty="0"/>
              </a:p>
            </p:txBody>
          </p:sp>
          <p:sp>
            <p:nvSpPr>
              <p:cNvPr id="39" name="38 CuadroTexto"/>
              <p:cNvSpPr txBox="1"/>
              <p:nvPr/>
            </p:nvSpPr>
            <p:spPr>
              <a:xfrm>
                <a:off x="7889496" y="3437102"/>
                <a:ext cx="755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Germany</a:t>
                </a:r>
                <a:endParaRPr lang="es-ES" sz="1200" dirty="0"/>
              </a:p>
            </p:txBody>
          </p:sp>
          <p:sp>
            <p:nvSpPr>
              <p:cNvPr id="40" name="39 CuadroTexto"/>
              <p:cNvSpPr txBox="1"/>
              <p:nvPr/>
            </p:nvSpPr>
            <p:spPr>
              <a:xfrm>
                <a:off x="5301971" y="1670848"/>
                <a:ext cx="12193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The</a:t>
                </a:r>
                <a:r>
                  <a:rPr lang="es-ES_tradnl" sz="1200" dirty="0" smtClean="0"/>
                  <a:t> </a:t>
                </a:r>
                <a:r>
                  <a:rPr lang="es-ES_tradnl" sz="1200" dirty="0" err="1" smtClean="0"/>
                  <a:t>Netherlands</a:t>
                </a:r>
                <a:endParaRPr lang="es-ES" sz="1200" dirty="0"/>
              </a:p>
            </p:txBody>
          </p:sp>
          <p:sp>
            <p:nvSpPr>
              <p:cNvPr id="41" name="40 CuadroTexto"/>
              <p:cNvSpPr txBox="1"/>
              <p:nvPr/>
            </p:nvSpPr>
            <p:spPr>
              <a:xfrm>
                <a:off x="5369216" y="2493838"/>
                <a:ext cx="6298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Greece</a:t>
                </a:r>
                <a:endParaRPr lang="es-ES" sz="1200" dirty="0"/>
              </a:p>
            </p:txBody>
          </p:sp>
          <p:sp>
            <p:nvSpPr>
              <p:cNvPr id="42" name="41 CuadroTexto"/>
              <p:cNvSpPr txBox="1"/>
              <p:nvPr/>
            </p:nvSpPr>
            <p:spPr>
              <a:xfrm>
                <a:off x="8105520" y="5165294"/>
                <a:ext cx="755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Germany</a:t>
                </a:r>
                <a:endParaRPr lang="es-ES" sz="1200" dirty="0"/>
              </a:p>
            </p:txBody>
          </p:sp>
          <p:sp>
            <p:nvSpPr>
              <p:cNvPr id="43" name="42 CuadroTexto"/>
              <p:cNvSpPr txBox="1"/>
              <p:nvPr/>
            </p:nvSpPr>
            <p:spPr>
              <a:xfrm>
                <a:off x="7804829" y="2068950"/>
                <a:ext cx="668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Norway</a:t>
                </a:r>
                <a:endParaRPr lang="es-ES" sz="1200" dirty="0"/>
              </a:p>
            </p:txBody>
          </p:sp>
          <p:sp>
            <p:nvSpPr>
              <p:cNvPr id="44" name="43 CuadroTexto"/>
              <p:cNvSpPr txBox="1"/>
              <p:nvPr/>
            </p:nvSpPr>
            <p:spPr>
              <a:xfrm>
                <a:off x="5458617" y="4013166"/>
                <a:ext cx="668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Norway</a:t>
                </a:r>
                <a:endParaRPr lang="es-ES" sz="1200" dirty="0"/>
              </a:p>
            </p:txBody>
          </p:sp>
          <p:sp>
            <p:nvSpPr>
              <p:cNvPr id="45" name="44 CuadroTexto"/>
              <p:cNvSpPr txBox="1"/>
              <p:nvPr/>
            </p:nvSpPr>
            <p:spPr>
              <a:xfrm>
                <a:off x="6377328" y="5320343"/>
                <a:ext cx="755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Germany</a:t>
                </a:r>
                <a:endParaRPr lang="es-ES" sz="1200" dirty="0"/>
              </a:p>
            </p:txBody>
          </p:sp>
          <p:sp>
            <p:nvSpPr>
              <p:cNvPr id="46" name="45 CuadroTexto"/>
              <p:cNvSpPr txBox="1"/>
              <p:nvPr/>
            </p:nvSpPr>
            <p:spPr>
              <a:xfrm>
                <a:off x="6161304" y="4661238"/>
                <a:ext cx="755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dirty="0" err="1" smtClean="0"/>
                  <a:t>Germany</a:t>
                </a:r>
                <a:endParaRPr lang="es-ES" sz="1200" dirty="0"/>
              </a:p>
            </p:txBody>
          </p:sp>
        </p:grpSp>
        <p:sp>
          <p:nvSpPr>
            <p:cNvPr id="59" name="58 CuadroTexto"/>
            <p:cNvSpPr txBox="1"/>
            <p:nvPr/>
          </p:nvSpPr>
          <p:spPr>
            <a:xfrm>
              <a:off x="6156176" y="3940906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dirty="0" smtClean="0"/>
                <a:t>UK</a:t>
              </a:r>
              <a:endParaRPr lang="es-E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495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6473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3218780"/>
            <a:ext cx="2086091" cy="1077218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57575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Water scarcity Innovative solutions </a:t>
            </a:r>
          </a:p>
          <a:p>
            <a:pPr algn="ctr"/>
            <a:endParaRPr lang="en-US" sz="1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9" y="4440014"/>
            <a:ext cx="2088232" cy="1077218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575756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/>
            </a:lvl1pPr>
          </a:lstStyle>
          <a:p>
            <a:r>
              <a:rPr lang="en-US" sz="1600" dirty="0" smtClean="0"/>
              <a:t>Effective implementation of WFD (quality) Innovative solutions </a:t>
            </a:r>
            <a:endParaRPr lang="en-U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203848" y="3774092"/>
            <a:ext cx="2592288" cy="1323439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575756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/>
            </a:lvl1pPr>
          </a:lstStyle>
          <a:p>
            <a:endParaRPr lang="en-US" sz="1600" dirty="0" smtClean="0"/>
          </a:p>
          <a:p>
            <a:r>
              <a:rPr lang="en-US" sz="1600" dirty="0" smtClean="0"/>
              <a:t>Positive impacts in ESS </a:t>
            </a:r>
          </a:p>
          <a:p>
            <a:r>
              <a:rPr lang="en-US" sz="1600" dirty="0" smtClean="0"/>
              <a:t>of water bodies (quantifiable)</a:t>
            </a:r>
          </a:p>
          <a:p>
            <a:endParaRPr lang="en-U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228184" y="3774092"/>
            <a:ext cx="2591259" cy="1323439"/>
          </a:xfrm>
          <a:prstGeom prst="rect">
            <a:avLst/>
          </a:prstGeom>
          <a:solidFill>
            <a:schemeClr val="bg1">
              <a:alpha val="40000"/>
            </a:schemeClr>
          </a:solidFill>
          <a:ln w="38100">
            <a:solidFill>
              <a:srgbClr val="575756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/>
            </a:lvl1pPr>
          </a:lstStyle>
          <a:p>
            <a:endParaRPr lang="en-US" sz="1600" smtClean="0"/>
          </a:p>
          <a:p>
            <a:r>
              <a:rPr lang="en-US" sz="1600" smtClean="0"/>
              <a:t>New arguments for market uptake and practical implementation</a:t>
            </a:r>
          </a:p>
          <a:p>
            <a:endParaRPr lang="en-US" sz="1600"/>
          </a:p>
        </p:txBody>
      </p:sp>
      <p:sp>
        <p:nvSpPr>
          <p:cNvPr id="6" name="5 Pentágono"/>
          <p:cNvSpPr/>
          <p:nvPr/>
        </p:nvSpPr>
        <p:spPr>
          <a:xfrm>
            <a:off x="5739929" y="4315728"/>
            <a:ext cx="663873" cy="338554"/>
          </a:xfrm>
          <a:prstGeom prst="homePlate">
            <a:avLst/>
          </a:prstGeom>
          <a:solidFill>
            <a:srgbClr val="00B8ED"/>
          </a:solidFill>
          <a:ln w="38100">
            <a:solidFill>
              <a:srgbClr val="57575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7" name="6 Flecha curvada hacia abajo"/>
          <p:cNvSpPr/>
          <p:nvPr/>
        </p:nvSpPr>
        <p:spPr>
          <a:xfrm rot="20744018" flipV="1">
            <a:off x="2085313" y="5132659"/>
            <a:ext cx="2842445" cy="955006"/>
          </a:xfrm>
          <a:prstGeom prst="curvedDownArrow">
            <a:avLst/>
          </a:prstGeom>
          <a:solidFill>
            <a:srgbClr val="00B8ED"/>
          </a:solidFill>
          <a:ln>
            <a:solidFill>
              <a:srgbClr val="575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7 Flecha curvada hacia abajo"/>
          <p:cNvSpPr/>
          <p:nvPr/>
        </p:nvSpPr>
        <p:spPr>
          <a:xfrm rot="989899">
            <a:off x="2009062" y="2689005"/>
            <a:ext cx="2842445" cy="1008112"/>
          </a:xfrm>
          <a:prstGeom prst="curvedDownArrow">
            <a:avLst/>
          </a:prstGeom>
          <a:solidFill>
            <a:srgbClr val="00B8ED"/>
          </a:solidFill>
          <a:ln>
            <a:solidFill>
              <a:srgbClr val="575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0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1" y="836712"/>
            <a:ext cx="827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“Demonstrate </a:t>
            </a:r>
            <a:r>
              <a:rPr lang="en-US" b="1" dirty="0"/>
              <a:t>that Ecosystem Services are Enabling Innovation in the Water </a:t>
            </a:r>
            <a:r>
              <a:rPr lang="en-US" b="1" dirty="0" smtClean="0"/>
              <a:t>Sector”</a:t>
            </a:r>
            <a:endParaRPr lang="ca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Objectives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14 Corchetes"/>
          <p:cNvSpPr/>
          <p:nvPr/>
        </p:nvSpPr>
        <p:spPr>
          <a:xfrm>
            <a:off x="4467597" y="1340768"/>
            <a:ext cx="4248472" cy="1990095"/>
          </a:xfrm>
          <a:prstGeom prst="bracketPair">
            <a:avLst>
              <a:gd name="adj" fmla="val 9369"/>
            </a:avLst>
          </a:prstGeom>
          <a:solidFill>
            <a:schemeClr val="bg1">
              <a:alpha val="50000"/>
            </a:schemeClr>
          </a:solidFill>
          <a:ln w="41275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Rectángulo"/>
          <p:cNvSpPr/>
          <p:nvPr/>
        </p:nvSpPr>
        <p:spPr>
          <a:xfrm>
            <a:off x="4517977" y="1196752"/>
            <a:ext cx="4230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342900" indent="-342900">
              <a:buAutoNum type="alphaUcParenR"/>
            </a:pPr>
            <a:r>
              <a:rPr lang="en-US" sz="1600" b="1" dirty="0" smtClean="0"/>
              <a:t>Demonstrate </a:t>
            </a:r>
            <a:r>
              <a:rPr lang="en-US" sz="1600" b="1" dirty="0"/>
              <a:t>and promote innovative solutions to </a:t>
            </a:r>
            <a:r>
              <a:rPr lang="en-US" sz="1600" b="1" dirty="0" smtClean="0"/>
              <a:t>water related </a:t>
            </a:r>
            <a:r>
              <a:rPr lang="en-US" sz="1600" b="1" dirty="0"/>
              <a:t>challenges with a focus on water quality and water </a:t>
            </a:r>
            <a:r>
              <a:rPr lang="en-US" sz="1600" b="1" dirty="0" smtClean="0"/>
              <a:t>scarcity</a:t>
            </a:r>
          </a:p>
          <a:p>
            <a:pPr marL="342900" indent="-342900">
              <a:buAutoNum type="alphaUcParenR"/>
            </a:pPr>
            <a:endParaRPr lang="en-US" sz="1600" b="1" dirty="0" smtClean="0"/>
          </a:p>
          <a:p>
            <a:pPr marL="342900" indent="-342900">
              <a:buAutoNum type="alphaUcParenR"/>
            </a:pPr>
            <a:r>
              <a:rPr lang="en-US" sz="1600" b="1" dirty="0" smtClean="0"/>
              <a:t>Demonstrate </a:t>
            </a:r>
            <a:r>
              <a:rPr lang="en-US" sz="1600" b="1" dirty="0"/>
              <a:t>a methodology for the valuation of ecosystem services (ESS) as catalyser for innovation in the water </a:t>
            </a:r>
            <a:r>
              <a:rPr lang="en-US" sz="1600" b="1" dirty="0" smtClean="0"/>
              <a:t>sector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7526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.hist-geo.co.uk/img/ue/UE-Pays-Fleuve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98" y="1021479"/>
            <a:ext cx="5359524" cy="56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62249" y="2317623"/>
            <a:ext cx="266989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riángulo rectángulo"/>
          <p:cNvSpPr/>
          <p:nvPr/>
        </p:nvSpPr>
        <p:spPr>
          <a:xfrm>
            <a:off x="1886122" y="2677663"/>
            <a:ext cx="2037806" cy="1254708"/>
          </a:xfrm>
          <a:prstGeom prst="rtTriangl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Triángulo rectángulo"/>
          <p:cNvSpPr/>
          <p:nvPr/>
        </p:nvSpPr>
        <p:spPr>
          <a:xfrm rot="1804067" flipV="1">
            <a:off x="1384600" y="4913015"/>
            <a:ext cx="1800201" cy="1134419"/>
          </a:xfrm>
          <a:prstGeom prst="rtTriangl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13" descr="T:\Projectes CETaqua\U1\03 Projects\DEMEAU\05 Communication\02 Pictures\MAR selected photos CETaqua\Llobregat River_Spain_Samp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7" y="4333847"/>
            <a:ext cx="1730985" cy="1298327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Triángulo rectángulo"/>
          <p:cNvSpPr/>
          <p:nvPr/>
        </p:nvSpPr>
        <p:spPr>
          <a:xfrm rot="18475463" flipH="1" flipV="1">
            <a:off x="6204332" y="5007113"/>
            <a:ext cx="1569420" cy="1422577"/>
          </a:xfrm>
          <a:prstGeom prst="rtTriangl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5496" y="5703740"/>
            <a:ext cx="18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chemeClr val="accent6">
                    <a:lumMod val="75000"/>
                  </a:schemeClr>
                </a:solidFill>
              </a:rPr>
              <a:t>5. LLOBREGAT </a:t>
            </a:r>
          </a:p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Flexible ASR to improve groundwater resources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50668" y="5919764"/>
            <a:ext cx="17200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u="sng" dirty="0" smtClean="0">
                <a:solidFill>
                  <a:schemeClr val="accent6">
                    <a:lumMod val="75000"/>
                  </a:schemeClr>
                </a:solidFill>
              </a:rPr>
              <a:t>4. ATHENS</a:t>
            </a:r>
          </a:p>
          <a:p>
            <a:pPr algn="ctr"/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AMI-</a:t>
            </a:r>
            <a:r>
              <a:rPr lang="es-ES_tradnl" sz="1200" b="1" dirty="0" err="1" smtClean="0">
                <a:solidFill>
                  <a:schemeClr val="accent6">
                    <a:lumMod val="75000"/>
                  </a:schemeClr>
                </a:solidFill>
              </a:rPr>
              <a:t>Enabled</a:t>
            </a:r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1200" b="1" dirty="0" err="1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s-ES_tradnl" sz="1200" b="1" dirty="0" err="1" smtClean="0">
                <a:solidFill>
                  <a:schemeClr val="accent6">
                    <a:lumMod val="75000"/>
                  </a:schemeClr>
                </a:solidFill>
              </a:rPr>
              <a:t>ewer</a:t>
            </a:r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1200" b="1" dirty="0" err="1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s-ES_tradnl" sz="1200" b="1" dirty="0" err="1" smtClean="0">
                <a:solidFill>
                  <a:schemeClr val="accent6">
                    <a:lumMod val="75000"/>
                  </a:schemeClr>
                </a:solidFill>
              </a:rPr>
              <a:t>ining</a:t>
            </a:r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1200" b="1" dirty="0" err="1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1200" b="1" dirty="0" err="1" smtClean="0">
                <a:solidFill>
                  <a:schemeClr val="accent6">
                    <a:lumMod val="75000"/>
                  </a:schemeClr>
                </a:solidFill>
              </a:rPr>
              <a:t>water</a:t>
            </a:r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1200" b="1" dirty="0" err="1" smtClean="0">
                <a:solidFill>
                  <a:schemeClr val="accent6">
                    <a:lumMod val="75000"/>
                  </a:schemeClr>
                </a:solidFill>
              </a:rPr>
              <a:t>reuse</a:t>
            </a:r>
            <a:endParaRPr lang="es-E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1520" y="1959324"/>
            <a:ext cx="15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3. WESTLAND</a:t>
            </a:r>
          </a:p>
          <a:p>
            <a:r>
              <a:rPr lang="en-US" u="none" dirty="0" err="1"/>
              <a:t>Freshkeeper</a:t>
            </a:r>
            <a:r>
              <a:rPr lang="en-US" u="none" dirty="0"/>
              <a:t> and smart desalination</a:t>
            </a:r>
          </a:p>
        </p:txBody>
      </p:sp>
      <p:sp>
        <p:nvSpPr>
          <p:cNvPr id="11" name="10 Llamada con línea 1 (borde y barra de énfasis)"/>
          <p:cNvSpPr/>
          <p:nvPr/>
        </p:nvSpPr>
        <p:spPr>
          <a:xfrm flipH="1">
            <a:off x="3373923" y="5918023"/>
            <a:ext cx="550004" cy="288032"/>
          </a:xfrm>
          <a:prstGeom prst="accentBorderCallout1">
            <a:avLst>
              <a:gd name="adj1" fmla="val 9068"/>
              <a:gd name="adj2" fmla="val 107158"/>
              <a:gd name="adj3" fmla="val -109848"/>
              <a:gd name="adj4" fmla="val 126548"/>
            </a:avLst>
          </a:prstGeom>
          <a:solidFill>
            <a:srgbClr val="92D050">
              <a:alpha val="50000"/>
            </a:srgbClr>
          </a:solidFill>
          <a:ln>
            <a:solidFill>
              <a:srgbClr val="255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373923" y="5929056"/>
            <a:ext cx="55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EBRO</a:t>
            </a:r>
            <a:endParaRPr lang="en-US" sz="1200" dirty="0"/>
          </a:p>
        </p:txBody>
      </p:sp>
      <p:sp>
        <p:nvSpPr>
          <p:cNvPr id="13" name="12 Triángulo rectángulo"/>
          <p:cNvSpPr/>
          <p:nvPr/>
        </p:nvSpPr>
        <p:spPr>
          <a:xfrm rot="9151231">
            <a:off x="4592765" y="3144340"/>
            <a:ext cx="3109870" cy="1644925"/>
          </a:xfrm>
          <a:prstGeom prst="rtTriangle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riángulo isósceles"/>
          <p:cNvSpPr/>
          <p:nvPr/>
        </p:nvSpPr>
        <p:spPr>
          <a:xfrm rot="7781956">
            <a:off x="3240716" y="1348672"/>
            <a:ext cx="1104788" cy="1737605"/>
          </a:xfrm>
          <a:prstGeom prst="triangle">
            <a:avLst/>
          </a:prstGeom>
          <a:solidFill>
            <a:srgbClr val="0070C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478732" y="1021479"/>
            <a:ext cx="15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0070C0"/>
                </a:solidFill>
              </a:rPr>
              <a:t>2. HOFFSELVA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Real Time Control Sewer Network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6" name="15 Llamada con línea 1 (borde y barra de énfasis)"/>
          <p:cNvSpPr/>
          <p:nvPr/>
        </p:nvSpPr>
        <p:spPr>
          <a:xfrm flipH="1">
            <a:off x="4426829" y="4117823"/>
            <a:ext cx="793242" cy="288032"/>
          </a:xfrm>
          <a:prstGeom prst="accentBorderCallout1">
            <a:avLst>
              <a:gd name="adj1" fmla="val 100980"/>
              <a:gd name="adj2" fmla="val 108357"/>
              <a:gd name="adj3" fmla="val -14560"/>
              <a:gd name="adj4" fmla="val 119785"/>
            </a:avLst>
          </a:prstGeom>
          <a:solidFill>
            <a:srgbClr val="92D050">
              <a:alpha val="50000"/>
            </a:srgbClr>
          </a:solidFill>
          <a:ln>
            <a:solidFill>
              <a:srgbClr val="255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388689" y="4151359"/>
            <a:ext cx="962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EMSCHER</a:t>
            </a:r>
            <a:endParaRPr lang="en-US" sz="1200" dirty="0"/>
          </a:p>
        </p:txBody>
      </p:sp>
      <p:sp>
        <p:nvSpPr>
          <p:cNvPr id="18" name="17 Elipse"/>
          <p:cNvSpPr/>
          <p:nvPr/>
        </p:nvSpPr>
        <p:spPr>
          <a:xfrm>
            <a:off x="3328258" y="5387559"/>
            <a:ext cx="144016" cy="123861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3140224" y="5485975"/>
            <a:ext cx="144016" cy="12386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255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4156720" y="3829791"/>
            <a:ext cx="271264" cy="235827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255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4220344" y="3869749"/>
            <a:ext cx="144016" cy="123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5801646" y="5838297"/>
            <a:ext cx="144016" cy="123861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4463396" y="2767339"/>
            <a:ext cx="144016" cy="123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4377866" y="3279483"/>
            <a:ext cx="144016" cy="12386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255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Llamada con línea 1 (borde y barra de énfasis)"/>
          <p:cNvSpPr/>
          <p:nvPr/>
        </p:nvSpPr>
        <p:spPr>
          <a:xfrm>
            <a:off x="3522548" y="3181719"/>
            <a:ext cx="641619" cy="288032"/>
          </a:xfrm>
          <a:prstGeom prst="accentBorderCallout1">
            <a:avLst>
              <a:gd name="adj1" fmla="val 57990"/>
              <a:gd name="adj2" fmla="val 108357"/>
              <a:gd name="adj3" fmla="val 51579"/>
              <a:gd name="adj4" fmla="val 129859"/>
            </a:avLst>
          </a:prstGeom>
          <a:solidFill>
            <a:srgbClr val="92D050">
              <a:alpha val="50000"/>
            </a:srgbClr>
          </a:solidFill>
          <a:ln>
            <a:solidFill>
              <a:srgbClr val="255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3491880" y="3192752"/>
            <a:ext cx="763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AARHUS</a:t>
            </a:r>
            <a:endParaRPr lang="en-US" sz="1200" dirty="0"/>
          </a:p>
        </p:txBody>
      </p:sp>
      <p:grpSp>
        <p:nvGrpSpPr>
          <p:cNvPr id="27" name="26 Grupo"/>
          <p:cNvGrpSpPr/>
          <p:nvPr/>
        </p:nvGrpSpPr>
        <p:grpSpPr>
          <a:xfrm>
            <a:off x="7236296" y="1104520"/>
            <a:ext cx="1800200" cy="925071"/>
            <a:chOff x="221026" y="440667"/>
            <a:chExt cx="1800200" cy="925071"/>
          </a:xfrm>
        </p:grpSpPr>
        <p:sp>
          <p:nvSpPr>
            <p:cNvPr id="28" name="27 Rectángulo"/>
            <p:cNvSpPr/>
            <p:nvPr/>
          </p:nvSpPr>
          <p:spPr>
            <a:xfrm>
              <a:off x="221026" y="440667"/>
              <a:ext cx="1800200" cy="9250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467543" y="1052736"/>
              <a:ext cx="15536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</a:rPr>
                <a:t>DEMO WFD (quality)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467544" y="764704"/>
              <a:ext cx="1193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DEMO Scarcity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467543" y="487705"/>
              <a:ext cx="1387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255711"/>
                  </a:solidFill>
                </a:rPr>
                <a:t>ESS Mature site</a:t>
              </a:r>
              <a:endParaRPr lang="en-US" sz="1200" dirty="0">
                <a:solidFill>
                  <a:srgbClr val="255711"/>
                </a:solidFill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323528" y="834266"/>
              <a:ext cx="144016" cy="123861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Elipse"/>
            <p:cNvSpPr/>
            <p:nvPr/>
          </p:nvSpPr>
          <p:spPr>
            <a:xfrm>
              <a:off x="324864" y="588373"/>
              <a:ext cx="144016" cy="123861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>
              <a:solidFill>
                <a:srgbClr val="255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Elipse"/>
            <p:cNvSpPr/>
            <p:nvPr/>
          </p:nvSpPr>
          <p:spPr>
            <a:xfrm>
              <a:off x="324864" y="1144899"/>
              <a:ext cx="144016" cy="1238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7079132" y="4022093"/>
            <a:ext cx="159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rgbClr val="0070C0"/>
                </a:solidFill>
              </a:rPr>
              <a:t>1</a:t>
            </a:r>
            <a:r>
              <a:rPr lang="en-US" sz="1200" b="1" u="sng" dirty="0" smtClean="0">
                <a:solidFill>
                  <a:srgbClr val="0070C0"/>
                </a:solidFill>
              </a:rPr>
              <a:t>. EMSCHER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Local Combined Sewer Overflows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36" name="Picture 2" descr="T:\Projectes CETaqua\U1\02 Proposals\7PM\2013 INNO DEMO - Ecosystems\01 Technical Part\Map DESSIN sites\Westland diposits_Ger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7" y="2635926"/>
            <a:ext cx="1948067" cy="1295753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Elipse"/>
          <p:cNvSpPr/>
          <p:nvPr/>
        </p:nvSpPr>
        <p:spPr>
          <a:xfrm>
            <a:off x="3923928" y="3829791"/>
            <a:ext cx="144016" cy="123861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Picture 3" descr="T:\Projectes CETaqua\U1\02 Proposals\7PM\2013 INNO DEMO - Ecosystems\01 Technical Part\Map DESSIN sites\Emscher\Emsch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4523"/>
            <a:ext cx="2105473" cy="1579212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77463"/>
            <a:ext cx="1916717" cy="1282842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15" y="4693887"/>
            <a:ext cx="1889449" cy="116153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41" name="40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WA3: DESSIN demonstration sites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24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106808" y="836712"/>
            <a:ext cx="8929688" cy="5426076"/>
            <a:chOff x="468313" y="811213"/>
            <a:chExt cx="7315200" cy="5162551"/>
          </a:xfrm>
        </p:grpSpPr>
        <p:grpSp>
          <p:nvGrpSpPr>
            <p:cNvPr id="3" name="Gruppieren 1"/>
            <p:cNvGrpSpPr>
              <a:grpSpLocks/>
            </p:cNvGrpSpPr>
            <p:nvPr/>
          </p:nvGrpSpPr>
          <p:grpSpPr bwMode="auto">
            <a:xfrm>
              <a:off x="468313" y="811213"/>
              <a:ext cx="7315200" cy="5162551"/>
              <a:chOff x="468313" y="811213"/>
              <a:chExt cx="7315200" cy="5162551"/>
            </a:xfrm>
          </p:grpSpPr>
          <p:sp>
            <p:nvSpPr>
              <p:cNvPr id="5" name="Rechteck 8"/>
              <p:cNvSpPr>
                <a:spLocks noChangeArrowheads="1"/>
              </p:cNvSpPr>
              <p:nvPr/>
            </p:nvSpPr>
            <p:spPr bwMode="auto">
              <a:xfrm>
                <a:off x="468313" y="2133600"/>
                <a:ext cx="2808287" cy="3275013"/>
              </a:xfrm>
              <a:prstGeom prst="rect">
                <a:avLst/>
              </a:prstGeom>
              <a:solidFill>
                <a:srgbClr val="8FBF2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6" name="Textfeld 32"/>
              <p:cNvSpPr txBox="1">
                <a:spLocks noChangeArrowheads="1"/>
              </p:cNvSpPr>
              <p:nvPr/>
            </p:nvSpPr>
            <p:spPr bwMode="auto">
              <a:xfrm>
                <a:off x="934928" y="2155825"/>
                <a:ext cx="1946495" cy="32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Calibri" pitchFamily="34" charset="0"/>
                  </a:rPr>
                  <a:t>WA2 Development</a:t>
                </a:r>
                <a:r>
                  <a:rPr lang="en-US" sz="1200" b="1" dirty="0">
                    <a:solidFill>
                      <a:schemeClr val="bg1"/>
                    </a:solidFill>
                    <a:latin typeface="Calibri" pitchFamily="34" charset="0"/>
                  </a:rPr>
                  <a:t>  - SINTEF</a:t>
                </a:r>
              </a:p>
            </p:txBody>
          </p:sp>
          <p:sp>
            <p:nvSpPr>
              <p:cNvPr id="7" name="Rechteck 8"/>
              <p:cNvSpPr>
                <a:spLocks noChangeArrowheads="1"/>
              </p:cNvSpPr>
              <p:nvPr/>
            </p:nvSpPr>
            <p:spPr bwMode="auto">
              <a:xfrm>
                <a:off x="3348038" y="2133600"/>
                <a:ext cx="2278062" cy="3276600"/>
              </a:xfrm>
              <a:prstGeom prst="rect">
                <a:avLst/>
              </a:prstGeom>
              <a:solidFill>
                <a:srgbClr val="B17E49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8" name="Rechteck 8"/>
              <p:cNvSpPr>
                <a:spLocks noChangeArrowheads="1"/>
              </p:cNvSpPr>
              <p:nvPr/>
            </p:nvSpPr>
            <p:spPr bwMode="auto">
              <a:xfrm>
                <a:off x="5724525" y="2133600"/>
                <a:ext cx="2058988" cy="3276600"/>
              </a:xfrm>
              <a:prstGeom prst="rect">
                <a:avLst/>
              </a:prstGeom>
              <a:solidFill>
                <a:srgbClr val="00B8ED"/>
              </a:solidFill>
              <a:ln w="127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9" name="Textfeld 32"/>
              <p:cNvSpPr txBox="1">
                <a:spLocks noChangeArrowheads="1"/>
              </p:cNvSpPr>
              <p:nvPr/>
            </p:nvSpPr>
            <p:spPr bwMode="auto">
              <a:xfrm>
                <a:off x="3203575" y="2157413"/>
                <a:ext cx="2520950" cy="32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Calibri" pitchFamily="34" charset="0"/>
                  </a:rPr>
                  <a:t> WA3 Demonstration</a:t>
                </a:r>
                <a:r>
                  <a:rPr lang="en-US" sz="1200" b="1" dirty="0">
                    <a:solidFill>
                      <a:schemeClr val="bg1"/>
                    </a:solidFill>
                    <a:latin typeface="Calibri" pitchFamily="34" charset="0"/>
                  </a:rPr>
                  <a:t> - KWR</a:t>
                </a:r>
              </a:p>
            </p:txBody>
          </p:sp>
          <p:sp>
            <p:nvSpPr>
              <p:cNvPr id="10" name="Textfeld 32"/>
              <p:cNvSpPr txBox="1">
                <a:spLocks noChangeArrowheads="1"/>
              </p:cNvSpPr>
              <p:nvPr/>
            </p:nvSpPr>
            <p:spPr bwMode="auto">
              <a:xfrm>
                <a:off x="5904135" y="2133600"/>
                <a:ext cx="1633093" cy="32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Calibri" pitchFamily="34" charset="0"/>
                  </a:rPr>
                  <a:t>WA4 Markets</a:t>
                </a:r>
                <a:r>
                  <a:rPr lang="en-US" sz="1200" b="1" dirty="0">
                    <a:solidFill>
                      <a:schemeClr val="bg1"/>
                    </a:solidFill>
                    <a:latin typeface="Calibri" pitchFamily="34" charset="0"/>
                  </a:rPr>
                  <a:t> - CETaqua</a:t>
                </a:r>
              </a:p>
            </p:txBody>
          </p:sp>
          <p:sp>
            <p:nvSpPr>
              <p:cNvPr id="11" name="Rechteck 13"/>
              <p:cNvSpPr>
                <a:spLocks noChangeArrowheads="1"/>
              </p:cNvSpPr>
              <p:nvPr/>
            </p:nvSpPr>
            <p:spPr bwMode="auto">
              <a:xfrm>
                <a:off x="595313" y="2493963"/>
                <a:ext cx="2540000" cy="1006475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2" name="Rechteck 8"/>
              <p:cNvSpPr>
                <a:spLocks noChangeArrowheads="1"/>
              </p:cNvSpPr>
              <p:nvPr/>
            </p:nvSpPr>
            <p:spPr bwMode="auto">
              <a:xfrm>
                <a:off x="469900" y="811213"/>
                <a:ext cx="7313613" cy="1249362"/>
              </a:xfrm>
              <a:prstGeom prst="rect">
                <a:avLst/>
              </a:prstGeom>
              <a:solidFill>
                <a:srgbClr val="575756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3" name="Textfeld 32"/>
              <p:cNvSpPr txBox="1">
                <a:spLocks noChangeArrowheads="1"/>
              </p:cNvSpPr>
              <p:nvPr/>
            </p:nvSpPr>
            <p:spPr bwMode="auto">
              <a:xfrm>
                <a:off x="2863953" y="811213"/>
                <a:ext cx="2711245" cy="32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Calibri" pitchFamily="34" charset="0"/>
                  </a:rPr>
                  <a:t>WA1 Evaluation framework</a:t>
                </a:r>
                <a:r>
                  <a:rPr lang="en-US" sz="1200" b="1" dirty="0">
                    <a:solidFill>
                      <a:schemeClr val="bg1"/>
                    </a:solidFill>
                    <a:latin typeface="Calibri" pitchFamily="34" charset="0"/>
                  </a:rPr>
                  <a:t>  - ECOLOGIC</a:t>
                </a:r>
                <a:endParaRPr lang="en-US" sz="1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Rechteck 13"/>
              <p:cNvSpPr>
                <a:spLocks noChangeArrowheads="1"/>
              </p:cNvSpPr>
              <p:nvPr/>
            </p:nvSpPr>
            <p:spPr bwMode="auto">
              <a:xfrm>
                <a:off x="611188" y="1169988"/>
                <a:ext cx="7059612" cy="65405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5" name="Textfeld 17"/>
              <p:cNvSpPr txBox="1">
                <a:spLocks noChangeArrowheads="1"/>
              </p:cNvSpPr>
              <p:nvPr/>
            </p:nvSpPr>
            <p:spPr bwMode="auto">
              <a:xfrm>
                <a:off x="595313" y="2592495"/>
                <a:ext cx="2536826" cy="8784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tabLst>
                    <a:tab pos="444500" algn="l"/>
                  </a:tabLs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WP21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(SINTEF)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Innovation Water Quality/ WFD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err="1" smtClean="0">
                    <a:solidFill>
                      <a:srgbClr val="575756"/>
                    </a:solidFill>
                    <a:latin typeface="Calibri" pitchFamily="34" charset="0"/>
                  </a:rPr>
                  <a:t>Decentralised</a:t>
                </a: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 water treatment units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RTC of large-scale systems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ICT package for local treatment units</a:t>
                </a:r>
              </a:p>
            </p:txBody>
          </p:sp>
          <p:sp>
            <p:nvSpPr>
              <p:cNvPr id="16" name="Rechteck 13"/>
              <p:cNvSpPr>
                <a:spLocks noChangeArrowheads="1"/>
              </p:cNvSpPr>
              <p:nvPr/>
            </p:nvSpPr>
            <p:spPr bwMode="auto">
              <a:xfrm>
                <a:off x="576263" y="3620157"/>
                <a:ext cx="2555875" cy="1054980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" name="Textfeld 17"/>
              <p:cNvSpPr txBox="1">
                <a:spLocks noChangeArrowheads="1"/>
              </p:cNvSpPr>
              <p:nvPr/>
            </p:nvSpPr>
            <p:spPr bwMode="auto">
              <a:xfrm>
                <a:off x="576264" y="3745381"/>
                <a:ext cx="2555876" cy="90243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tIns="0">
                <a:norm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tabLst>
                    <a:tab pos="444500" algn="l"/>
                  </a:tabLs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WP22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(KWR)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	Innovation for Water Scarcity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Sewer mining  for re-use in urban areas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Storage of freshwater in aquifers (ASR/RO)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err="1" smtClean="0">
                    <a:solidFill>
                      <a:srgbClr val="575756"/>
                    </a:solidFill>
                    <a:latin typeface="Calibri" pitchFamily="34" charset="0"/>
                  </a:rPr>
                  <a:t>Flexibilisation</a:t>
                </a: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 of ASR systems for different water qualities</a:t>
                </a:r>
                <a:endParaRPr lang="en-US" sz="1100" b="1" dirty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18" name="Rechteck 13"/>
              <p:cNvSpPr>
                <a:spLocks noChangeArrowheads="1"/>
              </p:cNvSpPr>
              <p:nvPr/>
            </p:nvSpPr>
            <p:spPr bwMode="auto">
              <a:xfrm>
                <a:off x="576263" y="4784842"/>
                <a:ext cx="2555875" cy="548087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9" name="Textfeld 17"/>
              <p:cNvSpPr txBox="1">
                <a:spLocks noChangeArrowheads="1"/>
              </p:cNvSpPr>
              <p:nvPr/>
            </p:nvSpPr>
            <p:spPr bwMode="auto">
              <a:xfrm>
                <a:off x="576263" y="4869100"/>
                <a:ext cx="2559050" cy="395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eaLnBrk="0" hangingPunct="0"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4500" algn="l"/>
                  </a:tabLs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WP23 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</a:rPr>
                  <a:t>(DHI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) 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Software framework for ESS</a:t>
                </a:r>
                <a:b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</a:b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	valuation</a:t>
                </a:r>
              </a:p>
            </p:txBody>
          </p:sp>
          <p:sp>
            <p:nvSpPr>
              <p:cNvPr id="20" name="Textfeld 17"/>
              <p:cNvSpPr txBox="1">
                <a:spLocks noChangeArrowheads="1"/>
              </p:cNvSpPr>
              <p:nvPr/>
            </p:nvSpPr>
            <p:spPr bwMode="auto">
              <a:xfrm>
                <a:off x="611366" y="1223552"/>
                <a:ext cx="7059005" cy="5709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tabLst>
                    <a:tab pos="533400" algn="l"/>
                  </a:tabLs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WP11 	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(IWW) 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        Development of an evaluation framework (to account) for impacts of changes on Ecosystem Services </a:t>
                </a:r>
              </a:p>
              <a:p>
                <a:pPr eaLnBrk="1" hangingPunct="1">
                  <a:tabLst>
                    <a:tab pos="533400" algn="l"/>
                  </a:tabLs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WP12 	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(ECOLOGIC)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Innovative and innovation-friendly modes of governance, financing and payments</a:t>
                </a:r>
              </a:p>
              <a:p>
                <a:pPr eaLnBrk="1" hangingPunct="1">
                  <a:tabLst>
                    <a:tab pos="533400" algn="l"/>
                  </a:tabLs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WP13    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(EG)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	           Testing &amp; refining the ESS evaluation framework by using mature sites</a:t>
                </a:r>
              </a:p>
            </p:txBody>
          </p:sp>
          <p:sp>
            <p:nvSpPr>
              <p:cNvPr id="21" name="Rechteck 13"/>
              <p:cNvSpPr>
                <a:spLocks noChangeArrowheads="1"/>
              </p:cNvSpPr>
              <p:nvPr/>
            </p:nvSpPr>
            <p:spPr bwMode="auto">
              <a:xfrm>
                <a:off x="3492500" y="2497138"/>
                <a:ext cx="2016125" cy="863600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3" name="Textfeld 17"/>
              <p:cNvSpPr txBox="1">
                <a:spLocks noChangeArrowheads="1"/>
              </p:cNvSpPr>
              <p:nvPr/>
            </p:nvSpPr>
            <p:spPr bwMode="auto">
              <a:xfrm>
                <a:off x="3492499" y="2661005"/>
                <a:ext cx="2016473" cy="219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WP31 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</a:rPr>
                  <a:t>(EG) </a:t>
                </a:r>
                <a:r>
                  <a:rPr lang="en-US" sz="1200" b="1" dirty="0" err="1">
                    <a:solidFill>
                      <a:srgbClr val="575756"/>
                    </a:solidFill>
                    <a:latin typeface="Calibri" pitchFamily="34" charset="0"/>
                  </a:rPr>
                  <a:t>Emscher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 Case (DE)</a:t>
                </a:r>
                <a:endParaRPr lang="en-US" sz="1100" b="1" dirty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24" name="Textfeld 17"/>
              <p:cNvSpPr txBox="1">
                <a:spLocks noChangeArrowheads="1"/>
              </p:cNvSpPr>
              <p:nvPr/>
            </p:nvSpPr>
            <p:spPr bwMode="auto">
              <a:xfrm>
                <a:off x="3492500" y="3021370"/>
                <a:ext cx="2025429" cy="219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WP32 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</a:rPr>
                  <a:t>(SINTEF) 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Hoffselva Case (NO)</a:t>
                </a:r>
                <a:endParaRPr lang="en-US" sz="1100" b="1" dirty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Rechteck 13"/>
              <p:cNvSpPr>
                <a:spLocks noChangeArrowheads="1"/>
              </p:cNvSpPr>
              <p:nvPr/>
            </p:nvSpPr>
            <p:spPr bwMode="auto">
              <a:xfrm>
                <a:off x="3492500" y="3595804"/>
                <a:ext cx="1778000" cy="1273296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6" name="Textfeld 17"/>
              <p:cNvSpPr txBox="1">
                <a:spLocks noChangeArrowheads="1"/>
              </p:cNvSpPr>
              <p:nvPr/>
            </p:nvSpPr>
            <p:spPr bwMode="auto">
              <a:xfrm>
                <a:off x="3492499" y="3775986"/>
                <a:ext cx="1900519" cy="219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WP33 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</a:rPr>
                  <a:t>(KWR) 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Westland Case (NL)</a:t>
                </a:r>
                <a:endParaRPr lang="en-US" sz="1100" b="1" dirty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Textfeld 17"/>
              <p:cNvSpPr txBox="1">
                <a:spLocks noChangeArrowheads="1"/>
              </p:cNvSpPr>
              <p:nvPr/>
            </p:nvSpPr>
            <p:spPr bwMode="auto">
              <a:xfrm>
                <a:off x="3492500" y="4136348"/>
                <a:ext cx="1778000" cy="219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WP34 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</a:rPr>
                  <a:t>(NTUA) 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Athens Case (GR)</a:t>
                </a:r>
                <a:endParaRPr lang="en-US" sz="1100" b="1" dirty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Textfeld 17"/>
              <p:cNvSpPr txBox="1">
                <a:spLocks noChangeArrowheads="1"/>
              </p:cNvSpPr>
              <p:nvPr/>
            </p:nvSpPr>
            <p:spPr bwMode="auto">
              <a:xfrm>
                <a:off x="3492499" y="4496709"/>
                <a:ext cx="1778001" cy="219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WP35 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</a:rPr>
                  <a:t>(CET) </a:t>
                </a:r>
                <a:r>
                  <a:rPr lang="en-US" sz="1200" b="1" dirty="0" err="1">
                    <a:solidFill>
                      <a:srgbClr val="575756"/>
                    </a:solidFill>
                    <a:latin typeface="Calibri" pitchFamily="34" charset="0"/>
                  </a:rPr>
                  <a:t>Llobregat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 Case (ES)</a:t>
                </a:r>
                <a:endParaRPr lang="en-US" sz="1100" b="1" dirty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Pfeil nach rechts 32"/>
              <p:cNvSpPr>
                <a:spLocks noChangeArrowheads="1"/>
              </p:cNvSpPr>
              <p:nvPr/>
            </p:nvSpPr>
            <p:spPr bwMode="auto">
              <a:xfrm>
                <a:off x="3116958" y="4102066"/>
                <a:ext cx="360362" cy="203200"/>
              </a:xfrm>
              <a:prstGeom prst="rightArrow">
                <a:avLst>
                  <a:gd name="adj1" fmla="val 50000"/>
                  <a:gd name="adj2" fmla="val 38400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30" name="Pfeil nach rechts 33"/>
              <p:cNvSpPr>
                <a:spLocks noChangeArrowheads="1"/>
              </p:cNvSpPr>
              <p:nvPr/>
            </p:nvSpPr>
            <p:spPr bwMode="auto">
              <a:xfrm>
                <a:off x="3123386" y="2779713"/>
                <a:ext cx="360362" cy="203200"/>
              </a:xfrm>
              <a:prstGeom prst="rightArrow">
                <a:avLst>
                  <a:gd name="adj1" fmla="val 50000"/>
                  <a:gd name="adj2" fmla="val 38400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31" name="Nach oben gebogener Pfeil 34"/>
              <p:cNvSpPr/>
              <p:nvPr/>
            </p:nvSpPr>
            <p:spPr bwMode="auto">
              <a:xfrm>
                <a:off x="3116958" y="3360738"/>
                <a:ext cx="2424975" cy="1868397"/>
              </a:xfrm>
              <a:prstGeom prst="bentUpArrow">
                <a:avLst>
                  <a:gd name="adj1" fmla="val 6009"/>
                  <a:gd name="adj2" fmla="val 8886"/>
                  <a:gd name="adj3" fmla="val 7978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32" name="Rechteck 13"/>
              <p:cNvSpPr>
                <a:spLocks noChangeArrowheads="1"/>
              </p:cNvSpPr>
              <p:nvPr/>
            </p:nvSpPr>
            <p:spPr bwMode="auto">
              <a:xfrm>
                <a:off x="5867400" y="2492375"/>
                <a:ext cx="1803400" cy="1252538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33" name="Textfeld 17"/>
              <p:cNvSpPr txBox="1">
                <a:spLocks noChangeArrowheads="1"/>
              </p:cNvSpPr>
              <p:nvPr/>
            </p:nvSpPr>
            <p:spPr bwMode="auto">
              <a:xfrm>
                <a:off x="5867400" y="2610242"/>
                <a:ext cx="1803400" cy="10784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WP41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(CETaqua)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Promote &amp; </a:t>
                </a:r>
                <a:b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</a:b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            Disseminate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Promote case sites into showcases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Branding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Dissemination</a:t>
                </a:r>
                <a:endParaRPr lang="en-US" sz="1050" b="1" dirty="0" smtClean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Rechteck 13"/>
              <p:cNvSpPr>
                <a:spLocks noChangeArrowheads="1"/>
              </p:cNvSpPr>
              <p:nvPr/>
            </p:nvSpPr>
            <p:spPr bwMode="auto">
              <a:xfrm>
                <a:off x="5867400" y="3933825"/>
                <a:ext cx="1803400" cy="1295400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35" name="Textfeld 17"/>
              <p:cNvSpPr txBox="1">
                <a:spLocks noChangeArrowheads="1"/>
              </p:cNvSpPr>
              <p:nvPr/>
            </p:nvSpPr>
            <p:spPr bwMode="auto">
              <a:xfrm>
                <a:off x="5867400" y="4048969"/>
                <a:ext cx="1802971" cy="10784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tIns="0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WP42 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Calibri" pitchFamily="34" charset="0"/>
                  </a:rPr>
                  <a:t>(Adelphi)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Route to Market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Market analysis for validated solutions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SME market strategies</a:t>
                </a:r>
              </a:p>
              <a:p>
                <a:pPr marL="171450" indent="-171450" eaLnBrk="1" hangingPunct="1">
                  <a:buFont typeface="Wingdings" pitchFamily="2" charset="2"/>
                  <a:buChar char="§"/>
                  <a:defRPr/>
                </a:pPr>
                <a:r>
                  <a:rPr lang="en-US" sz="11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Promote ESS-based framework</a:t>
                </a:r>
                <a:endParaRPr lang="en-US" sz="1050" b="1" dirty="0" smtClean="0">
                  <a:solidFill>
                    <a:srgbClr val="575756"/>
                  </a:solidFill>
                  <a:latin typeface="Calibri" pitchFamily="34" charset="0"/>
                </a:endParaRPr>
              </a:p>
            </p:txBody>
          </p:sp>
          <p:sp>
            <p:nvSpPr>
              <p:cNvPr id="36" name="Rechteck 8"/>
              <p:cNvSpPr>
                <a:spLocks noChangeArrowheads="1"/>
              </p:cNvSpPr>
              <p:nvPr/>
            </p:nvSpPr>
            <p:spPr bwMode="auto">
              <a:xfrm>
                <a:off x="468313" y="5481373"/>
                <a:ext cx="7315200" cy="492391"/>
              </a:xfrm>
              <a:prstGeom prst="rect">
                <a:avLst/>
              </a:prstGeom>
              <a:solidFill>
                <a:srgbClr val="575756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37" name="Textfeld 32"/>
              <p:cNvSpPr txBox="1">
                <a:spLocks noChangeArrowheads="1"/>
              </p:cNvSpPr>
              <p:nvPr/>
            </p:nvSpPr>
            <p:spPr bwMode="auto">
              <a:xfrm>
                <a:off x="3550957" y="5538788"/>
                <a:ext cx="1842062" cy="32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1pPr>
                <a:lvl2pPr marL="742950" indent="-28575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300">
                    <a:solidFill>
                      <a:srgbClr val="000099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300">
                    <a:solidFill>
                      <a:srgbClr val="000099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600" b="1" dirty="0">
                    <a:solidFill>
                      <a:schemeClr val="bg1"/>
                    </a:solidFill>
                    <a:latin typeface="Calibri" pitchFamily="34" charset="0"/>
                  </a:rPr>
                  <a:t>WA5 Management</a:t>
                </a:r>
                <a:r>
                  <a:rPr lang="en-US" sz="1200" b="1" dirty="0">
                    <a:solidFill>
                      <a:schemeClr val="bg1"/>
                    </a:solidFill>
                    <a:latin typeface="Calibri" pitchFamily="34" charset="0"/>
                  </a:rPr>
                  <a:t>  - IWW</a:t>
                </a:r>
              </a:p>
            </p:txBody>
          </p:sp>
          <p:sp>
            <p:nvSpPr>
              <p:cNvPr id="38" name="Rechteck 13"/>
              <p:cNvSpPr>
                <a:spLocks noChangeArrowheads="1"/>
              </p:cNvSpPr>
              <p:nvPr/>
            </p:nvSpPr>
            <p:spPr bwMode="auto">
              <a:xfrm>
                <a:off x="552845" y="5590121"/>
                <a:ext cx="2578851" cy="288486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WP51 </a:t>
                </a:r>
                <a:r>
                  <a:rPr lang="en-US" sz="1200" b="1" dirty="0" smtClean="0">
                    <a:latin typeface="Calibri" pitchFamily="34" charset="0"/>
                  </a:rPr>
                  <a:t>(IWW) 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Scientific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co-ordination</a:t>
                </a:r>
                <a:endParaRPr lang="en-US" sz="1200" dirty="0">
                  <a:solidFill>
                    <a:srgbClr val="575756"/>
                  </a:solidFill>
                </a:endParaRPr>
              </a:p>
            </p:txBody>
          </p:sp>
          <p:sp>
            <p:nvSpPr>
              <p:cNvPr id="39" name="Pfeil nach rechts 45"/>
              <p:cNvSpPr>
                <a:spLocks noChangeArrowheads="1"/>
              </p:cNvSpPr>
              <p:nvPr/>
            </p:nvSpPr>
            <p:spPr bwMode="auto">
              <a:xfrm rot="5400000">
                <a:off x="1688306" y="1840707"/>
                <a:ext cx="236537" cy="203200"/>
              </a:xfrm>
              <a:prstGeom prst="rightArrow">
                <a:avLst>
                  <a:gd name="adj1" fmla="val 50000"/>
                  <a:gd name="adj2" fmla="val 38365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40" name="Rechteck 13"/>
              <p:cNvSpPr>
                <a:spLocks noChangeArrowheads="1"/>
              </p:cNvSpPr>
              <p:nvPr/>
            </p:nvSpPr>
            <p:spPr bwMode="auto">
              <a:xfrm>
                <a:off x="5724526" y="5590121"/>
                <a:ext cx="1945846" cy="270776"/>
              </a:xfrm>
              <a:prstGeom prst="rect">
                <a:avLst/>
              </a:prstGeom>
              <a:solidFill>
                <a:srgbClr val="FFFFFF">
                  <a:alpha val="89803"/>
                </a:srgbClr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WP52 </a:t>
                </a:r>
                <a:r>
                  <a:rPr lang="en-US" sz="1200" b="1" dirty="0">
                    <a:latin typeface="Calibri" pitchFamily="34" charset="0"/>
                  </a:rPr>
                  <a:t>(IWW) </a:t>
                </a:r>
                <a:r>
                  <a:rPr lang="en-US" sz="1200" b="1" dirty="0" smtClean="0">
                    <a:solidFill>
                      <a:srgbClr val="575756"/>
                    </a:solidFill>
                    <a:latin typeface="Calibri" pitchFamily="34" charset="0"/>
                  </a:rPr>
                  <a:t>Project </a:t>
                </a:r>
                <a:r>
                  <a:rPr lang="en-US" sz="1200" b="1" dirty="0">
                    <a:solidFill>
                      <a:srgbClr val="575756"/>
                    </a:solidFill>
                    <a:latin typeface="Calibri" pitchFamily="34" charset="0"/>
                  </a:rPr>
                  <a:t>Management</a:t>
                </a:r>
                <a:endParaRPr lang="en-US" sz="1200" dirty="0">
                  <a:solidFill>
                    <a:srgbClr val="575756"/>
                  </a:solidFill>
                </a:endParaRPr>
              </a:p>
            </p:txBody>
          </p:sp>
          <p:sp>
            <p:nvSpPr>
              <p:cNvPr id="41" name="Pfeil nach rechts 45"/>
              <p:cNvSpPr>
                <a:spLocks noChangeArrowheads="1"/>
              </p:cNvSpPr>
              <p:nvPr/>
            </p:nvSpPr>
            <p:spPr bwMode="auto">
              <a:xfrm rot="5400000">
                <a:off x="4209256" y="1824539"/>
                <a:ext cx="236538" cy="203200"/>
              </a:xfrm>
              <a:prstGeom prst="rightArrow">
                <a:avLst>
                  <a:gd name="adj1" fmla="val 50000"/>
                  <a:gd name="adj2" fmla="val 38366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42" name="Pfeil nach rechts 45"/>
              <p:cNvSpPr>
                <a:spLocks noChangeArrowheads="1"/>
              </p:cNvSpPr>
              <p:nvPr/>
            </p:nvSpPr>
            <p:spPr bwMode="auto">
              <a:xfrm rot="5400000">
                <a:off x="6549231" y="1824539"/>
                <a:ext cx="236538" cy="203200"/>
              </a:xfrm>
              <a:prstGeom prst="rightArrow">
                <a:avLst>
                  <a:gd name="adj1" fmla="val 50000"/>
                  <a:gd name="adj2" fmla="val 38366"/>
                </a:avLst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4" name="Pfeil nach rechts 32"/>
            <p:cNvSpPr>
              <a:spLocks noChangeArrowheads="1"/>
            </p:cNvSpPr>
            <p:nvPr/>
          </p:nvSpPr>
          <p:spPr bwMode="auto">
            <a:xfrm>
              <a:off x="5508625" y="3751263"/>
              <a:ext cx="395510" cy="193674"/>
            </a:xfrm>
            <a:prstGeom prst="rightArrow">
              <a:avLst>
                <a:gd name="adj1" fmla="val 50000"/>
                <a:gd name="adj2" fmla="val 38403"/>
              </a:avLst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43" name="42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DESSIN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workflow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structure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(1/2)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8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 redondeado"/>
          <p:cNvSpPr/>
          <p:nvPr/>
        </p:nvSpPr>
        <p:spPr>
          <a:xfrm>
            <a:off x="571472" y="3356992"/>
            <a:ext cx="8032976" cy="3168352"/>
          </a:xfrm>
          <a:prstGeom prst="roundRect">
            <a:avLst/>
          </a:prstGeom>
          <a:solidFill>
            <a:srgbClr val="B17E4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3" name="62 Conector recto"/>
          <p:cNvCxnSpPr/>
          <p:nvPr/>
        </p:nvCxnSpPr>
        <p:spPr>
          <a:xfrm>
            <a:off x="4716016" y="6237312"/>
            <a:ext cx="432048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4716016" y="5661248"/>
            <a:ext cx="674598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4716016" y="5013176"/>
            <a:ext cx="432048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4716016" y="4437112"/>
            <a:ext cx="432048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4716016" y="3836948"/>
            <a:ext cx="432048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7436066" y="2407049"/>
            <a:ext cx="0" cy="1596314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5909830" y="2414819"/>
            <a:ext cx="0" cy="1596314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3033302" y="2407049"/>
            <a:ext cx="0" cy="1596314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1619672" y="2407049"/>
            <a:ext cx="0" cy="1596314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 redondeado"/>
          <p:cNvSpPr/>
          <p:nvPr/>
        </p:nvSpPr>
        <p:spPr>
          <a:xfrm>
            <a:off x="571472" y="2281634"/>
            <a:ext cx="8032976" cy="931342"/>
          </a:xfrm>
          <a:prstGeom prst="roundRect">
            <a:avLst/>
          </a:prstGeom>
          <a:solidFill>
            <a:srgbClr val="B17E4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1" name="40 Conector recto"/>
          <p:cNvCxnSpPr>
            <a:stCxn id="6" idx="3"/>
            <a:endCxn id="7" idx="1"/>
          </p:cNvCxnSpPr>
          <p:nvPr/>
        </p:nvCxnSpPr>
        <p:spPr>
          <a:xfrm>
            <a:off x="1898905" y="1763524"/>
            <a:ext cx="5420612" cy="303"/>
          </a:xfrm>
          <a:prstGeom prst="line">
            <a:avLst/>
          </a:prstGeom>
          <a:ln w="28575">
            <a:solidFill>
              <a:srgbClr val="B17E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4" idx="2"/>
          </p:cNvCxnSpPr>
          <p:nvPr/>
        </p:nvCxnSpPr>
        <p:spPr>
          <a:xfrm flipH="1">
            <a:off x="4473336" y="1216497"/>
            <a:ext cx="1" cy="2869867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 redondeado"/>
          <p:cNvSpPr/>
          <p:nvPr/>
        </p:nvSpPr>
        <p:spPr>
          <a:xfrm>
            <a:off x="2954384" y="1345530"/>
            <a:ext cx="3273800" cy="787326"/>
          </a:xfrm>
          <a:prstGeom prst="roundRect">
            <a:avLst/>
          </a:prstGeom>
          <a:solidFill>
            <a:srgbClr val="B17E4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DESSIN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workflow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structure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(2/2)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7506" y="908720"/>
            <a:ext cx="1851661" cy="307777"/>
          </a:xfrm>
          <a:prstGeom prst="rect">
            <a:avLst/>
          </a:prstGeom>
          <a:solidFill>
            <a:srgbClr val="8FBF2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smtClean="0"/>
              <a:t>Project </a:t>
            </a:r>
            <a:r>
              <a:rPr lang="es-ES_tradnl" sz="1400" b="1" dirty="0" err="1" smtClean="0"/>
              <a:t>Steering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Board</a:t>
            </a:r>
            <a:endParaRPr lang="es-ES" sz="1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34150" y="1537628"/>
            <a:ext cx="1078372" cy="523220"/>
          </a:xfrm>
          <a:prstGeom prst="rect">
            <a:avLst/>
          </a:prstGeom>
          <a:solidFill>
            <a:srgbClr val="8FBF2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 err="1" smtClean="0"/>
              <a:t>Coordinator</a:t>
            </a:r>
            <a:endParaRPr lang="es-ES_tradnl" sz="1400" b="1" dirty="0"/>
          </a:p>
          <a:p>
            <a:pPr algn="ctr"/>
            <a:r>
              <a:rPr lang="es-ES_tradnl" sz="1400" dirty="0" smtClean="0"/>
              <a:t>IWW</a:t>
            </a:r>
            <a:endParaRPr lang="es-E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1394192"/>
            <a:ext cx="999313" cy="738664"/>
          </a:xfrm>
          <a:prstGeom prst="rect">
            <a:avLst/>
          </a:prstGeom>
          <a:noFill/>
          <a:ln w="12700">
            <a:solidFill>
              <a:srgbClr val="8FBF2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1400" dirty="0" smtClean="0"/>
              <a:t>Project</a:t>
            </a:r>
          </a:p>
          <a:p>
            <a:pPr algn="ctr"/>
            <a:r>
              <a:rPr lang="es-ES_tradnl" sz="1400" dirty="0" err="1" smtClean="0"/>
              <a:t>Advisory</a:t>
            </a:r>
            <a:endParaRPr lang="es-ES_tradnl" sz="1400" dirty="0" smtClean="0"/>
          </a:p>
          <a:p>
            <a:pPr algn="ctr"/>
            <a:r>
              <a:rPr lang="es-ES_tradnl" sz="1400" dirty="0" err="1" smtClean="0"/>
              <a:t>Committee</a:t>
            </a:r>
            <a:endParaRPr lang="es-E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319517" y="1502217"/>
            <a:ext cx="931665" cy="523220"/>
          </a:xfrm>
          <a:prstGeom prst="rect">
            <a:avLst/>
          </a:prstGeom>
          <a:noFill/>
          <a:ln w="12700">
            <a:solidFill>
              <a:srgbClr val="8FBF2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1400" dirty="0" err="1" smtClean="0"/>
              <a:t>European</a:t>
            </a:r>
            <a:endParaRPr lang="es-ES_tradnl" sz="1400" dirty="0"/>
          </a:p>
          <a:p>
            <a:pPr algn="ctr"/>
            <a:r>
              <a:rPr lang="es-ES_tradnl" sz="1400" dirty="0" err="1" smtClean="0"/>
              <a:t>Comission</a:t>
            </a:r>
            <a:endParaRPr lang="es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627784" y="1196752"/>
            <a:ext cx="10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 smtClean="0"/>
              <a:t>Project</a:t>
            </a:r>
          </a:p>
          <a:p>
            <a:pPr algn="ctr"/>
            <a:r>
              <a:rPr lang="es-ES_tradnl" sz="1200" dirty="0" err="1" smtClean="0"/>
              <a:t>management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2420125"/>
            <a:ext cx="1013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 err="1" smtClean="0"/>
              <a:t>Work</a:t>
            </a:r>
            <a:endParaRPr lang="es-ES_tradnl" sz="1200" dirty="0"/>
          </a:p>
          <a:p>
            <a:pPr algn="ctr"/>
            <a:r>
              <a:rPr lang="es-ES_tradnl" sz="1200" dirty="0" err="1" smtClean="0"/>
              <a:t>Area</a:t>
            </a:r>
            <a:endParaRPr lang="es-ES_tradnl" sz="1200" dirty="0" smtClean="0"/>
          </a:p>
          <a:p>
            <a:pPr algn="ctr"/>
            <a:r>
              <a:rPr lang="es-ES_tradnl" sz="1200" dirty="0" err="1" smtClean="0"/>
              <a:t>management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98401" y="257866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WA1</a:t>
            </a:r>
          </a:p>
          <a:p>
            <a:pPr algn="ctr"/>
            <a:r>
              <a:rPr lang="es-ES_tradnl" sz="1400" dirty="0" smtClean="0"/>
              <a:t>ECOLOGIC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09073" y="257866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WA2</a:t>
            </a:r>
          </a:p>
          <a:p>
            <a:pPr algn="ctr"/>
            <a:r>
              <a:rPr lang="es-ES_tradnl" sz="1400" dirty="0" smtClean="0"/>
              <a:t>SINTEF</a:t>
            </a:r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4119" y="257866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WA3</a:t>
            </a:r>
          </a:p>
          <a:p>
            <a:pPr algn="ctr"/>
            <a:r>
              <a:rPr lang="es-ES_tradnl" sz="1400" dirty="0" smtClean="0"/>
              <a:t>KWR</a:t>
            </a:r>
            <a:endParaRPr lang="es-ES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90614" y="257866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WA4</a:t>
            </a:r>
          </a:p>
          <a:p>
            <a:pPr algn="ctr"/>
            <a:r>
              <a:rPr lang="es-ES_tradnl" sz="1400" dirty="0" smtClean="0"/>
              <a:t>CETAQUA</a:t>
            </a:r>
            <a:endParaRPr lang="es-ES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933103" y="257866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WA5</a:t>
            </a:r>
          </a:p>
          <a:p>
            <a:pPr algn="ctr"/>
            <a:r>
              <a:rPr lang="es-ES_tradnl" sz="1400" dirty="0" smtClean="0"/>
              <a:t>IWW</a:t>
            </a:r>
            <a:endParaRPr lang="es-ES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" y="3502749"/>
            <a:ext cx="10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200" dirty="0" err="1" smtClean="0"/>
              <a:t>Work</a:t>
            </a:r>
            <a:endParaRPr lang="es-ES_tradnl" sz="1200" dirty="0"/>
          </a:p>
          <a:p>
            <a:pPr algn="ctr"/>
            <a:r>
              <a:rPr lang="es-ES_tradnl" sz="1200" dirty="0" err="1" smtClean="0"/>
              <a:t>Package</a:t>
            </a:r>
            <a:endParaRPr lang="es-ES_tradnl" sz="1200" dirty="0"/>
          </a:p>
          <a:p>
            <a:pPr algn="ctr"/>
            <a:r>
              <a:rPr lang="es-ES_tradnl" sz="1200" dirty="0" err="1" smtClean="0"/>
              <a:t>management</a:t>
            </a:r>
            <a:endParaRPr lang="es-ES" sz="1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098400" y="361482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WP11</a:t>
            </a:r>
          </a:p>
          <a:p>
            <a:pPr algn="ctr"/>
            <a:r>
              <a:rPr lang="es-ES_tradnl" sz="1400" dirty="0" smtClean="0"/>
              <a:t>IWW</a:t>
            </a:r>
            <a:endParaRPr lang="es-ES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098399" y="429044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WP12</a:t>
            </a:r>
            <a:endParaRPr lang="es-ES" sz="1400" dirty="0"/>
          </a:p>
          <a:p>
            <a:pPr algn="ctr"/>
            <a:r>
              <a:rPr lang="es-ES_tradnl" sz="1400" dirty="0" smtClean="0"/>
              <a:t>ECOLOGIC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098398" y="500872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WP13</a:t>
            </a:r>
          </a:p>
          <a:p>
            <a:pPr algn="ctr"/>
            <a:r>
              <a:rPr lang="es-ES_tradnl" sz="1400" dirty="0" smtClean="0"/>
              <a:t>EG</a:t>
            </a:r>
            <a:endParaRPr lang="es-ES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509073" y="361482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WP21</a:t>
            </a:r>
          </a:p>
          <a:p>
            <a:pPr algn="ctr"/>
            <a:r>
              <a:rPr lang="es-ES_tradnl" sz="1400" dirty="0" smtClean="0"/>
              <a:t>SINTEF</a:t>
            </a:r>
            <a:endParaRPr lang="es-ES" sz="1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508298" y="429044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WP22</a:t>
            </a:r>
          </a:p>
          <a:p>
            <a:pPr algn="ctr"/>
            <a:r>
              <a:rPr lang="es-ES_tradnl" sz="1400" dirty="0" smtClean="0"/>
              <a:t>KWR</a:t>
            </a:r>
            <a:endParaRPr lang="es-ES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09074" y="500872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WP23</a:t>
            </a:r>
          </a:p>
          <a:p>
            <a:pPr algn="ctr"/>
            <a:r>
              <a:rPr lang="es-ES_tradnl" sz="1400" dirty="0" smtClean="0"/>
              <a:t>DHI</a:t>
            </a:r>
            <a:endParaRPr lang="es-ES" sz="1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954118" y="361482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WP31</a:t>
            </a:r>
          </a:p>
          <a:p>
            <a:pPr algn="ctr"/>
            <a:r>
              <a:rPr lang="es-ES_tradnl" sz="1400" dirty="0" smtClean="0"/>
              <a:t>EG</a:t>
            </a:r>
            <a:endParaRPr lang="es-ES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954117" y="4201924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WP32</a:t>
            </a:r>
          </a:p>
          <a:p>
            <a:pPr algn="ctr"/>
            <a:r>
              <a:rPr lang="es-ES_tradnl" sz="1400" dirty="0" smtClean="0"/>
              <a:t>SINTEF</a:t>
            </a:r>
            <a:endParaRPr lang="es-ES" sz="1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954116" y="4777988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WP33</a:t>
            </a:r>
          </a:p>
          <a:p>
            <a:pPr algn="ctr"/>
            <a:r>
              <a:rPr lang="es-ES_tradnl" sz="1400" dirty="0" smtClean="0"/>
              <a:t>KWR</a:t>
            </a:r>
            <a:endParaRPr lang="es-ES" sz="14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954115" y="5354052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WP34</a:t>
            </a:r>
          </a:p>
          <a:p>
            <a:pPr algn="ctr"/>
            <a:r>
              <a:rPr lang="es-ES_tradnl" sz="1400" dirty="0" smtClean="0"/>
              <a:t>EYDAP</a:t>
            </a:r>
            <a:endParaRPr lang="es-ES" sz="14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954114" y="5930116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WP35</a:t>
            </a:r>
          </a:p>
          <a:p>
            <a:pPr algn="ctr"/>
            <a:r>
              <a:rPr lang="es-ES_tradnl" sz="1400" dirty="0" smtClean="0"/>
              <a:t>CETAQUA</a:t>
            </a:r>
            <a:endParaRPr lang="es-ES" sz="14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403152" y="361482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WP41</a:t>
            </a:r>
          </a:p>
          <a:p>
            <a:pPr algn="ctr"/>
            <a:r>
              <a:rPr lang="es-ES_tradnl" sz="1400" dirty="0" smtClean="0"/>
              <a:t>CETAQUA</a:t>
            </a:r>
            <a:endParaRPr lang="es-ES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390614" y="4290447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WP42</a:t>
            </a:r>
          </a:p>
          <a:p>
            <a:pPr algn="ctr"/>
            <a:r>
              <a:rPr lang="es-ES_tradnl" sz="1400" dirty="0" smtClean="0"/>
              <a:t>ADELPHI</a:t>
            </a:r>
            <a:endParaRPr lang="es-ES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933102" y="3615146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WA51</a:t>
            </a:r>
          </a:p>
          <a:p>
            <a:pPr algn="ctr"/>
            <a:r>
              <a:rPr lang="es-ES_tradnl" sz="1400" dirty="0" smtClean="0"/>
              <a:t>IWW</a:t>
            </a:r>
            <a:endParaRPr lang="es-ES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933102" y="4290766"/>
            <a:ext cx="1038433" cy="523220"/>
          </a:xfrm>
          <a:prstGeom prst="rect">
            <a:avLst/>
          </a:prstGeom>
          <a:solidFill>
            <a:srgbClr val="8FBF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WA52</a:t>
            </a:r>
          </a:p>
          <a:p>
            <a:pPr algn="ctr"/>
            <a:r>
              <a:rPr lang="es-ES_tradnl" sz="1400" dirty="0" smtClean="0"/>
              <a:t>IWW</a:t>
            </a:r>
            <a:endParaRPr lang="es-ES" sz="14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5399167" y="5282624"/>
            <a:ext cx="1055162" cy="738664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solidFill>
              <a:srgbClr val="8FBF2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1400" dirty="0" smtClean="0"/>
              <a:t>Local</a:t>
            </a:r>
          </a:p>
          <a:p>
            <a:pPr algn="ctr"/>
            <a:r>
              <a:rPr lang="es-ES_tradnl" sz="1400" dirty="0" err="1" smtClean="0"/>
              <a:t>Stakeholder</a:t>
            </a:r>
            <a:endParaRPr lang="es-ES_tradnl" sz="1400" dirty="0" smtClean="0"/>
          </a:p>
          <a:p>
            <a:pPr algn="ctr"/>
            <a:r>
              <a:rPr lang="es-ES_tradnl" sz="1400" dirty="0" err="1" smtClean="0"/>
              <a:t>groups</a:t>
            </a:r>
            <a:endParaRPr lang="es-ES" sz="1400" dirty="0"/>
          </a:p>
        </p:txBody>
      </p:sp>
      <p:cxnSp>
        <p:nvCxnSpPr>
          <p:cNvPr id="48" name="47 Conector recto"/>
          <p:cNvCxnSpPr/>
          <p:nvPr/>
        </p:nvCxnSpPr>
        <p:spPr>
          <a:xfrm>
            <a:off x="1617617" y="2424139"/>
            <a:ext cx="5834702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1619672" y="3501008"/>
            <a:ext cx="5834702" cy="0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5148064" y="3825914"/>
            <a:ext cx="0" cy="2411398"/>
          </a:xfrm>
          <a:prstGeom prst="line">
            <a:avLst/>
          </a:prstGeom>
          <a:ln w="38100">
            <a:solidFill>
              <a:srgbClr val="B17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797</Words>
  <Application>Microsoft Office PowerPoint</Application>
  <PresentationFormat>Presentación en pantalla (4:3)</PresentationFormat>
  <Paragraphs>178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LiftingPC37</dc:creator>
  <cp:lastModifiedBy>Laura Ventura Termes</cp:lastModifiedBy>
  <cp:revision>13</cp:revision>
  <dcterms:created xsi:type="dcterms:W3CDTF">2014-01-20T15:25:56Z</dcterms:created>
  <dcterms:modified xsi:type="dcterms:W3CDTF">2014-03-07T15:06:29Z</dcterms:modified>
</cp:coreProperties>
</file>