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2" r:id="rId4"/>
    <p:sldId id="259" r:id="rId5"/>
    <p:sldId id="260" r:id="rId6"/>
    <p:sldId id="263" r:id="rId7"/>
    <p:sldId id="264" r:id="rId8"/>
    <p:sldId id="258" r:id="rId9"/>
  </p:sldIdLst>
  <p:sldSz cx="9144000" cy="6858000" type="screen4x3"/>
  <p:notesSz cx="6794500" cy="9982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D2210-9D63-41D7-BCEB-9A72C66C6035}" type="datetimeFigureOut">
              <a:rPr lang="de-DE" smtClean="0"/>
              <a:t>04.06.2014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A07D1-CABC-4956-8D60-3DD0DC338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86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6 Imagen" descr="002_CETaqua_Dessin_PortadaPPT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8" name="7 Imagen" descr="002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457200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Work Area Management Team - WAMT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5072074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Meeting 2014-01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5429264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Schwesig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(IWW)</a:t>
            </a:r>
            <a:endParaRPr lang="en-GB" sz="16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5877272"/>
            <a:ext cx="36638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i="1" dirty="0" err="1" smtClean="0"/>
              <a:t>The</a:t>
            </a:r>
            <a:r>
              <a:rPr lang="es-ES" sz="1000" i="1" dirty="0" smtClean="0"/>
              <a:t> </a:t>
            </a:r>
            <a:r>
              <a:rPr lang="es-ES" sz="1000" i="1" dirty="0" err="1"/>
              <a:t>research</a:t>
            </a:r>
            <a:r>
              <a:rPr lang="es-ES" sz="1000" i="1" dirty="0"/>
              <a:t> </a:t>
            </a:r>
            <a:r>
              <a:rPr lang="es-ES" sz="1000" i="1" dirty="0" err="1"/>
              <a:t>leading</a:t>
            </a:r>
            <a:r>
              <a:rPr lang="es-ES" sz="1000" i="1" dirty="0"/>
              <a:t> </a:t>
            </a:r>
            <a:r>
              <a:rPr lang="es-ES" sz="1000" i="1" dirty="0" err="1"/>
              <a:t>to</a:t>
            </a:r>
            <a:r>
              <a:rPr lang="es-ES" sz="1000" i="1" dirty="0"/>
              <a:t> </a:t>
            </a:r>
            <a:r>
              <a:rPr lang="es-ES" sz="1000" i="1" dirty="0" err="1"/>
              <a:t>these</a:t>
            </a:r>
            <a:r>
              <a:rPr lang="es-ES" sz="1000" i="1" dirty="0"/>
              <a:t> </a:t>
            </a:r>
            <a:r>
              <a:rPr lang="es-ES" sz="1000" i="1" dirty="0" err="1"/>
              <a:t>results</a:t>
            </a:r>
            <a:r>
              <a:rPr lang="es-ES" sz="1000" i="1" dirty="0"/>
              <a:t> has </a:t>
            </a:r>
            <a:r>
              <a:rPr lang="es-ES" sz="1000" i="1" dirty="0" err="1"/>
              <a:t>received</a:t>
            </a:r>
            <a:r>
              <a:rPr lang="es-ES" sz="1000" i="1" dirty="0"/>
              <a:t> </a:t>
            </a:r>
            <a:r>
              <a:rPr lang="es-ES" sz="1000" i="1" dirty="0" err="1"/>
              <a:t>funding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the</a:t>
            </a:r>
            <a:r>
              <a:rPr lang="es-ES" sz="1000" i="1" dirty="0"/>
              <a:t> </a:t>
            </a:r>
            <a:r>
              <a:rPr lang="es-ES" sz="1000" i="1" dirty="0" err="1"/>
              <a:t>European</a:t>
            </a:r>
            <a:r>
              <a:rPr lang="es-ES" sz="1000" i="1" dirty="0"/>
              <a:t> </a:t>
            </a:r>
            <a:r>
              <a:rPr lang="es-ES" sz="1000" i="1" dirty="0" err="1"/>
              <a:t>Union</a:t>
            </a:r>
            <a:r>
              <a:rPr lang="es-ES" sz="1000" i="1" dirty="0"/>
              <a:t> </a:t>
            </a:r>
            <a:r>
              <a:rPr lang="es-ES" sz="1000" i="1" dirty="0" err="1"/>
              <a:t>Seventh</a:t>
            </a:r>
            <a:r>
              <a:rPr lang="es-ES" sz="1000" i="1" dirty="0"/>
              <a:t> Framework </a:t>
            </a:r>
            <a:r>
              <a:rPr lang="es-ES" sz="1000" i="1" dirty="0" err="1"/>
              <a:t>Programme</a:t>
            </a:r>
            <a:r>
              <a:rPr lang="es-ES" sz="1000" i="1" dirty="0"/>
              <a:t> (FP7/2007-2013) </a:t>
            </a:r>
            <a:r>
              <a:rPr lang="es-ES" sz="1000" i="1" dirty="0" err="1"/>
              <a:t>under</a:t>
            </a:r>
            <a:r>
              <a:rPr lang="es-ES" sz="1000" i="1" dirty="0"/>
              <a:t> </a:t>
            </a:r>
            <a:r>
              <a:rPr lang="es-ES" sz="1000" i="1" dirty="0" err="1"/>
              <a:t>grant</a:t>
            </a:r>
            <a:r>
              <a:rPr lang="es-ES" sz="1000" i="1" dirty="0"/>
              <a:t> </a:t>
            </a:r>
            <a:r>
              <a:rPr lang="es-ES" sz="1000" i="1" dirty="0" err="1"/>
              <a:t>agreement</a:t>
            </a:r>
            <a:r>
              <a:rPr lang="es-ES" sz="1000" i="1" dirty="0"/>
              <a:t> no. </a:t>
            </a:r>
            <a:r>
              <a:rPr lang="es-ES" sz="1000" i="1" dirty="0" smtClean="0"/>
              <a:t>619039</a:t>
            </a:r>
            <a:endParaRPr lang="es-ES" sz="1000" i="1" dirty="0"/>
          </a:p>
        </p:txBody>
      </p:sp>
      <p:pic>
        <p:nvPicPr>
          <p:cNvPr id="1026" name="Picture 2" descr="https://www.competitionpolicyinternational.com/assets/Logos-etc./European-Fla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77272"/>
            <a:ext cx="807956" cy="5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Topics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998726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sz="2400" dirty="0" smtClean="0"/>
              <a:t>Organisational matters regarding the Kick-off Meeting</a:t>
            </a:r>
          </a:p>
          <a:p>
            <a:pPr marL="1543050" lvl="3" indent="-171450">
              <a:buFont typeface="Arial" pitchFamily="34" charset="0"/>
              <a:buChar char="•"/>
            </a:pPr>
            <a:endParaRPr lang="es-ES" sz="2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ES" sz="2400" dirty="0" smtClean="0"/>
              <a:t>Setting up the WAMT: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400" dirty="0" smtClean="0"/>
              <a:t>responsibilities, tasks, roles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400" dirty="0" smtClean="0"/>
              <a:t>frequency and mode of meetings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2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ES" sz="2400" dirty="0" smtClean="0"/>
              <a:t>A.O.B. </a:t>
            </a:r>
          </a:p>
          <a:p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Organisational matters for the kick-off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836712"/>
            <a:ext cx="77867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sz="2000" dirty="0" smtClean="0"/>
              <a:t>Day 1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000" dirty="0" smtClean="0"/>
              <a:t>All presentations available?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000" dirty="0" smtClean="0"/>
              <a:t>Order of WA presentations on day 1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s-ES" sz="2000" strike="sngStrike" dirty="0" smtClean="0"/>
              <a:t>1-2-3-4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s-ES" sz="2000" dirty="0" smtClean="0"/>
              <a:t>1-3-2-4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s-ES" sz="2000" dirty="0" smtClean="0"/>
              <a:t>(3-2-1-4)?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000" dirty="0" smtClean="0"/>
              <a:t>Important topics to be announced in overarching presentation?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000" dirty="0" smtClean="0"/>
              <a:t>WA-specific messages for the wrap-up around 17:15?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000" dirty="0" smtClean="0"/>
              <a:t>Intro &amp; announcements by David, WA leaders handling discussion of their presentation by themselves?</a:t>
            </a:r>
            <a:br>
              <a:rPr lang="es-ES" sz="2000" dirty="0" smtClean="0"/>
            </a:br>
            <a:endParaRPr lang="es-E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ES" sz="2000" dirty="0" smtClean="0"/>
              <a:t>Day 2 – breakout sessions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000" dirty="0" smtClean="0"/>
              <a:t>Can each WA leader use his/her own computer for presentation?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2000" dirty="0" smtClean="0"/>
              <a:t>Can each WA leader prepare 1-2 slides on the outcome of the breakout (e.g. decisions, most urgent steps, information relevant for broader audience) for presentation in the final wrap-up session (5 minutes max)?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s-E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s-ES" sz="2000" dirty="0" smtClean="0"/>
              <a:t>Anything else about the kick-off?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640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WAMT – according to DoW Annex I part B ch. 2.1.4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3960" y="980728"/>
            <a:ext cx="77867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/>
              <a:t>Monthly </a:t>
            </a:r>
            <a:r>
              <a:rPr lang="en-GB" sz="1600" dirty="0"/>
              <a:t>meetings (usually as phone conferences) to discuss progress within the WAs and the need </a:t>
            </a:r>
            <a:r>
              <a:rPr lang="en-GB" sz="1600" dirty="0" smtClean="0"/>
              <a:t>for </a:t>
            </a:r>
            <a:r>
              <a:rPr lang="en-GB" sz="1600" dirty="0"/>
              <a:t>corrective measures. </a:t>
            </a:r>
            <a:endParaRPr lang="en-GB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/>
              <a:t>Two </a:t>
            </a:r>
            <a:r>
              <a:rPr lang="en-GB" sz="1600" dirty="0"/>
              <a:t>meetings per year will be </a:t>
            </a:r>
            <a:r>
              <a:rPr lang="en-GB" sz="1600" dirty="0" smtClean="0"/>
              <a:t>face-to-face.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/>
              <a:t>They will </a:t>
            </a:r>
            <a:r>
              <a:rPr lang="en-GB" sz="1600" dirty="0"/>
              <a:t>discuss progress, budget and arising issues in more detail than can be done by the PSB, e.g. down to the WP and task level. </a:t>
            </a:r>
            <a:endParaRPr lang="en-GB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/>
              <a:t>They </a:t>
            </a:r>
            <a:r>
              <a:rPr lang="en-GB" sz="1600" dirty="0"/>
              <a:t>will discuss and propose solutions in case of:</a:t>
            </a:r>
            <a:endParaRPr lang="de-DE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/>
              <a:t>Foreseeable difficulties in a WA / WP to achieve the planned deliverables. </a:t>
            </a:r>
            <a:endParaRPr lang="de-DE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/>
              <a:t>Need for harmonisation of activities between and across WAs.</a:t>
            </a:r>
            <a:endParaRPr lang="de-DE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/>
              <a:t>Obstacles and barriers causing delays in progress, in particular if this is likely to affect other WPs / WAs that need the output of another WP / WA as a starting point. </a:t>
            </a:r>
            <a:endParaRPr lang="de-DE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/>
              <a:t>Need for reallocation of tasks within or among the WPs / WAs if needed.</a:t>
            </a:r>
            <a:endParaRPr lang="de-DE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/>
              <a:t>Weak performance or malfunctioning of a partner.</a:t>
            </a:r>
            <a:endParaRPr lang="de-DE" sz="1600" dirty="0"/>
          </a:p>
          <a:p>
            <a:r>
              <a:rPr lang="en-GB" sz="1600" dirty="0"/>
              <a:t> </a:t>
            </a:r>
            <a:endParaRPr lang="de-DE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/>
              <a:t>WA and WP leaders are the first source of intervention when there is a lack of progress in a WA or WP. </a:t>
            </a:r>
            <a:r>
              <a:rPr lang="en-GB" sz="1600" dirty="0" smtClean="0"/>
              <a:t>Together </a:t>
            </a:r>
            <a:r>
              <a:rPr lang="en-GB" sz="1600" dirty="0"/>
              <a:t>with the Project Coordinator, the WAMT will decide whether an issue can be tackled internally or will have to be communicated to and decided by the PSB. </a:t>
            </a:r>
            <a:endParaRPr lang="de-DE" sz="1600" dirty="0"/>
          </a:p>
          <a:p>
            <a:pPr marL="171450" indent="-171450">
              <a:buFont typeface="Arial" pitchFamily="34" charset="0"/>
              <a:buChar char="•"/>
            </a:pPr>
            <a:endParaRPr lang="en-GB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/>
              <a:t>In </a:t>
            </a:r>
            <a:r>
              <a:rPr lang="en-GB" sz="1600" dirty="0"/>
              <a:t>matters where a decision by the PSB is required such as a reallocation of budget and tasks or the request for an amendment of the Description of Work (</a:t>
            </a:r>
            <a:r>
              <a:rPr lang="en-GB" sz="1600" dirty="0" err="1"/>
              <a:t>DoW</a:t>
            </a:r>
            <a:r>
              <a:rPr lang="en-GB" sz="1600" dirty="0"/>
              <a:t>), the WA leaders support the Project Coordinator in developing a proposal that can be made to the PSB for decision.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580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RESPONSIBILITIES, TROUBLESHOOTING AND REPORTING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2227F-EB7A-4B97-8EDB-968C9E08A51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6 CuadroTexto"/>
          <p:cNvSpPr txBox="1"/>
          <p:nvPr/>
        </p:nvSpPr>
        <p:spPr>
          <a:xfrm>
            <a:off x="642910" y="100010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Pyramidal / hierarchical structure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556792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de-DE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400" dirty="0" smtClean="0">
                <a:latin typeface="+mj-lt"/>
              </a:rPr>
              <a:t>General </a:t>
            </a:r>
            <a:r>
              <a:rPr lang="de-DE" sz="2400" dirty="0" err="1" smtClean="0">
                <a:latin typeface="+mj-lt"/>
              </a:rPr>
              <a:t>principle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of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reporting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and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responsibilities</a:t>
            </a:r>
            <a:r>
              <a:rPr lang="de-DE" sz="2400" dirty="0" smtClean="0">
                <a:latin typeface="+mj-lt"/>
              </a:rPr>
              <a:t>:</a:t>
            </a:r>
            <a:br>
              <a:rPr lang="de-DE" sz="2400" dirty="0" smtClean="0">
                <a:latin typeface="+mj-lt"/>
              </a:rPr>
            </a:br>
            <a:r>
              <a:rPr lang="de-DE" sz="2400" dirty="0" smtClean="0">
                <a:latin typeface="+mj-lt"/>
              </a:rPr>
              <a:t/>
            </a:r>
            <a:br>
              <a:rPr lang="de-DE" sz="2400" dirty="0" smtClean="0">
                <a:latin typeface="+mj-lt"/>
              </a:rPr>
            </a:br>
            <a:r>
              <a:rPr lang="de-DE" sz="2000" dirty="0" smtClean="0">
                <a:latin typeface="+mj-lt"/>
              </a:rPr>
              <a:t>Task </a:t>
            </a:r>
            <a:r>
              <a:rPr lang="de-DE" sz="2000" dirty="0" err="1" smtClean="0">
                <a:latin typeface="+mj-lt"/>
              </a:rPr>
              <a:t>contributor</a:t>
            </a:r>
            <a:r>
              <a:rPr lang="de-DE" sz="2000" dirty="0" smtClean="0">
                <a:latin typeface="+mj-lt"/>
              </a:rPr>
              <a:t>  → </a:t>
            </a:r>
            <a:r>
              <a:rPr lang="de-DE" sz="2000" dirty="0" err="1" smtClean="0">
                <a:latin typeface="+mj-lt"/>
              </a:rPr>
              <a:t>task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leader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/>
              <a:t>→</a:t>
            </a:r>
            <a:r>
              <a:rPr lang="de-DE" sz="2000" dirty="0" smtClean="0">
                <a:latin typeface="+mj-lt"/>
              </a:rPr>
              <a:t> WP </a:t>
            </a:r>
            <a:r>
              <a:rPr lang="de-DE" sz="2000" dirty="0" err="1" smtClean="0">
                <a:latin typeface="+mj-lt"/>
              </a:rPr>
              <a:t>leader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/>
              <a:t>→</a:t>
            </a:r>
            <a:r>
              <a:rPr lang="de-DE" sz="2000" dirty="0" smtClean="0">
                <a:latin typeface="+mj-lt"/>
              </a:rPr>
              <a:t> WA </a:t>
            </a:r>
            <a:r>
              <a:rPr lang="de-DE" sz="2000" dirty="0" err="1" smtClean="0">
                <a:latin typeface="+mj-lt"/>
              </a:rPr>
              <a:t>leader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/>
              <a:t>→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Coordinator</a:t>
            </a:r>
            <a:r>
              <a:rPr lang="de-DE" sz="2000" dirty="0" smtClean="0">
                <a:latin typeface="+mj-lt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de-DE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400" dirty="0" err="1" smtClean="0">
                <a:latin typeface="+mj-lt"/>
              </a:rPr>
              <a:t>Instruction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to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partners</a:t>
            </a:r>
            <a:r>
              <a:rPr lang="de-DE" sz="2400" dirty="0" smtClean="0">
                <a:latin typeface="+mj-lt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de-DE" sz="1800" dirty="0" err="1" smtClean="0">
                <a:latin typeface="+mj-lt"/>
              </a:rPr>
              <a:t>Give</a:t>
            </a:r>
            <a:r>
              <a:rPr lang="de-DE" sz="1800" dirty="0" smtClean="0">
                <a:latin typeface="+mj-lt"/>
              </a:rPr>
              <a:t> an </a:t>
            </a:r>
            <a:r>
              <a:rPr lang="de-DE" sz="1800" dirty="0" err="1" smtClean="0">
                <a:latin typeface="+mj-lt"/>
              </a:rPr>
              <a:t>early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warning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to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the</a:t>
            </a:r>
            <a:r>
              <a:rPr lang="de-DE" sz="1800" dirty="0" smtClean="0">
                <a:latin typeface="+mj-lt"/>
              </a:rPr>
              <a:t> WA </a:t>
            </a:r>
            <a:r>
              <a:rPr lang="de-DE" sz="1800" dirty="0" err="1" smtClean="0">
                <a:latin typeface="+mj-lt"/>
              </a:rPr>
              <a:t>leader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and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the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Coordinator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if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there‘s</a:t>
            </a:r>
            <a:r>
              <a:rPr lang="de-DE" sz="1800" dirty="0" smtClean="0">
                <a:latin typeface="+mj-lt"/>
              </a:rPr>
              <a:t> a </a:t>
            </a:r>
            <a:r>
              <a:rPr lang="de-DE" sz="1800" dirty="0" err="1" smtClean="0">
                <a:latin typeface="+mj-lt"/>
              </a:rPr>
              <a:t>risk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for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failure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or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significant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delay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of</a:t>
            </a:r>
            <a:r>
              <a:rPr lang="de-DE" sz="1800" dirty="0" smtClean="0">
                <a:latin typeface="+mj-lt"/>
              </a:rPr>
              <a:t> a </a:t>
            </a:r>
            <a:r>
              <a:rPr lang="de-DE" sz="1800" dirty="0" err="1" smtClean="0">
                <a:latin typeface="+mj-lt"/>
              </a:rPr>
              <a:t>deliverable</a:t>
            </a:r>
            <a:r>
              <a:rPr lang="de-DE" sz="1800" dirty="0" smtClean="0">
                <a:latin typeface="+mj-lt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de-DE" sz="1800" dirty="0" smtClean="0"/>
              <a:t>But </a:t>
            </a:r>
            <a:r>
              <a:rPr lang="de-DE" sz="1800" dirty="0" err="1" smtClean="0"/>
              <a:t>please</a:t>
            </a:r>
            <a:r>
              <a:rPr lang="de-DE" sz="1800" dirty="0" smtClean="0"/>
              <a:t> </a:t>
            </a:r>
            <a:r>
              <a:rPr lang="de-DE" sz="1800" dirty="0"/>
              <a:t>do not </a:t>
            </a:r>
            <a:r>
              <a:rPr lang="de-DE" sz="1800" dirty="0" err="1"/>
              <a:t>involve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WA </a:t>
            </a:r>
            <a:r>
              <a:rPr lang="de-DE" sz="1800" dirty="0" err="1"/>
              <a:t>leader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coordinator</a:t>
            </a:r>
            <a:r>
              <a:rPr lang="de-DE" sz="1800" dirty="0"/>
              <a:t> in </a:t>
            </a:r>
            <a:r>
              <a:rPr lang="de-DE" sz="1800" u="sng" dirty="0"/>
              <a:t>all</a:t>
            </a:r>
            <a:r>
              <a:rPr lang="de-DE" sz="1800" dirty="0"/>
              <a:t> </a:t>
            </a:r>
            <a:r>
              <a:rPr lang="de-DE" sz="1800" dirty="0" err="1" smtClean="0"/>
              <a:t>your</a:t>
            </a:r>
            <a:r>
              <a:rPr lang="de-DE" sz="1800" dirty="0" smtClean="0"/>
              <a:t> </a:t>
            </a:r>
            <a:r>
              <a:rPr lang="de-DE" sz="1800" dirty="0" err="1" smtClean="0"/>
              <a:t>internal</a:t>
            </a:r>
            <a:r>
              <a:rPr lang="de-DE" sz="1800" dirty="0" smtClean="0"/>
              <a:t> </a:t>
            </a:r>
            <a:r>
              <a:rPr lang="de-DE" sz="1800" dirty="0" err="1" smtClean="0"/>
              <a:t>communication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tasks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WPs</a:t>
            </a:r>
          </a:p>
          <a:p>
            <a:pPr lvl="1">
              <a:lnSpc>
                <a:spcPct val="80000"/>
              </a:lnSpc>
            </a:pPr>
            <a:r>
              <a:rPr lang="de-DE" sz="1800" dirty="0" err="1"/>
              <a:t>Coordinator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single</a:t>
            </a:r>
            <a:r>
              <a:rPr lang="de-DE" sz="1800" dirty="0"/>
              <a:t> </a:t>
            </a:r>
            <a:r>
              <a:rPr lang="de-DE" sz="1800" dirty="0" err="1"/>
              <a:t>interface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EC </a:t>
            </a:r>
            <a:r>
              <a:rPr lang="de-DE" sz="1800" dirty="0" err="1"/>
              <a:t>services</a:t>
            </a:r>
            <a:r>
              <a:rPr lang="de-DE" sz="1800" dirty="0"/>
              <a:t> (</a:t>
            </a:r>
            <a:r>
              <a:rPr lang="de-DE" sz="1800" dirty="0" err="1"/>
              <a:t>usually</a:t>
            </a:r>
            <a:r>
              <a:rPr lang="de-DE" sz="1800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2744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WAMT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meetings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57200" y="112474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de-DE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latin typeface="+mj-lt"/>
              </a:rPr>
              <a:t>Can </a:t>
            </a:r>
            <a:r>
              <a:rPr lang="de-DE" sz="2000" dirty="0" err="1" smtClean="0">
                <a:latin typeface="+mj-lt"/>
              </a:rPr>
              <a:t>we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agree</a:t>
            </a:r>
            <a:r>
              <a:rPr lang="de-DE" sz="2000" dirty="0" smtClean="0">
                <a:latin typeface="+mj-lt"/>
              </a:rPr>
              <a:t> on a </a:t>
            </a:r>
            <a:r>
              <a:rPr lang="de-DE" sz="2000" dirty="0" err="1" smtClean="0">
                <a:latin typeface="+mj-lt"/>
              </a:rPr>
              <a:t>standard</a:t>
            </a:r>
            <a:r>
              <a:rPr lang="de-DE" sz="2000" dirty="0" smtClean="0">
                <a:latin typeface="+mj-lt"/>
              </a:rPr>
              <a:t>  </a:t>
            </a:r>
            <a:r>
              <a:rPr lang="de-DE" sz="2000" dirty="0" err="1" smtClean="0">
                <a:latin typeface="+mj-lt"/>
              </a:rPr>
              <a:t>rule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for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monthly</a:t>
            </a:r>
            <a:r>
              <a:rPr lang="de-DE" sz="2000" dirty="0" smtClean="0">
                <a:latin typeface="+mj-lt"/>
              </a:rPr>
              <a:t> WAMT </a:t>
            </a:r>
            <a:r>
              <a:rPr lang="de-DE" sz="2000" dirty="0" err="1" smtClean="0">
                <a:latin typeface="+mj-lt"/>
              </a:rPr>
              <a:t>meetings</a:t>
            </a:r>
            <a:r>
              <a:rPr lang="de-DE" sz="2000" dirty="0" smtClean="0">
                <a:latin typeface="+mj-lt"/>
              </a:rPr>
              <a:t>, e.g.</a:t>
            </a:r>
          </a:p>
          <a:p>
            <a:pPr lvl="1">
              <a:lnSpc>
                <a:spcPct val="80000"/>
              </a:lnSpc>
            </a:pPr>
            <a:r>
              <a:rPr lang="de-DE" sz="1600" dirty="0" smtClean="0">
                <a:latin typeface="+mj-lt"/>
              </a:rPr>
              <a:t>Every 1st </a:t>
            </a:r>
            <a:r>
              <a:rPr lang="de-DE" sz="1600" dirty="0" err="1" smtClean="0">
                <a:latin typeface="+mj-lt"/>
              </a:rPr>
              <a:t>Tuesday</a:t>
            </a:r>
            <a:r>
              <a:rPr lang="de-DE" sz="1600" dirty="0" smtClean="0">
                <a:latin typeface="+mj-lt"/>
              </a:rPr>
              <a:t> 10:00</a:t>
            </a:r>
          </a:p>
          <a:p>
            <a:pPr lvl="1">
              <a:lnSpc>
                <a:spcPct val="80000"/>
              </a:lnSpc>
            </a:pPr>
            <a:r>
              <a:rPr lang="de-DE" sz="1600" dirty="0" smtClean="0">
                <a:latin typeface="+mj-lt"/>
              </a:rPr>
              <a:t>Every 1st </a:t>
            </a:r>
            <a:r>
              <a:rPr lang="de-DE" sz="1600" dirty="0" err="1" smtClean="0">
                <a:latin typeface="+mj-lt"/>
              </a:rPr>
              <a:t>Wednesday</a:t>
            </a:r>
            <a:r>
              <a:rPr lang="de-DE" sz="1600" dirty="0" smtClean="0">
                <a:latin typeface="+mj-lt"/>
              </a:rPr>
              <a:t> 10:00</a:t>
            </a:r>
          </a:p>
          <a:p>
            <a:pPr lvl="1">
              <a:lnSpc>
                <a:spcPct val="80000"/>
              </a:lnSpc>
            </a:pPr>
            <a:r>
              <a:rPr lang="de-DE" sz="1600" dirty="0" smtClean="0">
                <a:latin typeface="+mj-lt"/>
              </a:rPr>
              <a:t>Every 1st </a:t>
            </a:r>
            <a:r>
              <a:rPr lang="de-DE" sz="1600" dirty="0" err="1" smtClean="0">
                <a:latin typeface="+mj-lt"/>
              </a:rPr>
              <a:t>Friday</a:t>
            </a:r>
            <a:r>
              <a:rPr lang="de-DE" sz="1600" dirty="0" smtClean="0">
                <a:latin typeface="+mj-lt"/>
              </a:rPr>
              <a:t> 10:00</a:t>
            </a:r>
          </a:p>
          <a:p>
            <a:pPr>
              <a:lnSpc>
                <a:spcPct val="80000"/>
              </a:lnSpc>
            </a:pPr>
            <a:endParaRPr lang="de-DE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latin typeface="+mj-lt"/>
              </a:rPr>
              <a:t>Keep </a:t>
            </a:r>
            <a:r>
              <a:rPr lang="de-DE" sz="2000" dirty="0" err="1" smtClean="0">
                <a:latin typeface="+mj-lt"/>
              </a:rPr>
              <a:t>it</a:t>
            </a:r>
            <a:r>
              <a:rPr lang="de-DE" sz="2000" dirty="0" smtClean="0">
                <a:latin typeface="+mj-lt"/>
              </a:rPr>
              <a:t> simple, - </a:t>
            </a:r>
            <a:r>
              <a:rPr lang="de-DE" sz="2000" dirty="0" err="1" smtClean="0">
                <a:latin typeface="+mj-lt"/>
              </a:rPr>
              <a:t>no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presentations</a:t>
            </a:r>
            <a:r>
              <a:rPr lang="de-DE" sz="2000" dirty="0" smtClean="0">
                <a:latin typeface="+mj-lt"/>
              </a:rPr>
              <a:t> etc., a simple </a:t>
            </a:r>
            <a:r>
              <a:rPr lang="de-DE" sz="2000" dirty="0" err="1" smtClean="0">
                <a:latin typeface="+mj-lt"/>
              </a:rPr>
              <a:t>TelCo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1 </a:t>
            </a:r>
            <a:r>
              <a:rPr lang="de-DE" sz="2000" dirty="0" err="1" smtClean="0">
                <a:latin typeface="+mj-lt"/>
              </a:rPr>
              <a:t>hour</a:t>
            </a:r>
            <a:r>
              <a:rPr lang="de-DE" sz="2000" dirty="0" smtClean="0">
                <a:latin typeface="+mj-lt"/>
              </a:rPr>
              <a:t> max.</a:t>
            </a:r>
          </a:p>
          <a:p>
            <a:pPr>
              <a:lnSpc>
                <a:spcPct val="80000"/>
              </a:lnSpc>
            </a:pPr>
            <a:endParaRPr lang="de-DE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latin typeface="+mj-lt"/>
              </a:rPr>
              <a:t>David </a:t>
            </a:r>
            <a:r>
              <a:rPr lang="de-DE" sz="2000" dirty="0" err="1" smtClean="0">
                <a:latin typeface="+mj-lt"/>
              </a:rPr>
              <a:t>offers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to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organise</a:t>
            </a:r>
            <a:r>
              <a:rPr lang="de-DE" sz="2000" dirty="0" smtClean="0">
                <a:latin typeface="+mj-lt"/>
              </a:rPr>
              <a:t>, </a:t>
            </a:r>
            <a:r>
              <a:rPr lang="de-DE" sz="2000" dirty="0" err="1" smtClean="0">
                <a:latin typeface="+mj-lt"/>
              </a:rPr>
              <a:t>chair</a:t>
            </a:r>
            <a:r>
              <a:rPr lang="de-DE" sz="2000" dirty="0" smtClean="0">
                <a:latin typeface="+mj-lt"/>
              </a:rPr>
              <a:t>, </a:t>
            </a:r>
            <a:r>
              <a:rPr lang="de-DE" sz="2000" dirty="0" err="1" smtClean="0">
                <a:latin typeface="+mj-lt"/>
              </a:rPr>
              <a:t>prepare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minutes</a:t>
            </a:r>
            <a:endParaRPr lang="de-DE" sz="20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latin typeface="+mj-lt"/>
              </a:rPr>
              <a:t>Date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next</a:t>
            </a:r>
            <a:r>
              <a:rPr lang="de-DE" sz="2000" dirty="0" smtClean="0">
                <a:latin typeface="+mj-lt"/>
              </a:rPr>
              <a:t> WAMT </a:t>
            </a:r>
            <a:r>
              <a:rPr lang="de-DE" sz="2000" dirty="0" err="1" smtClean="0">
                <a:latin typeface="+mj-lt"/>
              </a:rPr>
              <a:t>TelCo</a:t>
            </a:r>
            <a:r>
              <a:rPr lang="de-DE" sz="2000" dirty="0" smtClean="0">
                <a:latin typeface="+mj-lt"/>
              </a:rPr>
              <a:t> (</a:t>
            </a:r>
            <a:r>
              <a:rPr lang="de-DE" sz="2000" dirty="0" err="1" smtClean="0">
                <a:latin typeface="+mj-lt"/>
              </a:rPr>
              <a:t>early</a:t>
            </a:r>
            <a:r>
              <a:rPr lang="de-DE" sz="2000" dirty="0" smtClean="0">
                <a:latin typeface="+mj-lt"/>
              </a:rPr>
              <a:t> March):</a:t>
            </a:r>
          </a:p>
          <a:p>
            <a:pPr>
              <a:lnSpc>
                <a:spcPct val="80000"/>
              </a:lnSpc>
            </a:pPr>
            <a:endParaRPr lang="de-DE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latin typeface="+mj-lt"/>
              </a:rPr>
              <a:t>Date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next</a:t>
            </a:r>
            <a:r>
              <a:rPr lang="de-DE" sz="2000" dirty="0" smtClean="0">
                <a:latin typeface="+mj-lt"/>
              </a:rPr>
              <a:t> face-</a:t>
            </a:r>
            <a:r>
              <a:rPr lang="de-DE" sz="2000" dirty="0" err="1" smtClean="0">
                <a:latin typeface="+mj-lt"/>
              </a:rPr>
              <a:t>to</a:t>
            </a:r>
            <a:r>
              <a:rPr lang="de-DE" sz="2000" dirty="0" smtClean="0">
                <a:latin typeface="+mj-lt"/>
              </a:rPr>
              <a:t>-face WAMT:</a:t>
            </a:r>
          </a:p>
          <a:p>
            <a:pPr lvl="1">
              <a:lnSpc>
                <a:spcPct val="80000"/>
              </a:lnSpc>
            </a:pPr>
            <a:r>
              <a:rPr lang="de-DE" sz="1400" dirty="0" smtClean="0">
                <a:latin typeface="+mj-lt"/>
              </a:rPr>
              <a:t>After </a:t>
            </a:r>
            <a:r>
              <a:rPr lang="de-DE" sz="1400" dirty="0" err="1" smtClean="0">
                <a:latin typeface="+mj-lt"/>
              </a:rPr>
              <a:t>approx</a:t>
            </a:r>
            <a:r>
              <a:rPr lang="de-DE" sz="1400" dirty="0" smtClean="0">
                <a:latin typeface="+mj-lt"/>
              </a:rPr>
              <a:t>. 10 </a:t>
            </a:r>
            <a:r>
              <a:rPr lang="de-DE" sz="1400" dirty="0" err="1" smtClean="0">
                <a:latin typeface="+mj-lt"/>
              </a:rPr>
              <a:t>months</a:t>
            </a:r>
            <a:r>
              <a:rPr lang="de-DE" sz="1400" dirty="0" smtClean="0">
                <a:latin typeface="+mj-lt"/>
              </a:rPr>
              <a:t>.  - </a:t>
            </a:r>
            <a:r>
              <a:rPr lang="de-DE" sz="1400" dirty="0" err="1" smtClean="0">
                <a:latin typeface="+mj-lt"/>
              </a:rPr>
              <a:t>Oct</a:t>
            </a:r>
            <a:r>
              <a:rPr lang="de-DE" sz="1400" dirty="0" smtClean="0">
                <a:latin typeface="+mj-lt"/>
              </a:rPr>
              <a:t> /Nov 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de-DE" dirty="0" smtClean="0"/>
              <a:t>A.O.B.</a:t>
            </a:r>
            <a:endParaRPr lang="de-DE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57200" y="1124744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de-DE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latin typeface="+mj-lt"/>
              </a:rPr>
              <a:t>Quality </a:t>
            </a:r>
            <a:r>
              <a:rPr lang="de-DE" sz="2000" dirty="0" err="1" smtClean="0">
                <a:latin typeface="+mj-lt"/>
              </a:rPr>
              <a:t>control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deliverables</a:t>
            </a:r>
            <a:r>
              <a:rPr lang="de-DE" sz="2000" dirty="0" smtClean="0">
                <a:latin typeface="+mj-lt"/>
              </a:rPr>
              <a:t> / </a:t>
            </a:r>
            <a:r>
              <a:rPr lang="de-DE" sz="2000" dirty="0" err="1" smtClean="0">
                <a:latin typeface="+mj-lt"/>
              </a:rPr>
              <a:t>internal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review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procedure</a:t>
            </a:r>
            <a:r>
              <a:rPr lang="de-DE" sz="2000" dirty="0" smtClean="0">
                <a:latin typeface="+mj-lt"/>
              </a:rPr>
              <a:t>?</a:t>
            </a:r>
          </a:p>
          <a:p>
            <a:pPr>
              <a:lnSpc>
                <a:spcPct val="80000"/>
              </a:lnSpc>
            </a:pPr>
            <a:r>
              <a:rPr lang="de-DE" sz="2000" dirty="0" err="1" smtClean="0">
                <a:latin typeface="+mj-lt"/>
              </a:rPr>
              <a:t>Any</a:t>
            </a:r>
            <a:r>
              <a:rPr lang="de-DE" sz="2000" dirty="0" smtClean="0">
                <a:latin typeface="+mj-lt"/>
              </a:rPr>
              <a:t> urgent </a:t>
            </a:r>
            <a:r>
              <a:rPr lang="de-DE" sz="2000" dirty="0" err="1" smtClean="0">
                <a:latin typeface="+mj-lt"/>
              </a:rPr>
              <a:t>steps</a:t>
            </a:r>
            <a:r>
              <a:rPr lang="de-DE" sz="2000" dirty="0" smtClean="0">
                <a:latin typeface="+mj-lt"/>
              </a:rPr>
              <a:t> after </a:t>
            </a:r>
            <a:r>
              <a:rPr lang="de-DE" sz="2000" dirty="0" err="1" smtClean="0">
                <a:latin typeface="+mj-lt"/>
              </a:rPr>
              <a:t>the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kick-off</a:t>
            </a:r>
            <a:r>
              <a:rPr lang="de-DE" sz="2000" dirty="0" smtClean="0">
                <a:latin typeface="+mj-lt"/>
              </a:rPr>
              <a:t>?</a:t>
            </a:r>
          </a:p>
          <a:p>
            <a:pPr>
              <a:lnSpc>
                <a:spcPct val="80000"/>
              </a:lnSpc>
            </a:pPr>
            <a:r>
              <a:rPr lang="de-DE" sz="2000" dirty="0" smtClean="0">
                <a:latin typeface="+mj-lt"/>
              </a:rPr>
              <a:t>…</a:t>
            </a:r>
          </a:p>
          <a:p>
            <a:pPr>
              <a:lnSpc>
                <a:spcPct val="80000"/>
              </a:lnSpc>
            </a:pPr>
            <a:r>
              <a:rPr lang="de-DE" sz="2000" dirty="0" smtClean="0">
                <a:latin typeface="+mj-lt"/>
              </a:rPr>
              <a:t>…</a:t>
            </a:r>
          </a:p>
          <a:p>
            <a:pPr>
              <a:lnSpc>
                <a:spcPct val="80000"/>
              </a:lnSpc>
            </a:pPr>
            <a:endParaRPr lang="de-DE" sz="2000" dirty="0" smtClean="0">
              <a:latin typeface="+mj-lt"/>
            </a:endParaRP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competitionpolicyinternational.com/assets/Logos-etc./European-Fla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82831"/>
            <a:ext cx="807956" cy="5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39752" y="2780928"/>
            <a:ext cx="6696744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s-ES" sz="1000" i="1" dirty="0" err="1" smtClean="0"/>
              <a:t>The</a:t>
            </a:r>
            <a:r>
              <a:rPr lang="es-ES" sz="1000" i="1" dirty="0" smtClean="0"/>
              <a:t> </a:t>
            </a:r>
            <a:r>
              <a:rPr lang="es-ES" sz="1000" i="1" dirty="0" err="1"/>
              <a:t>research</a:t>
            </a:r>
            <a:r>
              <a:rPr lang="es-ES" sz="1000" i="1" dirty="0"/>
              <a:t> </a:t>
            </a:r>
            <a:r>
              <a:rPr lang="es-ES" sz="1000" i="1" dirty="0" err="1"/>
              <a:t>leading</a:t>
            </a:r>
            <a:r>
              <a:rPr lang="es-ES" sz="1000" i="1" dirty="0"/>
              <a:t> </a:t>
            </a:r>
            <a:r>
              <a:rPr lang="es-ES" sz="1000" i="1" dirty="0" err="1"/>
              <a:t>to</a:t>
            </a:r>
            <a:r>
              <a:rPr lang="es-ES" sz="1000" i="1" dirty="0"/>
              <a:t> </a:t>
            </a:r>
            <a:r>
              <a:rPr lang="es-ES" sz="1000" i="1" dirty="0" err="1"/>
              <a:t>these</a:t>
            </a:r>
            <a:r>
              <a:rPr lang="es-ES" sz="1000" i="1" dirty="0"/>
              <a:t> </a:t>
            </a:r>
            <a:r>
              <a:rPr lang="es-ES" sz="1000" i="1" dirty="0" err="1"/>
              <a:t>results</a:t>
            </a:r>
            <a:r>
              <a:rPr lang="es-ES" sz="1000" i="1" dirty="0"/>
              <a:t> has </a:t>
            </a:r>
            <a:r>
              <a:rPr lang="es-ES" sz="1000" i="1" dirty="0" err="1"/>
              <a:t>received</a:t>
            </a:r>
            <a:r>
              <a:rPr lang="es-ES" sz="1000" i="1" dirty="0"/>
              <a:t> </a:t>
            </a:r>
            <a:r>
              <a:rPr lang="es-ES" sz="1000" i="1" dirty="0" err="1"/>
              <a:t>funding</a:t>
            </a:r>
            <a:r>
              <a:rPr lang="es-ES" sz="1000" i="1" dirty="0"/>
              <a:t> </a:t>
            </a:r>
            <a:r>
              <a:rPr lang="es-ES" sz="1000" i="1" dirty="0" err="1"/>
              <a:t>from</a:t>
            </a:r>
            <a:r>
              <a:rPr lang="es-ES" sz="1000" i="1" dirty="0"/>
              <a:t> </a:t>
            </a:r>
            <a:r>
              <a:rPr lang="es-ES" sz="1000" i="1" dirty="0" err="1"/>
              <a:t>the</a:t>
            </a:r>
            <a:r>
              <a:rPr lang="es-ES" sz="1000" i="1" dirty="0"/>
              <a:t> </a:t>
            </a:r>
            <a:r>
              <a:rPr lang="es-ES" sz="1000" i="1" dirty="0" err="1"/>
              <a:t>European</a:t>
            </a:r>
            <a:r>
              <a:rPr lang="es-ES" sz="1000" i="1" dirty="0"/>
              <a:t> </a:t>
            </a:r>
            <a:r>
              <a:rPr lang="es-ES" sz="1000" i="1" dirty="0" err="1"/>
              <a:t>Union</a:t>
            </a:r>
            <a:r>
              <a:rPr lang="es-ES" sz="1000" i="1" dirty="0"/>
              <a:t> </a:t>
            </a:r>
            <a:r>
              <a:rPr lang="es-ES" sz="1000" i="1" dirty="0" err="1"/>
              <a:t>Seventh</a:t>
            </a:r>
            <a:r>
              <a:rPr lang="es-ES" sz="1000" i="1" dirty="0"/>
              <a:t> Framework </a:t>
            </a:r>
            <a:r>
              <a:rPr lang="es-ES" sz="1000" i="1" dirty="0" err="1"/>
              <a:t>Programme</a:t>
            </a:r>
            <a:r>
              <a:rPr lang="es-ES" sz="1000" i="1" dirty="0"/>
              <a:t> (FP7/2007-2013) </a:t>
            </a:r>
            <a:r>
              <a:rPr lang="es-ES" sz="1000" i="1" dirty="0" err="1"/>
              <a:t>under</a:t>
            </a:r>
            <a:r>
              <a:rPr lang="es-ES" sz="1000" i="1" dirty="0"/>
              <a:t> </a:t>
            </a:r>
            <a:r>
              <a:rPr lang="es-ES" sz="1000" i="1" dirty="0" err="1"/>
              <a:t>grant</a:t>
            </a:r>
            <a:r>
              <a:rPr lang="es-ES" sz="1000" i="1" dirty="0"/>
              <a:t> </a:t>
            </a:r>
            <a:r>
              <a:rPr lang="es-ES" sz="1000" i="1" dirty="0" err="1"/>
              <a:t>agreement</a:t>
            </a:r>
            <a:r>
              <a:rPr lang="es-ES" sz="1000" i="1" dirty="0"/>
              <a:t> no. </a:t>
            </a:r>
            <a:r>
              <a:rPr lang="es-ES" sz="1000" i="1" dirty="0" smtClean="0"/>
              <a:t>619039</a:t>
            </a:r>
          </a:p>
          <a:p>
            <a:pPr>
              <a:spcAft>
                <a:spcPts val="500"/>
              </a:spcAft>
            </a:pPr>
            <a:r>
              <a:rPr lang="es-ES" sz="1000" i="1" dirty="0" err="1" smtClean="0"/>
              <a:t>This</a:t>
            </a:r>
            <a:r>
              <a:rPr lang="es-ES" sz="1000" i="1" dirty="0" smtClean="0"/>
              <a:t> </a:t>
            </a:r>
            <a:r>
              <a:rPr lang="es-ES" sz="1000" i="1" dirty="0" err="1"/>
              <a:t>publication</a:t>
            </a:r>
            <a:r>
              <a:rPr lang="es-ES" sz="1000" i="1" dirty="0"/>
              <a:t> </a:t>
            </a:r>
            <a:r>
              <a:rPr lang="es-ES" sz="1000" i="1" dirty="0" err="1"/>
              <a:t>reflects</a:t>
            </a:r>
            <a:r>
              <a:rPr lang="es-ES" sz="1000" i="1" dirty="0"/>
              <a:t> </a:t>
            </a:r>
            <a:r>
              <a:rPr lang="es-ES" sz="1000" i="1" dirty="0" err="1"/>
              <a:t>only</a:t>
            </a:r>
            <a:r>
              <a:rPr lang="es-ES" sz="1000" i="1" dirty="0"/>
              <a:t> </a:t>
            </a:r>
            <a:r>
              <a:rPr lang="es-ES" sz="1000" i="1" dirty="0" err="1"/>
              <a:t>the</a:t>
            </a:r>
            <a:r>
              <a:rPr lang="es-ES" sz="1000" i="1" dirty="0"/>
              <a:t> </a:t>
            </a:r>
            <a:r>
              <a:rPr lang="es-ES" sz="1000" i="1" dirty="0" err="1"/>
              <a:t>author's</a:t>
            </a:r>
            <a:r>
              <a:rPr lang="es-ES" sz="1000" i="1" dirty="0"/>
              <a:t> </a:t>
            </a:r>
            <a:r>
              <a:rPr lang="es-ES" sz="1000" i="1" dirty="0" err="1"/>
              <a:t>views</a:t>
            </a:r>
            <a:r>
              <a:rPr lang="es-ES" sz="1000" i="1" dirty="0"/>
              <a:t> and </a:t>
            </a:r>
            <a:r>
              <a:rPr lang="es-ES" sz="1000" i="1" dirty="0" err="1"/>
              <a:t>the</a:t>
            </a:r>
            <a:r>
              <a:rPr lang="es-ES" sz="1000" i="1" dirty="0"/>
              <a:t> </a:t>
            </a:r>
            <a:r>
              <a:rPr lang="es-ES" sz="1000" i="1" dirty="0" err="1"/>
              <a:t>European</a:t>
            </a:r>
            <a:r>
              <a:rPr lang="es-ES" sz="1000" i="1" dirty="0"/>
              <a:t> </a:t>
            </a:r>
            <a:r>
              <a:rPr lang="es-ES" sz="1000" i="1" dirty="0" err="1"/>
              <a:t>Union</a:t>
            </a:r>
            <a:r>
              <a:rPr lang="es-ES" sz="1000" i="1" dirty="0"/>
              <a:t> </a:t>
            </a:r>
            <a:r>
              <a:rPr lang="es-ES" sz="1000" i="1" dirty="0" err="1"/>
              <a:t>is</a:t>
            </a:r>
            <a:r>
              <a:rPr lang="es-ES" sz="1000" i="1" dirty="0"/>
              <a:t> </a:t>
            </a:r>
            <a:r>
              <a:rPr lang="es-ES" sz="1000" i="1" dirty="0" err="1"/>
              <a:t>not</a:t>
            </a:r>
            <a:r>
              <a:rPr lang="es-ES" sz="1000" i="1" dirty="0"/>
              <a:t> </a:t>
            </a:r>
            <a:r>
              <a:rPr lang="es-ES" sz="1000" i="1" dirty="0" err="1"/>
              <a:t>liable</a:t>
            </a:r>
            <a:r>
              <a:rPr lang="es-ES" sz="1000" i="1" dirty="0"/>
              <a:t> </a:t>
            </a:r>
            <a:r>
              <a:rPr lang="es-ES" sz="1000" i="1" dirty="0" err="1"/>
              <a:t>for</a:t>
            </a:r>
            <a:r>
              <a:rPr lang="es-ES" sz="1000" i="1" dirty="0"/>
              <a:t> </a:t>
            </a:r>
            <a:r>
              <a:rPr lang="es-ES" sz="1000" i="1" dirty="0" err="1"/>
              <a:t>any</a:t>
            </a:r>
            <a:r>
              <a:rPr lang="es-ES" sz="1000" i="1" dirty="0"/>
              <a:t> use </a:t>
            </a:r>
            <a:r>
              <a:rPr lang="es-ES" sz="1000" i="1" dirty="0" err="1"/>
              <a:t>that</a:t>
            </a:r>
            <a:r>
              <a:rPr lang="es-ES" sz="1000" i="1" dirty="0"/>
              <a:t> </a:t>
            </a:r>
            <a:r>
              <a:rPr lang="es-ES" sz="1000" i="1" dirty="0" err="1"/>
              <a:t>may</a:t>
            </a:r>
            <a:r>
              <a:rPr lang="es-ES" sz="1000" i="1" dirty="0"/>
              <a:t> be </a:t>
            </a:r>
            <a:r>
              <a:rPr lang="es-ES" sz="1000" i="1" dirty="0" err="1"/>
              <a:t>made</a:t>
            </a:r>
            <a:r>
              <a:rPr lang="es-ES" sz="1000" i="1" dirty="0"/>
              <a:t> of </a:t>
            </a:r>
            <a:r>
              <a:rPr lang="es-ES" sz="1000" i="1" dirty="0" err="1"/>
              <a:t>the</a:t>
            </a:r>
            <a:r>
              <a:rPr lang="es-ES" sz="1000" i="1" dirty="0"/>
              <a:t> </a:t>
            </a:r>
            <a:r>
              <a:rPr lang="es-ES" sz="1000" i="1" dirty="0" err="1"/>
              <a:t>information</a:t>
            </a:r>
            <a:r>
              <a:rPr lang="es-ES" sz="1000" i="1" dirty="0"/>
              <a:t> </a:t>
            </a:r>
            <a:r>
              <a:rPr lang="es-ES" sz="1000" i="1" dirty="0" err="1"/>
              <a:t>contained</a:t>
            </a:r>
            <a:r>
              <a:rPr lang="es-ES" sz="1000" i="1" dirty="0"/>
              <a:t> </a:t>
            </a:r>
            <a:r>
              <a:rPr lang="es-ES" sz="1000" i="1" dirty="0" err="1"/>
              <a:t>therein</a:t>
            </a:r>
            <a:r>
              <a:rPr lang="es-ES" sz="1000" i="1" dirty="0" smtClean="0"/>
              <a:t>.</a:t>
            </a:r>
            <a:endParaRPr lang="es-ES" sz="1000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735664" cy="59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Bildschirmpräsentation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Tema de Office</vt:lpstr>
      <vt:lpstr>PowerPoint-Präsentation</vt:lpstr>
      <vt:lpstr>PowerPoint-Präsentation</vt:lpstr>
      <vt:lpstr>PowerPoint-Präsentation</vt:lpstr>
      <vt:lpstr>PowerPoint-Präsentation</vt:lpstr>
      <vt:lpstr>RESPONSIBILITIES, TROUBLESHOOTING AND REPORTING</vt:lpstr>
      <vt:lpstr>WAMT meetings</vt:lpstr>
      <vt:lpstr>A.O.B.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David Schwesig</cp:lastModifiedBy>
  <cp:revision>26</cp:revision>
  <cp:lastPrinted>2014-06-04T11:48:22Z</cp:lastPrinted>
  <dcterms:created xsi:type="dcterms:W3CDTF">2014-01-20T15:25:56Z</dcterms:created>
  <dcterms:modified xsi:type="dcterms:W3CDTF">2014-06-04T11:48:25Z</dcterms:modified>
</cp:coreProperties>
</file>