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71" r:id="rId4"/>
    <p:sldId id="270" r:id="rId5"/>
    <p:sldId id="262" r:id="rId6"/>
    <p:sldId id="25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Ventura Termes" initials="LV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F21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46" autoAdjust="0"/>
  </p:normalViewPr>
  <p:slideViewPr>
    <p:cSldViewPr>
      <p:cViewPr>
        <p:scale>
          <a:sx n="70" d="100"/>
          <a:sy n="70" d="100"/>
        </p:scale>
        <p:origin x="-116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36A2-D1EE-4BEB-BE60-99D6F4F66821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6CAFF-864D-4A9A-945D-2CFFC64B6C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68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6CAFF-864D-4A9A-945D-2CFFC64B6C7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90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001_CETaqua_Dessin_PortadaPPT_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2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001_CETaqua_Dessin_Contra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A8E2-2B8D-46A9-B7A3-18104B7304CD}" type="datetimeFigureOut">
              <a:rPr lang="es-ES" smtClean="0"/>
              <a:pPr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E488-ED89-41AE-B823-F1E75F15B4A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001_CETaqua_Dessin_PagPP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p-water.eu/water-innovations-netherlandspdf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1472" y="443711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WA</a:t>
            </a:r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</a:t>
            </a:r>
            <a:r>
              <a:rPr lang="es-ES_tradn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meeting</a:t>
            </a:r>
            <a:endParaRPr lang="es-ES" sz="3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4937178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28</a:t>
            </a:r>
            <a:r>
              <a:rPr lang="es-ES_tradnl" sz="2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s-ES_tradn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October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2014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1472" y="324129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AGENDA</a:t>
            </a: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71472" y="1158999"/>
            <a:ext cx="79609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i="1" dirty="0" smtClean="0"/>
              <a:t>Introduction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b="1" i="1" dirty="0" smtClean="0"/>
              <a:t>Approval last meeting minutes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b="1" i="1" dirty="0" smtClean="0"/>
              <a:t>WP41: Actions carried out since the last meeting. Next actions 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DESSIN website: status and internal area and other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>
                <a:sym typeface="Wingdings" pitchFamily="2" charset="2"/>
              </a:rPr>
              <a:t>Target audience analysis and exploitation strategy. </a:t>
            </a:r>
            <a:r>
              <a:rPr lang="en-US" i="1" dirty="0" smtClean="0"/>
              <a:t>DRAFT </a:t>
            </a:r>
            <a:r>
              <a:rPr lang="en-US" i="1" dirty="0">
                <a:solidFill>
                  <a:srgbClr val="FF0000"/>
                </a:solidFill>
              </a:rPr>
              <a:t>Milestone</a:t>
            </a:r>
            <a:r>
              <a:rPr lang="en-US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ym typeface="Wingdings" pitchFamily="2" charset="2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Newsletter: </a:t>
            </a:r>
            <a:r>
              <a:rPr lang="en-US" i="1" dirty="0" smtClean="0"/>
              <a:t>NOVEMBER </a:t>
            </a:r>
            <a:r>
              <a:rPr lang="en-US" i="1" dirty="0" smtClean="0">
                <a:solidFill>
                  <a:srgbClr val="FF0000"/>
                </a:solidFill>
              </a:rPr>
              <a:t>Milestone</a:t>
            </a:r>
            <a:r>
              <a:rPr lang="en-US" i="1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Establishment of demo-sites as showcases: coming actions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smtClean="0"/>
              <a:t>3.   WP42: Actions carried out since the last meeting. Next actions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Questionnaires and/or meetings </a:t>
            </a:r>
            <a:r>
              <a:rPr lang="en-US" i="1" dirty="0"/>
              <a:t>with each SME and technology </a:t>
            </a:r>
            <a:r>
              <a:rPr lang="en-US" i="1" dirty="0" smtClean="0"/>
              <a:t>developer. </a:t>
            </a:r>
            <a:r>
              <a:rPr lang="en-US" i="1" dirty="0"/>
              <a:t>status </a:t>
            </a:r>
            <a:r>
              <a:rPr lang="en-US" i="1" dirty="0" smtClean="0">
                <a:solidFill>
                  <a:srgbClr val="FF0000"/>
                </a:solidFill>
              </a:rPr>
              <a:t>Milestone!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Project </a:t>
            </a:r>
            <a:r>
              <a:rPr lang="en-US" i="1" dirty="0"/>
              <a:t>implementation Plan «DESSIN product and technology promotion</a:t>
            </a:r>
            <a:r>
              <a:rPr lang="en-US" i="1" dirty="0" smtClean="0"/>
              <a:t>»</a:t>
            </a:r>
            <a:endParaRPr lang="en-US" i="1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lvl="0"/>
            <a:r>
              <a:rPr lang="en-US" b="1" i="1" dirty="0" smtClean="0"/>
              <a:t>4.   Any other issues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lvl="0"/>
            <a:r>
              <a:rPr lang="en-US" b="1" i="1" dirty="0" smtClean="0"/>
              <a:t>5.   Next WA4 meeting: to be scheduled (proposal: 2</a:t>
            </a:r>
            <a:r>
              <a:rPr lang="en-US" b="1" i="1" baseline="30000" dirty="0" smtClean="0"/>
              <a:t>nd</a:t>
            </a:r>
            <a:r>
              <a:rPr lang="en-US" b="1" i="1" dirty="0" smtClean="0"/>
              <a:t> </a:t>
            </a:r>
            <a:r>
              <a:rPr lang="en-US" b="1" i="1" dirty="0" smtClean="0"/>
              <a:t>December 10:00</a:t>
            </a:r>
            <a:r>
              <a:rPr lang="en-US" b="1" i="1" dirty="0" smtClean="0"/>
              <a:t>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30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429000"/>
            <a:ext cx="7776864" cy="50405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571472" y="-27384"/>
            <a:ext cx="6880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WP41: Actions carried out since the last meeting. Next actions </a:t>
            </a:r>
            <a:endParaRPr lang="ca-E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953427"/>
            <a:ext cx="81049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8FBF21"/>
                </a:solidFill>
              </a:rPr>
              <a:t>T41.2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 Website</a:t>
            </a:r>
            <a:r>
              <a:rPr lang="en-US" b="1" dirty="0" smtClean="0"/>
              <a:t>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Interactive private area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update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Lisa</a:t>
            </a:r>
            <a:endParaRPr lang="en-US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List of upcoming events</a:t>
            </a:r>
            <a:r>
              <a:rPr lang="en-US" dirty="0" smtClean="0"/>
              <a:t>: website &amp; newsletter </a:t>
            </a:r>
            <a:r>
              <a:rPr lang="en-US" dirty="0" smtClean="0">
                <a:sym typeface="Wingdings" pitchFamily="2" charset="2"/>
              </a:rPr>
              <a:t> DONE</a:t>
            </a:r>
            <a:endParaRPr lang="en-US" dirty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Networking with other EU projects  </a:t>
            </a:r>
            <a:r>
              <a:rPr lang="en-US" dirty="0" smtClean="0">
                <a:sym typeface="Wingdings" pitchFamily="2" charset="2"/>
              </a:rPr>
              <a:t> identification DONE. Next actions?</a:t>
            </a:r>
          </a:p>
          <a:p>
            <a:r>
              <a:rPr lang="en-US" b="1" dirty="0" smtClean="0">
                <a:sym typeface="Wingdings" pitchFamily="2" charset="2"/>
              </a:rPr>
              <a:t>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Other issues?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MILESTONE MS8 </a:t>
            </a:r>
            <a:r>
              <a:rPr lang="en-US" i="1" dirty="0" smtClean="0">
                <a:sym typeface="Wingdings" pitchFamily="2" charset="2"/>
              </a:rPr>
              <a:t>“Target audience analysis and exploitation strategy” (M6)</a:t>
            </a:r>
          </a:p>
          <a:p>
            <a:endParaRPr lang="en-US" b="1" dirty="0" smtClean="0">
              <a:sym typeface="Wingdings" pitchFamily="2" charset="2"/>
            </a:endParaRPr>
          </a:p>
          <a:p>
            <a:r>
              <a:rPr lang="en-US" sz="2000" b="1" u="sng" dirty="0" smtClean="0">
                <a:solidFill>
                  <a:srgbClr val="8FBF21"/>
                </a:solidFill>
              </a:rPr>
              <a:t>T41.3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 Public correspondence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Newsletter: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newsletter to be sent in </a:t>
            </a:r>
            <a:r>
              <a:rPr lang="en-US" dirty="0" smtClean="0"/>
              <a:t>November 2014</a:t>
            </a:r>
            <a:r>
              <a:rPr lang="en-US" dirty="0" smtClean="0">
                <a:sym typeface="Wingdings" pitchFamily="2" charset="2"/>
              </a:rPr>
              <a:t>. Contents </a:t>
            </a:r>
            <a:r>
              <a:rPr lang="en-US" dirty="0" smtClean="0">
                <a:sym typeface="Wingdings" pitchFamily="2" charset="2"/>
              </a:rPr>
              <a:t>requested: deadline 4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November.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Annual Magazine: Under preparation, to be sent in January 2015. Contents will be requested before 28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November.</a:t>
            </a:r>
            <a:endParaRPr lang="en-US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Factsheet:</a:t>
            </a:r>
            <a:r>
              <a:rPr lang="en-US" dirty="0" smtClean="0">
                <a:sym typeface="Wingdings" pitchFamily="2" charset="2"/>
              </a:rPr>
              <a:t> Under preparation, to be sent to all the project partners </a:t>
            </a:r>
            <a:r>
              <a:rPr lang="en-US" dirty="0" smtClean="0">
                <a:sym typeface="Wingdings" pitchFamily="2" charset="2"/>
              </a:rPr>
              <a:t>in January 2015.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4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-27384"/>
            <a:ext cx="6880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WP41: Actions carried out since the last meeting. Next actions </a:t>
            </a:r>
            <a:endParaRPr lang="ca-E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8FBF21"/>
                </a:solidFill>
              </a:rPr>
              <a:t>T41.4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 DEMO SITES AS SHOWCASES</a:t>
            </a:r>
          </a:p>
          <a:p>
            <a:endParaRPr lang="en-US" sz="2000" b="1" u="sng" dirty="0">
              <a:solidFill>
                <a:srgbClr val="8FBF21"/>
              </a:solidFill>
              <a:sym typeface="Wingdings" pitchFamily="2" charset="2"/>
            </a:endParaRPr>
          </a:p>
          <a:p>
            <a:r>
              <a:rPr lang="en-US" sz="2000" b="1" u="sng" dirty="0" smtClean="0">
                <a:sym typeface="Wingdings" pitchFamily="2" charset="2"/>
              </a:rPr>
              <a:t>Brainstorming WA3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Make </a:t>
            </a:r>
            <a:r>
              <a:rPr lang="en-GB" dirty="0"/>
              <a:t>an inventory of existing ‘showcases’ and see what they offer and how they organised</a:t>
            </a:r>
            <a:r>
              <a:rPr lang="en-GB" dirty="0" smtClean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Example: EIP Water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sz="1400" dirty="0">
                <a:sym typeface="Wingdings" pitchFamily="2" charset="2"/>
                <a:hlinkClick r:id="rId2"/>
              </a:rPr>
              <a:t>http://</a:t>
            </a:r>
            <a:r>
              <a:rPr lang="en-GB" sz="1400" dirty="0" smtClean="0">
                <a:sym typeface="Wingdings" pitchFamily="2" charset="2"/>
                <a:hlinkClick r:id="rId2"/>
              </a:rPr>
              <a:t>www.eip-water.eu/water-innovations-netherlandspdf</a:t>
            </a:r>
            <a:r>
              <a:rPr lang="en-GB" sz="1400" dirty="0" smtClean="0">
                <a:sym typeface="Wingdings" pitchFamily="2" charset="2"/>
              </a:rPr>
              <a:t> </a:t>
            </a:r>
            <a:endParaRPr lang="en-GB" sz="14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GB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WP </a:t>
            </a:r>
            <a:r>
              <a:rPr lang="en-GB" dirty="0"/>
              <a:t>leaders will think further about opportunities to set up their demonstrations as showcases. This issue will also be discussed during the next WA3 meeting.</a:t>
            </a:r>
            <a:endParaRPr lang="ca-ES" dirty="0"/>
          </a:p>
          <a:p>
            <a:pPr marL="342900" indent="-342900">
              <a:buFont typeface="Arial" pitchFamily="34" charset="0"/>
              <a:buChar char="•"/>
            </a:pPr>
            <a:endParaRPr lang="ca-ES" sz="2000" dirty="0"/>
          </a:p>
          <a:p>
            <a:endParaRPr lang="en-US" sz="2000" b="1" u="sng" dirty="0">
              <a:solidFill>
                <a:srgbClr val="8FBF21"/>
              </a:solidFill>
            </a:endParaRPr>
          </a:p>
          <a:p>
            <a:endParaRPr lang="en-US" sz="2000" dirty="0" smtClean="0">
              <a:solidFill>
                <a:srgbClr val="575756"/>
              </a:solidFill>
            </a:endParaRPr>
          </a:p>
          <a:p>
            <a:endParaRPr lang="en-US" sz="2000" dirty="0" smtClean="0">
              <a:solidFill>
                <a:srgbClr val="575756"/>
              </a:solidFill>
            </a:endParaRPr>
          </a:p>
          <a:p>
            <a:pPr lvl="1"/>
            <a:endParaRPr lang="en-US" sz="2000" dirty="0" smtClean="0">
              <a:solidFill>
                <a:srgbClr val="5757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09488" y="2129433"/>
            <a:ext cx="8586567" cy="435471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571472" y="-27384"/>
            <a:ext cx="6880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WP42: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Actions carried out since the last meeting. Next actions </a:t>
            </a:r>
            <a:endParaRPr lang="ca-E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908720"/>
            <a:ext cx="85725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8FBF21"/>
                </a:solidFill>
              </a:rPr>
              <a:t>T42.1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 Market analysis reports</a:t>
            </a:r>
          </a:p>
          <a:p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Feedback questionnaires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Update of matrix development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MILESTONE MS9 </a:t>
            </a:r>
            <a:r>
              <a:rPr lang="en-US" sz="1600" i="1" dirty="0" smtClean="0"/>
              <a:t>“Individual meeting with each SME and technology developer of DESSIN” (M6)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sz="2000" b="1" u="sng" dirty="0">
                <a:solidFill>
                  <a:srgbClr val="8FBF21"/>
                </a:solidFill>
              </a:rPr>
              <a:t>T42.2 </a:t>
            </a:r>
            <a:r>
              <a:rPr lang="en-US" sz="2000" b="1" u="sng" dirty="0">
                <a:solidFill>
                  <a:srgbClr val="8FBF21"/>
                </a:solidFill>
                <a:sym typeface="Wingdings" pitchFamily="2" charset="2"/>
              </a:rPr>
              <a:t> Commercialization process maturity models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(STARTED?)</a:t>
            </a:r>
            <a:endParaRPr lang="en-US" sz="2000" b="1" u="sng" dirty="0">
              <a:solidFill>
                <a:srgbClr val="8FBF21"/>
              </a:solidFill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lvl="0"/>
            <a:r>
              <a:rPr lang="en-US" sz="2000" b="1" u="sng" dirty="0" smtClean="0">
                <a:solidFill>
                  <a:srgbClr val="8FBF21"/>
                </a:solidFill>
              </a:rPr>
              <a:t>T42.3 </a:t>
            </a:r>
            <a:r>
              <a:rPr lang="en-US" sz="2000" b="1" u="sng" dirty="0">
                <a:solidFill>
                  <a:srgbClr val="8FBF21"/>
                </a:solidFill>
                <a:sym typeface="Wingdings" pitchFamily="2" charset="2"/>
              </a:rPr>
              <a:t>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Business environment report</a:t>
            </a:r>
            <a:endParaRPr lang="en-US" sz="2000" b="1" u="sng" dirty="0">
              <a:solidFill>
                <a:srgbClr val="8FBF21"/>
              </a:solidFill>
              <a:sym typeface="Wingdings" pitchFamily="2" charset="2"/>
            </a:endParaRP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Project implementation Plan «DESSIN product and technology promotion»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New version?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Content distribution: Adelphi + CETaqua + IWW</a:t>
            </a:r>
          </a:p>
          <a:p>
            <a:pPr lvl="0"/>
            <a:r>
              <a:rPr lang="en-US" sz="2000" b="1" u="sng" dirty="0" smtClean="0">
                <a:solidFill>
                  <a:srgbClr val="8FBF21"/>
                </a:solidFill>
              </a:rPr>
              <a:t>T42.4 </a:t>
            </a:r>
            <a:r>
              <a:rPr lang="en-US" sz="2000" b="1" u="sng" dirty="0">
                <a:solidFill>
                  <a:srgbClr val="8FBF21"/>
                </a:solidFill>
                <a:sym typeface="Wingdings" pitchFamily="2" charset="2"/>
              </a:rPr>
              <a:t>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Support ESS lobbying for efficient modes of governance and finance</a:t>
            </a:r>
          </a:p>
          <a:p>
            <a:pPr lvl="0"/>
            <a:endParaRPr lang="en-US" sz="2000" b="1" u="sng" dirty="0">
              <a:solidFill>
                <a:srgbClr val="8FBF21"/>
              </a:solidFill>
              <a:sym typeface="Wingdings" pitchFamily="2" charset="2"/>
            </a:endParaRPr>
          </a:p>
          <a:p>
            <a:r>
              <a:rPr lang="en-US" sz="2000" b="1" u="sng" dirty="0" smtClean="0">
                <a:solidFill>
                  <a:srgbClr val="8FBF21"/>
                </a:solidFill>
              </a:rPr>
              <a:t>T42.5 </a:t>
            </a:r>
            <a:r>
              <a:rPr lang="en-US" sz="2000" b="1" u="sng" dirty="0">
                <a:solidFill>
                  <a:srgbClr val="8FBF21"/>
                </a:solidFill>
                <a:sym typeface="Wingdings" pitchFamily="2" charset="2"/>
              </a:rPr>
              <a:t> </a:t>
            </a:r>
            <a:r>
              <a:rPr lang="en-US" sz="2000" b="1" u="sng" dirty="0" smtClean="0">
                <a:solidFill>
                  <a:srgbClr val="8FBF21"/>
                </a:solidFill>
                <a:sym typeface="Wingdings" pitchFamily="2" charset="2"/>
              </a:rPr>
              <a:t>Promotion of ESS assessment</a:t>
            </a:r>
            <a:endParaRPr lang="en-US" sz="2000" b="1" u="sng" dirty="0">
              <a:solidFill>
                <a:srgbClr val="8FBF21"/>
              </a:solidFill>
              <a:sym typeface="Wingdings" pitchFamily="2" charset="2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/>
              <a:t>List of EU projects identified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/>
              <a:t>Other 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252</Words>
  <Application>Microsoft Office PowerPoint</Application>
  <PresentationFormat>Presentación en pantalla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LiftingPC37</dc:creator>
  <cp:lastModifiedBy>Laura Ventura Termes</cp:lastModifiedBy>
  <cp:revision>54</cp:revision>
  <dcterms:created xsi:type="dcterms:W3CDTF">2014-01-20T15:25:56Z</dcterms:created>
  <dcterms:modified xsi:type="dcterms:W3CDTF">2014-10-23T11:55:26Z</dcterms:modified>
</cp:coreProperties>
</file>