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87" r:id="rId2"/>
    <p:sldId id="426" r:id="rId3"/>
    <p:sldId id="441" r:id="rId4"/>
    <p:sldId id="442" r:id="rId5"/>
    <p:sldId id="444" r:id="rId6"/>
    <p:sldId id="446" r:id="rId7"/>
    <p:sldId id="448" r:id="rId8"/>
    <p:sldId id="451" r:id="rId9"/>
    <p:sldId id="452" r:id="rId10"/>
    <p:sldId id="454" r:id="rId11"/>
    <p:sldId id="453" r:id="rId12"/>
  </p:sldIdLst>
  <p:sldSz cx="9144000" cy="6858000" type="screen4x3"/>
  <p:notesSz cx="6799263" cy="992981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WW"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47" autoAdjust="0"/>
    <p:restoredTop sz="79543" autoAdjust="0"/>
  </p:normalViewPr>
  <p:slideViewPr>
    <p:cSldViewPr>
      <p:cViewPr varScale="1">
        <p:scale>
          <a:sx n="59" d="100"/>
          <a:sy n="59" d="100"/>
        </p:scale>
        <p:origin x="-20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99FC0CC4-0973-4F31-9AB4-533FB16FFCF9}" type="datetimeFigureOut">
              <a:rPr lang="en-US" smtClean="0"/>
              <a:t>3/16/2016</a:t>
            </a:fld>
            <a:endParaRPr lang="en-US"/>
          </a:p>
        </p:txBody>
      </p:sp>
      <p:sp>
        <p:nvSpPr>
          <p:cNvPr id="4" name="Fußzeilenplatzhalt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BAAF372F-737F-45C9-ADB4-F59F435C9913}" type="slidenum">
              <a:rPr lang="en-US" smtClean="0"/>
              <a:t>‹Nr.›</a:t>
            </a:fld>
            <a:endParaRPr lang="en-US"/>
          </a:p>
        </p:txBody>
      </p:sp>
    </p:spTree>
    <p:extLst>
      <p:ext uri="{BB962C8B-B14F-4D97-AF65-F5344CB8AC3E}">
        <p14:creationId xmlns:p14="http://schemas.microsoft.com/office/powerpoint/2010/main" val="404348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347" cy="49649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51342" y="0"/>
            <a:ext cx="2946347" cy="49649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46B1C3E-7003-4F5B-8BBA-9FD876625E53}" type="datetimeFigureOut">
              <a:rPr lang="de-DE"/>
              <a:pPr>
                <a:defRPr/>
              </a:pPr>
              <a:t>16.03.2016</a:t>
            </a:fld>
            <a:endParaRPr lang="de-DE"/>
          </a:p>
        </p:txBody>
      </p:sp>
      <p:sp>
        <p:nvSpPr>
          <p:cNvPr id="4" name="Folienbildplatzhalt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2B6C503-C1DA-4F79-A9E4-4A1FBE1C9FB4}" type="slidenum">
              <a:rPr lang="de-DE"/>
              <a:pPr>
                <a:defRPr/>
              </a:pPr>
              <a:t>‹Nr.›</a:t>
            </a:fld>
            <a:endParaRPr lang="de-DE"/>
          </a:p>
        </p:txBody>
      </p:sp>
    </p:spTree>
    <p:extLst>
      <p:ext uri="{BB962C8B-B14F-4D97-AF65-F5344CB8AC3E}">
        <p14:creationId xmlns:p14="http://schemas.microsoft.com/office/powerpoint/2010/main" val="42812112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lienbildplatzhalter 1"/>
          <p:cNvSpPr>
            <a:spLocks noGrp="1" noRot="1" noChangeAspec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wrap="square" numCol="1" anchor="t" anchorCtr="0" compatLnSpc="1">
            <a:prstTxWarp prst="textNoShape">
              <a:avLst/>
            </a:prstTxWarp>
          </a:bodyPr>
          <a:lstStyle/>
          <a:p>
            <a:pPr marL="177800" indent="-177800">
              <a:spcBef>
                <a:spcPct val="0"/>
              </a:spcBef>
            </a:pPr>
            <a:endParaRPr lang="de-DE" dirty="0" smtClean="0"/>
          </a:p>
        </p:txBody>
      </p:sp>
      <p:sp>
        <p:nvSpPr>
          <p:cNvPr id="21507"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10D8DB-87C8-41BD-8B3E-E23E2324D698}" type="slidenum">
              <a:rPr lang="de-DE">
                <a:cs typeface="Arial" charset="0"/>
              </a:rPr>
              <a:pPr fontAlgn="base">
                <a:spcBef>
                  <a:spcPct val="0"/>
                </a:spcBef>
                <a:spcAft>
                  <a:spcPct val="0"/>
                </a:spcAft>
              </a:pPr>
              <a:t>2</a:t>
            </a:fld>
            <a:endParaRPr lang="de-DE">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3</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4</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Not a fix set of “must have” indicators, but rather a recommendation, what might be fitting, depending on the decision case /</a:t>
            </a:r>
            <a:r>
              <a:rPr lang="en-GB" baseline="0" dirty="0" smtClean="0"/>
              <a:t> case study</a:t>
            </a:r>
          </a:p>
          <a:p>
            <a:endParaRPr lang="en-GB" baseline="0" dirty="0" smtClean="0"/>
          </a:p>
          <a:p>
            <a:r>
              <a:rPr lang="en-GB" baseline="0" dirty="0" smtClean="0"/>
              <a:t>For indicator selection we took into account the SME workshop results  </a:t>
            </a:r>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5</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6</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7</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Will open the</a:t>
            </a:r>
            <a:r>
              <a:rPr lang="en-GB" baseline="0" dirty="0" smtClean="0"/>
              <a:t> excel quickly to explain the structure and main columns</a:t>
            </a:r>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8</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err="1" smtClean="0"/>
              <a:t>Straitforward</a:t>
            </a:r>
            <a:r>
              <a:rPr lang="en-GB" baseline="0" dirty="0" smtClean="0"/>
              <a:t> process</a:t>
            </a:r>
          </a:p>
          <a:p>
            <a:endParaRPr lang="en-GB" baseline="0" dirty="0" smtClean="0"/>
          </a:p>
          <a:p>
            <a:r>
              <a:rPr lang="en-GB" baseline="0" dirty="0" smtClean="0"/>
              <a:t>Step A: define case study </a:t>
            </a:r>
            <a:r>
              <a:rPr lang="en-GB" baseline="0" dirty="0" err="1" smtClean="0"/>
              <a:t>spacial</a:t>
            </a:r>
            <a:r>
              <a:rPr lang="en-GB" baseline="0" dirty="0" smtClean="0"/>
              <a:t> scale (e.g. as in ESS Evaluation) and temporal scale, usually assess indicators per anno until end of lifetime</a:t>
            </a:r>
          </a:p>
          <a:p>
            <a:r>
              <a:rPr lang="en-GB" baseline="0" dirty="0" smtClean="0"/>
              <a:t>Step B: filter options in DESSIN SA table available, to filter for indicators only relevant when more than one solution is to be assessed and to filter for indicators relevant for measures affecting drinking, waste water or both type of systems</a:t>
            </a:r>
          </a:p>
          <a:p>
            <a:r>
              <a:rPr lang="en-GB" baseline="0" dirty="0" smtClean="0"/>
              <a:t>Step C: </a:t>
            </a:r>
          </a:p>
          <a:p>
            <a:r>
              <a:rPr lang="en-GB" baseline="0" dirty="0" smtClean="0"/>
              <a:t>Step D: Not fully developed yet, </a:t>
            </a:r>
            <a:r>
              <a:rPr lang="en-GB" baseline="0" dirty="0" err="1" smtClean="0"/>
              <a:t>reccomondations</a:t>
            </a:r>
            <a:r>
              <a:rPr lang="en-GB" baseline="0" dirty="0" smtClean="0"/>
              <a:t> will be </a:t>
            </a:r>
            <a:r>
              <a:rPr lang="en-GB" baseline="0" dirty="0" err="1" smtClean="0"/>
              <a:t>condesed</a:t>
            </a:r>
            <a:r>
              <a:rPr lang="en-GB" baseline="0" dirty="0" smtClean="0"/>
              <a:t> after mature case testing is finished….End of April….</a:t>
            </a:r>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9</a:t>
            </a:fld>
            <a:endParaRPr lang="de-DE"/>
          </a:p>
        </p:txBody>
      </p:sp>
    </p:spTree>
    <p:extLst>
      <p:ext uri="{BB962C8B-B14F-4D97-AF65-F5344CB8AC3E}">
        <p14:creationId xmlns:p14="http://schemas.microsoft.com/office/powerpoint/2010/main" val="3671549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52B6C503-C1DA-4F79-A9E4-4A1FBE1C9FB4}" type="slidenum">
              <a:rPr lang="de-DE" smtClean="0"/>
              <a:pPr>
                <a:defRPr/>
              </a:pPr>
              <a:t>10</a:t>
            </a:fld>
            <a:endParaRPr lang="de-DE"/>
          </a:p>
        </p:txBody>
      </p:sp>
    </p:spTree>
    <p:extLst>
      <p:ext uri="{BB962C8B-B14F-4D97-AF65-F5344CB8AC3E}">
        <p14:creationId xmlns:p14="http://schemas.microsoft.com/office/powerpoint/2010/main" val="3671549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6 Imagen" descr="001_CETaqua_Dessin_PortadaPPT_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5" name="3 Marcador de fecha"/>
          <p:cNvSpPr>
            <a:spLocks noGrp="1"/>
          </p:cNvSpPr>
          <p:nvPr>
            <p:ph type="dt" sz="half" idx="10"/>
          </p:nvPr>
        </p:nvSpPr>
        <p:spPr/>
        <p:txBody>
          <a:bodyPr/>
          <a:lstStyle>
            <a:lvl1pPr>
              <a:defRPr/>
            </a:lvl1pPr>
          </a:lstStyle>
          <a:p>
            <a:pPr>
              <a:defRPr/>
            </a:pPr>
            <a:fld id="{B45A502C-398C-4F86-8962-FB64BEDA0F07}" type="datetime1">
              <a:rPr lang="es-ES" smtClean="0"/>
              <a:t>16/03/2016</a:t>
            </a:fld>
            <a:endParaRPr lang="es-ES"/>
          </a:p>
        </p:txBody>
      </p:sp>
      <p:sp>
        <p:nvSpPr>
          <p:cNvPr id="6" name="4 Marcador de pie de página"/>
          <p:cNvSpPr>
            <a:spLocks noGrp="1"/>
          </p:cNvSpPr>
          <p:nvPr>
            <p:ph type="ftr" sz="quarter" idx="11"/>
          </p:nvPr>
        </p:nvSpPr>
        <p:spPr/>
        <p:txBody>
          <a:bodyPr/>
          <a:lstStyle>
            <a:lvl1pPr>
              <a:defRPr/>
            </a:lvl1pPr>
          </a:lstStyle>
          <a:p>
            <a:endParaRPr lang="de-DE"/>
          </a:p>
        </p:txBody>
      </p:sp>
      <p:sp>
        <p:nvSpPr>
          <p:cNvPr id="7" name="5 Marcador de número de diapositiva"/>
          <p:cNvSpPr>
            <a:spLocks noGrp="1"/>
          </p:cNvSpPr>
          <p:nvPr>
            <p:ph type="sldNum" sz="quarter" idx="12"/>
          </p:nvPr>
        </p:nvSpPr>
        <p:spPr/>
        <p:txBody>
          <a:bodyPr/>
          <a:lstStyle>
            <a:lvl1pPr>
              <a:defRPr/>
            </a:lvl1pPr>
          </a:lstStyle>
          <a:p>
            <a:pPr>
              <a:defRPr/>
            </a:pPr>
            <a:fld id="{92676F5F-6193-4977-9A2A-7D34E25CA9AD}" type="slidenum">
              <a:rPr lang="es-ES"/>
              <a:pPr>
                <a:defRPr/>
              </a:pPr>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Sólo el títul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AFFC0F6-F292-4AD6-9F97-35132A824093}" type="datetime1">
              <a:rPr lang="es-ES" smtClean="0"/>
              <a:t>16/03/2016</a:t>
            </a:fld>
            <a:endParaRPr lang="es-ES"/>
          </a:p>
        </p:txBody>
      </p:sp>
      <p:sp>
        <p:nvSpPr>
          <p:cNvPr id="3" name="4 Marcador de pie de página"/>
          <p:cNvSpPr>
            <a:spLocks noGrp="1"/>
          </p:cNvSpPr>
          <p:nvPr>
            <p:ph type="ftr" sz="quarter" idx="11"/>
          </p:nvPr>
        </p:nvSpPr>
        <p:spPr/>
        <p:txBody>
          <a:bodyPr/>
          <a:lstStyle>
            <a:lvl1pPr>
              <a:defRPr/>
            </a:lvl1pPr>
          </a:lstStyle>
          <a:p>
            <a:endParaRPr lang="de-DE"/>
          </a:p>
        </p:txBody>
      </p:sp>
      <p:sp>
        <p:nvSpPr>
          <p:cNvPr id="4" name="5 Marcador de número de diapositiva"/>
          <p:cNvSpPr>
            <a:spLocks noGrp="1"/>
          </p:cNvSpPr>
          <p:nvPr>
            <p:ph type="sldNum" sz="quarter" idx="12"/>
          </p:nvPr>
        </p:nvSpPr>
        <p:spPr/>
        <p:txBody>
          <a:bodyPr/>
          <a:lstStyle>
            <a:lvl1pPr>
              <a:defRPr/>
            </a:lvl1pPr>
          </a:lstStyle>
          <a:p>
            <a:pPr>
              <a:defRPr/>
            </a:pPr>
            <a:fld id="{6B2F39B3-5F78-4F0C-B714-1C1F31A27499}" type="slidenum">
              <a:rPr lang="es-ES"/>
              <a:pPr>
                <a:defRPr/>
              </a:pPr>
              <a:t>‹Nr.›</a:t>
            </a:fld>
            <a:endParaRPr lang="es-ES"/>
          </a:p>
        </p:txBody>
      </p:sp>
    </p:spTree>
    <p:extLst>
      <p:ext uri="{BB962C8B-B14F-4D97-AF65-F5344CB8AC3E}">
        <p14:creationId xmlns:p14="http://schemas.microsoft.com/office/powerpoint/2010/main" val="169846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6 Imagen" descr="001_CETaqua_Dessin_ContraPPT.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425DA19-D88D-4EF3-9CE1-56F219D00E55}" type="datetime1">
              <a:rPr lang="es-ES" smtClean="0"/>
              <a:t>16/03/2016</a:t>
            </a:fld>
            <a:endParaRPr lang="es-ES"/>
          </a:p>
        </p:txBody>
      </p:sp>
      <p:sp>
        <p:nvSpPr>
          <p:cNvPr id="6" name="4 Marcador de pie de página"/>
          <p:cNvSpPr>
            <a:spLocks noGrp="1"/>
          </p:cNvSpPr>
          <p:nvPr>
            <p:ph type="ftr" sz="quarter" idx="11"/>
          </p:nvPr>
        </p:nvSpPr>
        <p:spPr/>
        <p:txBody>
          <a:bodyPr/>
          <a:lstStyle>
            <a:lvl1pPr>
              <a:defRPr/>
            </a:lvl1pPr>
          </a:lstStyle>
          <a:p>
            <a:endParaRPr lang="de-DE"/>
          </a:p>
        </p:txBody>
      </p:sp>
      <p:sp>
        <p:nvSpPr>
          <p:cNvPr id="7" name="5 Marcador de número de diapositiva"/>
          <p:cNvSpPr>
            <a:spLocks noGrp="1"/>
          </p:cNvSpPr>
          <p:nvPr>
            <p:ph type="sldNum" sz="quarter" idx="12"/>
          </p:nvPr>
        </p:nvSpPr>
        <p:spPr/>
        <p:txBody>
          <a:bodyPr/>
          <a:lstStyle>
            <a:lvl1pPr>
              <a:defRPr/>
            </a:lvl1pPr>
          </a:lstStyle>
          <a:p>
            <a:pPr>
              <a:defRPr/>
            </a:pPr>
            <a:fld id="{26638B74-1D67-4910-BC09-6E06C71B3216}" type="slidenum">
              <a:rPr lang="es-ES"/>
              <a:pPr>
                <a:defRPr/>
              </a:pPr>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D2120D46-7F9E-4563-92A0-8BEAE0FBEF10}" type="datetime1">
              <a:rPr lang="es-ES" smtClean="0"/>
              <a:t>16/03/2016</a:t>
            </a:fld>
            <a:endParaRPr lang="es-ES"/>
          </a:p>
        </p:txBody>
      </p:sp>
      <p:sp>
        <p:nvSpPr>
          <p:cNvPr id="8" name="4 Marcador de pie de página"/>
          <p:cNvSpPr>
            <a:spLocks noGrp="1"/>
          </p:cNvSpPr>
          <p:nvPr>
            <p:ph type="ftr" sz="quarter" idx="11"/>
          </p:nvPr>
        </p:nvSpPr>
        <p:spPr/>
        <p:txBody>
          <a:bodyPr/>
          <a:lstStyle>
            <a:lvl1pPr>
              <a:defRPr/>
            </a:lvl1pPr>
          </a:lstStyle>
          <a:p>
            <a:endParaRPr lang="de-DE"/>
          </a:p>
        </p:txBody>
      </p:sp>
      <p:sp>
        <p:nvSpPr>
          <p:cNvPr id="9" name="5 Marcador de número de diapositiva"/>
          <p:cNvSpPr>
            <a:spLocks noGrp="1"/>
          </p:cNvSpPr>
          <p:nvPr>
            <p:ph type="sldNum" sz="quarter" idx="12"/>
          </p:nvPr>
        </p:nvSpPr>
        <p:spPr/>
        <p:txBody>
          <a:bodyPr/>
          <a:lstStyle>
            <a:lvl1pPr>
              <a:defRPr/>
            </a:lvl1pPr>
          </a:lstStyle>
          <a:p>
            <a:pPr>
              <a:defRPr/>
            </a:pPr>
            <a:fld id="{6310C24B-920A-48F8-95D5-6D56E3C496CE}" type="slidenum">
              <a:rPr lang="es-ES"/>
              <a:pPr>
                <a:defRPr/>
              </a:pPr>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1DD3F5CF-326E-48F7-A1FB-52018A10D0D8}" type="datetime1">
              <a:rPr lang="es-ES" smtClean="0"/>
              <a:t>16/03/2016</a:t>
            </a:fld>
            <a:endParaRPr lang="es-ES"/>
          </a:p>
        </p:txBody>
      </p:sp>
      <p:sp>
        <p:nvSpPr>
          <p:cNvPr id="4" name="4 Marcador de pie de página"/>
          <p:cNvSpPr>
            <a:spLocks noGrp="1"/>
          </p:cNvSpPr>
          <p:nvPr>
            <p:ph type="ftr" sz="quarter" idx="11"/>
          </p:nvPr>
        </p:nvSpPr>
        <p:spPr/>
        <p:txBody>
          <a:bodyPr/>
          <a:lstStyle>
            <a:lvl1pPr>
              <a:defRPr/>
            </a:lvl1pPr>
          </a:lstStyle>
          <a:p>
            <a:endParaRPr lang="de-DE"/>
          </a:p>
        </p:txBody>
      </p:sp>
      <p:sp>
        <p:nvSpPr>
          <p:cNvPr id="5" name="5 Marcador de número de diapositiva"/>
          <p:cNvSpPr>
            <a:spLocks noGrp="1"/>
          </p:cNvSpPr>
          <p:nvPr>
            <p:ph type="sldNum" sz="quarter" idx="12"/>
          </p:nvPr>
        </p:nvSpPr>
        <p:spPr/>
        <p:txBody>
          <a:bodyPr/>
          <a:lstStyle>
            <a:lvl1pPr>
              <a:defRPr/>
            </a:lvl1pPr>
          </a:lstStyle>
          <a:p>
            <a:pPr>
              <a:defRPr/>
            </a:pPr>
            <a:fld id="{0D91AC39-589B-466B-A8AA-CE87DA972304}" type="slidenum">
              <a:rPr lang="es-ES"/>
              <a:pPr>
                <a:defRPr/>
              </a:pPr>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FA9978B-F2C3-45DE-BA92-33F0CA7D008C}" type="datetime1">
              <a:rPr lang="es-ES" smtClean="0"/>
              <a:t>16/03/2016</a:t>
            </a:fld>
            <a:endParaRPr lang="es-ES"/>
          </a:p>
        </p:txBody>
      </p:sp>
      <p:sp>
        <p:nvSpPr>
          <p:cNvPr id="3" name="4 Marcador de pie de página"/>
          <p:cNvSpPr>
            <a:spLocks noGrp="1"/>
          </p:cNvSpPr>
          <p:nvPr>
            <p:ph type="ftr" sz="quarter" idx="11"/>
          </p:nvPr>
        </p:nvSpPr>
        <p:spPr/>
        <p:txBody>
          <a:bodyPr/>
          <a:lstStyle>
            <a:lvl1pPr>
              <a:defRPr/>
            </a:lvl1pPr>
          </a:lstStyle>
          <a:p>
            <a:endParaRPr lang="de-DE"/>
          </a:p>
        </p:txBody>
      </p:sp>
      <p:sp>
        <p:nvSpPr>
          <p:cNvPr id="4" name="5 Marcador de número de diapositiva"/>
          <p:cNvSpPr>
            <a:spLocks noGrp="1"/>
          </p:cNvSpPr>
          <p:nvPr>
            <p:ph type="sldNum" sz="quarter" idx="12"/>
          </p:nvPr>
        </p:nvSpPr>
        <p:spPr/>
        <p:txBody>
          <a:bodyPr/>
          <a:lstStyle>
            <a:lvl1pPr>
              <a:defRPr/>
            </a:lvl1pPr>
          </a:lstStyle>
          <a:p>
            <a:pPr>
              <a:defRPr/>
            </a:pPr>
            <a:fld id="{8B68025E-0EEE-4796-93C7-22A0CDB399A8}" type="slidenum">
              <a:rPr lang="es-ES"/>
              <a:pPr>
                <a:defRPr/>
              </a:pPr>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E107435-97E2-440A-93BC-2D4255EFDCF2}" type="datetime1">
              <a:rPr lang="es-ES" smtClean="0"/>
              <a:t>16/03/2016</a:t>
            </a:fld>
            <a:endParaRPr lang="es-ES"/>
          </a:p>
        </p:txBody>
      </p:sp>
      <p:sp>
        <p:nvSpPr>
          <p:cNvPr id="6" name="4 Marcador de pie de página"/>
          <p:cNvSpPr>
            <a:spLocks noGrp="1"/>
          </p:cNvSpPr>
          <p:nvPr>
            <p:ph type="ftr" sz="quarter" idx="11"/>
          </p:nvPr>
        </p:nvSpPr>
        <p:spPr/>
        <p:txBody>
          <a:bodyPr/>
          <a:lstStyle>
            <a:lvl1pPr>
              <a:defRPr/>
            </a:lvl1pPr>
          </a:lstStyle>
          <a:p>
            <a:endParaRPr lang="de-DE"/>
          </a:p>
        </p:txBody>
      </p:sp>
      <p:sp>
        <p:nvSpPr>
          <p:cNvPr id="7" name="5 Marcador de número de diapositiva"/>
          <p:cNvSpPr>
            <a:spLocks noGrp="1"/>
          </p:cNvSpPr>
          <p:nvPr>
            <p:ph type="sldNum" sz="quarter" idx="12"/>
          </p:nvPr>
        </p:nvSpPr>
        <p:spPr/>
        <p:txBody>
          <a:bodyPr/>
          <a:lstStyle>
            <a:lvl1pPr>
              <a:defRPr/>
            </a:lvl1pPr>
          </a:lstStyle>
          <a:p>
            <a:pPr>
              <a:defRPr/>
            </a:pPr>
            <a:fld id="{6452D8E6-77FD-4936-879B-1C34DE5E930C}" type="slidenum">
              <a:rPr lang="es-ES"/>
              <a:pPr>
                <a:defRPr/>
              </a:pPr>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DF8209B-FAC8-4746-9300-D656436F4CB2}" type="datetime1">
              <a:rPr lang="es-ES" smtClean="0"/>
              <a:t>16/03/2016</a:t>
            </a:fld>
            <a:endParaRPr lang="es-ES"/>
          </a:p>
        </p:txBody>
      </p:sp>
      <p:sp>
        <p:nvSpPr>
          <p:cNvPr id="6" name="4 Marcador de pie de página"/>
          <p:cNvSpPr>
            <a:spLocks noGrp="1"/>
          </p:cNvSpPr>
          <p:nvPr>
            <p:ph type="ftr" sz="quarter" idx="11"/>
          </p:nvPr>
        </p:nvSpPr>
        <p:spPr/>
        <p:txBody>
          <a:bodyPr/>
          <a:lstStyle>
            <a:lvl1pPr>
              <a:defRPr/>
            </a:lvl1pPr>
          </a:lstStyle>
          <a:p>
            <a:endParaRPr lang="de-DE"/>
          </a:p>
        </p:txBody>
      </p:sp>
      <p:sp>
        <p:nvSpPr>
          <p:cNvPr id="7" name="5 Marcador de número de diapositiva"/>
          <p:cNvSpPr>
            <a:spLocks noGrp="1"/>
          </p:cNvSpPr>
          <p:nvPr>
            <p:ph type="sldNum" sz="quarter" idx="12"/>
          </p:nvPr>
        </p:nvSpPr>
        <p:spPr/>
        <p:txBody>
          <a:bodyPr/>
          <a:lstStyle>
            <a:lvl1pPr>
              <a:defRPr/>
            </a:lvl1pPr>
          </a:lstStyle>
          <a:p>
            <a:pPr>
              <a:defRPr/>
            </a:pPr>
            <a:fld id="{B136C9D6-00B5-46BB-9865-21DA15CC8795}" type="slidenum">
              <a:rPr lang="es-ES"/>
              <a:pPr>
                <a:defRPr/>
              </a:pPr>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C70A70F-2F9F-4E9B-A3ED-5C8358E6E971}" type="datetime1">
              <a:rPr lang="es-ES" smtClean="0"/>
              <a:t>16/03/2016</a:t>
            </a:fld>
            <a:endParaRPr lang="es-ES"/>
          </a:p>
        </p:txBody>
      </p:sp>
      <p:sp>
        <p:nvSpPr>
          <p:cNvPr id="5" name="4 Marcador de pie de página"/>
          <p:cNvSpPr>
            <a:spLocks noGrp="1"/>
          </p:cNvSpPr>
          <p:nvPr>
            <p:ph type="ftr" sz="quarter" idx="11"/>
          </p:nvPr>
        </p:nvSpPr>
        <p:spPr/>
        <p:txBody>
          <a:bodyPr/>
          <a:lstStyle>
            <a:lvl1pPr>
              <a:defRPr/>
            </a:lvl1pPr>
          </a:lstStyle>
          <a:p>
            <a:endParaRPr lang="de-DE"/>
          </a:p>
        </p:txBody>
      </p:sp>
      <p:sp>
        <p:nvSpPr>
          <p:cNvPr id="6" name="5 Marcador de número de diapositiva"/>
          <p:cNvSpPr>
            <a:spLocks noGrp="1"/>
          </p:cNvSpPr>
          <p:nvPr>
            <p:ph type="sldNum" sz="quarter" idx="12"/>
          </p:nvPr>
        </p:nvSpPr>
        <p:spPr/>
        <p:txBody>
          <a:bodyPr/>
          <a:lstStyle>
            <a:lvl1pPr>
              <a:defRPr/>
            </a:lvl1pPr>
          </a:lstStyle>
          <a:p>
            <a:pPr>
              <a:defRPr/>
            </a:pPr>
            <a:fld id="{3351ABA6-622B-468D-84D0-193B93EC23DC}" type="slidenum">
              <a:rPr lang="es-ES"/>
              <a:pPr>
                <a:defRPr/>
              </a:pPr>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F4EC8D3-DA8F-488F-BA47-A0065B8BB9BD}" type="datetime1">
              <a:rPr lang="es-ES" smtClean="0"/>
              <a:t>16/03/2016</a:t>
            </a:fld>
            <a:endParaRPr lang="es-ES"/>
          </a:p>
        </p:txBody>
      </p:sp>
      <p:sp>
        <p:nvSpPr>
          <p:cNvPr id="5" name="4 Marcador de pie de página"/>
          <p:cNvSpPr>
            <a:spLocks noGrp="1"/>
          </p:cNvSpPr>
          <p:nvPr>
            <p:ph type="ftr" sz="quarter" idx="11"/>
          </p:nvPr>
        </p:nvSpPr>
        <p:spPr/>
        <p:txBody>
          <a:bodyPr/>
          <a:lstStyle>
            <a:lvl1pPr>
              <a:defRPr/>
            </a:lvl1pPr>
          </a:lstStyle>
          <a:p>
            <a:endParaRPr lang="de-DE"/>
          </a:p>
        </p:txBody>
      </p:sp>
      <p:sp>
        <p:nvSpPr>
          <p:cNvPr id="6" name="5 Marcador de número de diapositiva"/>
          <p:cNvSpPr>
            <a:spLocks noGrp="1"/>
          </p:cNvSpPr>
          <p:nvPr>
            <p:ph type="sldNum" sz="quarter" idx="12"/>
          </p:nvPr>
        </p:nvSpPr>
        <p:spPr/>
        <p:txBody>
          <a:bodyPr/>
          <a:lstStyle>
            <a:lvl1pPr>
              <a:defRPr/>
            </a:lvl1pPr>
          </a:lstStyle>
          <a:p>
            <a:pPr>
              <a:defRPr/>
            </a:pPr>
            <a:fld id="{D09DADBE-1100-4C4B-99E9-E4047D7CAC69}" type="slidenum">
              <a:rPr lang="es-ES"/>
              <a:pPr>
                <a:defRPr/>
              </a:pPr>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BF91EAC-32A1-44A3-9852-89AF82966D78}" type="datetime1">
              <a:rPr lang="es-ES" smtClean="0"/>
              <a:t>16/03/2016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de-D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5C98180-0FCB-4BCA-A3AC-F8CF58D1A284}" type="slidenum">
              <a:rPr lang="es-ES"/>
              <a:pPr>
                <a:defRPr/>
              </a:pPr>
              <a:t>‹Nr.›</a:t>
            </a:fld>
            <a:endParaRPr lang="es-ES"/>
          </a:p>
        </p:txBody>
      </p:sp>
      <p:pic>
        <p:nvPicPr>
          <p:cNvPr id="1031" name="6 Imagen" descr="001_CETaqua_Dessin_PagPPT.jpg"/>
          <p:cNvPicPr>
            <a:picLocks noChangeAspect="1"/>
          </p:cNvPicPr>
          <p:nvPr userDrawn="1"/>
        </p:nvPicPr>
        <p:blipFill>
          <a:blip r:embed="rId12"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61" r:id="rId10"/>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4437063"/>
            <a:ext cx="5796136" cy="830997"/>
          </a:xfrm>
          <a:prstGeom prst="rect">
            <a:avLst/>
          </a:prstGeom>
          <a:noFill/>
        </p:spPr>
        <p:txBody>
          <a:bodyPr wrap="square">
            <a:spAutoFit/>
          </a:bodyPr>
          <a:lstStyle/>
          <a:p>
            <a:pPr fontAlgn="auto">
              <a:spcBef>
                <a:spcPts val="0"/>
              </a:spcBef>
              <a:spcAft>
                <a:spcPts val="0"/>
              </a:spcAft>
              <a:defRPr/>
            </a:pPr>
            <a:r>
              <a:rPr lang="en-US" sz="2400" b="1" dirty="0" smtClean="0">
                <a:solidFill>
                  <a:schemeClr val="tx1">
                    <a:lumMod val="65000"/>
                    <a:lumOff val="35000"/>
                  </a:schemeClr>
                </a:solidFill>
                <a:latin typeface="+mn-lt"/>
                <a:cs typeface="+mn-cs"/>
              </a:rPr>
              <a:t>Introduction to sustainability assessment in DESSIN</a:t>
            </a:r>
            <a:endParaRPr lang="es-ES" b="1" dirty="0">
              <a:solidFill>
                <a:schemeClr val="tx1">
                  <a:lumMod val="65000"/>
                  <a:lumOff val="35000"/>
                </a:schemeClr>
              </a:solidFill>
              <a:latin typeface="+mn-lt"/>
              <a:cs typeface="+mn-cs"/>
            </a:endParaRPr>
          </a:p>
        </p:txBody>
      </p:sp>
      <p:sp>
        <p:nvSpPr>
          <p:cNvPr id="4" name="7 CuadroTexto"/>
          <p:cNvSpPr txBox="1"/>
          <p:nvPr/>
        </p:nvSpPr>
        <p:spPr>
          <a:xfrm>
            <a:off x="428625" y="5085184"/>
            <a:ext cx="5214938" cy="830997"/>
          </a:xfrm>
          <a:prstGeom prst="rect">
            <a:avLst/>
          </a:prstGeom>
          <a:noFill/>
        </p:spPr>
        <p:txBody>
          <a:bodyPr>
            <a:spAutoFit/>
          </a:bodyPr>
          <a:lstStyle/>
          <a:p>
            <a:pPr algn="r" fontAlgn="auto">
              <a:spcBef>
                <a:spcPts val="0"/>
              </a:spcBef>
              <a:spcAft>
                <a:spcPts val="0"/>
              </a:spcAft>
              <a:defRPr/>
            </a:pPr>
            <a:endParaRPr lang="en-GB" sz="1600" b="1" dirty="0" smtClean="0">
              <a:solidFill>
                <a:schemeClr val="tx1">
                  <a:lumMod val="65000"/>
                  <a:lumOff val="35000"/>
                </a:schemeClr>
              </a:solidFill>
              <a:latin typeface="+mn-lt"/>
              <a:cs typeface="+mn-cs"/>
            </a:endParaRPr>
          </a:p>
          <a:p>
            <a:pPr algn="r" fontAlgn="auto">
              <a:spcBef>
                <a:spcPts val="0"/>
              </a:spcBef>
              <a:spcAft>
                <a:spcPts val="0"/>
              </a:spcAft>
              <a:defRPr/>
            </a:pPr>
            <a:r>
              <a:rPr lang="en-GB" sz="1600" dirty="0" smtClean="0">
                <a:solidFill>
                  <a:schemeClr val="tx1">
                    <a:lumMod val="65000"/>
                    <a:lumOff val="35000"/>
                  </a:schemeClr>
                </a:solidFill>
                <a:latin typeface="+mn-lt"/>
                <a:cs typeface="+mn-cs"/>
              </a:rPr>
              <a:t>Clemens </a:t>
            </a:r>
            <a:r>
              <a:rPr lang="en-GB" sz="1600" dirty="0" err="1" smtClean="0">
                <a:solidFill>
                  <a:schemeClr val="tx1">
                    <a:lumMod val="65000"/>
                    <a:lumOff val="35000"/>
                  </a:schemeClr>
                </a:solidFill>
                <a:latin typeface="+mn-lt"/>
                <a:cs typeface="+mn-cs"/>
              </a:rPr>
              <a:t>Strehl</a:t>
            </a:r>
            <a:r>
              <a:rPr lang="en-GB" sz="1600" dirty="0" smtClean="0">
                <a:solidFill>
                  <a:schemeClr val="tx1">
                    <a:lumMod val="65000"/>
                    <a:lumOff val="35000"/>
                  </a:schemeClr>
                </a:solidFill>
                <a:latin typeface="+mn-lt"/>
                <a:cs typeface="+mn-cs"/>
              </a:rPr>
              <a:t> and Kristina </a:t>
            </a:r>
            <a:r>
              <a:rPr lang="en-GB" sz="1600" dirty="0" err="1" smtClean="0">
                <a:solidFill>
                  <a:schemeClr val="tx1">
                    <a:lumMod val="65000"/>
                    <a:lumOff val="35000"/>
                  </a:schemeClr>
                </a:solidFill>
                <a:latin typeface="+mn-lt"/>
                <a:cs typeface="+mn-cs"/>
              </a:rPr>
              <a:t>Wencki</a:t>
            </a:r>
            <a:r>
              <a:rPr lang="en-GB" sz="1600" dirty="0" smtClean="0">
                <a:solidFill>
                  <a:schemeClr val="tx1">
                    <a:lumMod val="65000"/>
                    <a:lumOff val="35000"/>
                  </a:schemeClr>
                </a:solidFill>
                <a:latin typeface="+mn-lt"/>
                <a:cs typeface="+mn-cs"/>
              </a:rPr>
              <a:t> (IWW), </a:t>
            </a:r>
          </a:p>
          <a:p>
            <a:pPr algn="r" fontAlgn="auto">
              <a:spcBef>
                <a:spcPts val="0"/>
              </a:spcBef>
              <a:spcAft>
                <a:spcPts val="0"/>
              </a:spcAft>
              <a:defRPr/>
            </a:pPr>
            <a:r>
              <a:rPr lang="en-GB" sz="1600" dirty="0" smtClean="0">
                <a:solidFill>
                  <a:schemeClr val="tx1">
                    <a:lumMod val="65000"/>
                    <a:lumOff val="35000"/>
                  </a:schemeClr>
                </a:solidFill>
                <a:latin typeface="+mn-lt"/>
                <a:cs typeface="+mn-cs"/>
              </a:rPr>
              <a:t>Rita Ugarelli and Sigrid Daman (SINTEF)</a:t>
            </a:r>
            <a:endParaRPr lang="es-ES" sz="1600" dirty="0">
              <a:solidFill>
                <a:schemeClr val="tx1">
                  <a:lumMod val="65000"/>
                  <a:lumOff val="35000"/>
                </a:schemeClr>
              </a:solidFill>
              <a:latin typeface="+mn-lt"/>
              <a:cs typeface="+mn-cs"/>
            </a:endParaRPr>
          </a:p>
        </p:txBody>
      </p:sp>
      <p:sp>
        <p:nvSpPr>
          <p:cNvPr id="5" name="7 CuadroTexto"/>
          <p:cNvSpPr txBox="1"/>
          <p:nvPr/>
        </p:nvSpPr>
        <p:spPr>
          <a:xfrm>
            <a:off x="1" y="4022725"/>
            <a:ext cx="5537200" cy="338138"/>
          </a:xfrm>
          <a:prstGeom prst="rect">
            <a:avLst/>
          </a:prstGeom>
          <a:noFill/>
        </p:spPr>
        <p:txBody>
          <a:bodyPr wrap="square">
            <a:spAutoFit/>
          </a:bodyPr>
          <a:lstStyle/>
          <a:p>
            <a:pPr fontAlgn="auto">
              <a:spcBef>
                <a:spcPts val="0"/>
              </a:spcBef>
              <a:spcAft>
                <a:spcPts val="0"/>
              </a:spcAft>
              <a:defRPr/>
            </a:pPr>
            <a:r>
              <a:rPr lang="en-GB" sz="1600" b="1" dirty="0">
                <a:solidFill>
                  <a:schemeClr val="bg1"/>
                </a:solidFill>
                <a:latin typeface="+mn-lt"/>
                <a:cs typeface="+mn-cs"/>
              </a:rPr>
              <a:t>WA2-3 coordination </a:t>
            </a:r>
            <a:r>
              <a:rPr lang="en-GB" sz="1600" b="1" dirty="0" smtClean="0">
                <a:solidFill>
                  <a:schemeClr val="bg1"/>
                </a:solidFill>
                <a:latin typeface="+mn-lt"/>
                <a:cs typeface="+mn-cs"/>
              </a:rPr>
              <a:t>meeting </a:t>
            </a:r>
            <a:r>
              <a:rPr lang="en-GB" sz="1600" b="1" dirty="0" err="1" smtClean="0">
                <a:solidFill>
                  <a:schemeClr val="bg1"/>
                </a:solidFill>
                <a:latin typeface="+mn-lt"/>
                <a:cs typeface="+mn-cs"/>
              </a:rPr>
              <a:t>Nieuwegein</a:t>
            </a:r>
            <a:r>
              <a:rPr lang="en-GB" sz="1600" b="1" dirty="0" smtClean="0">
                <a:solidFill>
                  <a:schemeClr val="bg1"/>
                </a:solidFill>
                <a:latin typeface="+mn-lt"/>
                <a:cs typeface="+mn-cs"/>
              </a:rPr>
              <a:t> - </a:t>
            </a:r>
            <a:r>
              <a:rPr lang="en-GB" sz="1600" b="1" dirty="0">
                <a:solidFill>
                  <a:schemeClr val="bg1"/>
                </a:solidFill>
                <a:latin typeface="+mn-lt"/>
                <a:cs typeface="+mn-cs"/>
              </a:rPr>
              <a:t>17th March 2016</a:t>
            </a:r>
            <a:endParaRPr lang="es-ES" sz="1600" dirty="0">
              <a:solidFill>
                <a:schemeClr val="bg1"/>
              </a:solidFill>
              <a:latin typeface="+mn-lt"/>
              <a:cs typeface="+mn-cs"/>
            </a:endParaRPr>
          </a:p>
        </p:txBody>
      </p:sp>
      <p:sp>
        <p:nvSpPr>
          <p:cNvPr id="2" name="Foliennummernplatzhalter 1"/>
          <p:cNvSpPr>
            <a:spLocks noGrp="1"/>
          </p:cNvSpPr>
          <p:nvPr>
            <p:ph type="sldNum" sz="quarter" idx="12"/>
          </p:nvPr>
        </p:nvSpPr>
        <p:spPr/>
        <p:txBody>
          <a:bodyPr/>
          <a:lstStyle/>
          <a:p>
            <a:pPr>
              <a:defRPr/>
            </a:pPr>
            <a:fld id="{92676F5F-6193-4977-9A2A-7D34E25CA9AD}" type="slidenum">
              <a:rPr lang="es-ES" smtClean="0"/>
              <a:pPr>
                <a:defRPr/>
              </a:pPr>
              <a:t>1</a:t>
            </a:fld>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Next steps</a:t>
            </a:r>
            <a:endParaRPr lang="en-US" sz="2800" b="1" dirty="0">
              <a:solidFill>
                <a:schemeClr val="tx1">
                  <a:lumMod val="65000"/>
                  <a:lumOff val="35000"/>
                </a:schemeClr>
              </a:solidFill>
              <a:latin typeface="+mj-lt"/>
              <a:cs typeface="+mn-cs"/>
            </a:endParaRPr>
          </a:p>
        </p:txBody>
      </p:sp>
      <p:sp>
        <p:nvSpPr>
          <p:cNvPr id="4" name="7 CuadroTexto"/>
          <p:cNvSpPr txBox="1"/>
          <p:nvPr/>
        </p:nvSpPr>
        <p:spPr>
          <a:xfrm>
            <a:off x="571471" y="1542271"/>
            <a:ext cx="8176993" cy="674030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prstClr val="black">
                    <a:lumMod val="50000"/>
                    <a:lumOff val="50000"/>
                  </a:prstClr>
                </a:solidFill>
                <a:latin typeface="+mj-lt"/>
              </a:rPr>
              <a:t>Finish ongoing mature case </a:t>
            </a:r>
            <a:r>
              <a:rPr lang="en-US" sz="2400" dirty="0" smtClean="0">
                <a:solidFill>
                  <a:prstClr val="black">
                    <a:lumMod val="50000"/>
                    <a:lumOff val="50000"/>
                  </a:prstClr>
                </a:solidFill>
                <a:latin typeface="+mj-lt"/>
              </a:rPr>
              <a:t>tests</a:t>
            </a:r>
          </a:p>
          <a:p>
            <a:pPr marL="342900" indent="-342900">
              <a:buFont typeface="Arial" panose="020B0604020202020204" pitchFamily="34" charset="0"/>
              <a:buChar char="•"/>
            </a:pPr>
            <a:endParaRPr lang="en-US" sz="2400" dirty="0">
              <a:solidFill>
                <a:prstClr val="black">
                  <a:lumMod val="50000"/>
                  <a:lumOff val="50000"/>
                </a:prstClr>
              </a:solidFill>
              <a:latin typeface="+mj-lt"/>
            </a:endParaRPr>
          </a:p>
          <a:p>
            <a:pPr marL="342900" indent="-342900">
              <a:buFont typeface="Arial" panose="020B0604020202020204" pitchFamily="34" charset="0"/>
              <a:buChar char="•"/>
            </a:pPr>
            <a:endParaRPr lang="en-US" sz="2400" dirty="0" smtClean="0">
              <a:solidFill>
                <a:prstClr val="black">
                  <a:lumMod val="50000"/>
                  <a:lumOff val="50000"/>
                </a:prstClr>
              </a:solidFill>
              <a:latin typeface="+mj-lt"/>
            </a:endParaRPr>
          </a:p>
          <a:p>
            <a:pPr marL="342900" indent="-342900">
              <a:buFont typeface="Arial" panose="020B0604020202020204" pitchFamily="34" charset="0"/>
              <a:buChar char="•"/>
            </a:pPr>
            <a:r>
              <a:rPr lang="en-US" sz="2400" dirty="0" smtClean="0">
                <a:solidFill>
                  <a:prstClr val="black">
                    <a:lumMod val="50000"/>
                    <a:lumOff val="50000"/>
                  </a:prstClr>
                </a:solidFill>
                <a:latin typeface="+mj-lt"/>
              </a:rPr>
              <a:t> </a:t>
            </a:r>
          </a:p>
          <a:p>
            <a:pPr marL="342900" indent="-342900">
              <a:buFont typeface="Arial" panose="020B0604020202020204" pitchFamily="34" charset="0"/>
              <a:buChar char="•"/>
            </a:pPr>
            <a:endParaRPr lang="en-US" sz="2400" dirty="0" smtClean="0">
              <a:solidFill>
                <a:prstClr val="black">
                  <a:lumMod val="50000"/>
                  <a:lumOff val="50000"/>
                </a:prstClr>
              </a:solidFill>
              <a:latin typeface="+mj-lt"/>
            </a:endParaRPr>
          </a:p>
          <a:p>
            <a:pPr marL="342900" indent="-342900">
              <a:buFont typeface="Arial" panose="020B0604020202020204" pitchFamily="34" charset="0"/>
              <a:buChar char="•"/>
            </a:pPr>
            <a:r>
              <a:rPr lang="en-US" sz="2400" dirty="0">
                <a:solidFill>
                  <a:prstClr val="black">
                    <a:lumMod val="50000"/>
                    <a:lumOff val="50000"/>
                  </a:prstClr>
                </a:solidFill>
                <a:latin typeface="+mj-lt"/>
              </a:rPr>
              <a:t>F</a:t>
            </a:r>
            <a:r>
              <a:rPr lang="en-US" sz="2400" dirty="0" smtClean="0">
                <a:solidFill>
                  <a:prstClr val="black">
                    <a:lumMod val="50000"/>
                    <a:lumOff val="50000"/>
                  </a:prstClr>
                </a:solidFill>
                <a:latin typeface="+mj-lt"/>
              </a:rPr>
              <a:t>inalize </a:t>
            </a:r>
            <a:r>
              <a:rPr lang="en-US" sz="2400" dirty="0">
                <a:solidFill>
                  <a:prstClr val="black">
                    <a:lumMod val="50000"/>
                    <a:lumOff val="50000"/>
                  </a:prstClr>
                </a:solidFill>
                <a:latin typeface="+mj-lt"/>
              </a:rPr>
              <a:t>cookbook chapter </a:t>
            </a:r>
            <a:endParaRPr lang="en-US" sz="2400" dirty="0" smtClean="0">
              <a:solidFill>
                <a:prstClr val="black">
                  <a:lumMod val="50000"/>
                  <a:lumOff val="50000"/>
                </a:prstClr>
              </a:solidFill>
              <a:latin typeface="+mj-lt"/>
            </a:endParaRPr>
          </a:p>
          <a:p>
            <a:pPr marL="342900" indent="-342900">
              <a:buFont typeface="Arial" panose="020B0604020202020204" pitchFamily="34" charset="0"/>
              <a:buChar char="•"/>
            </a:pPr>
            <a:endParaRPr lang="en-US" sz="2400" dirty="0" smtClean="0">
              <a:solidFill>
                <a:prstClr val="black">
                  <a:lumMod val="50000"/>
                  <a:lumOff val="50000"/>
                </a:prstClr>
              </a:solidFill>
              <a:latin typeface="+mj-lt"/>
            </a:endParaRPr>
          </a:p>
          <a:p>
            <a:pPr marL="342900" indent="-342900">
              <a:buFont typeface="Arial" panose="020B0604020202020204" pitchFamily="34" charset="0"/>
              <a:buChar char="•"/>
            </a:pPr>
            <a:r>
              <a:rPr lang="en-US" sz="2400" dirty="0" smtClean="0">
                <a:solidFill>
                  <a:prstClr val="black">
                    <a:lumMod val="50000"/>
                    <a:lumOff val="50000"/>
                  </a:prstClr>
                </a:solidFill>
                <a:latin typeface="+mj-lt"/>
              </a:rPr>
              <a:t>Finalize companion document chapter</a:t>
            </a:r>
          </a:p>
          <a:p>
            <a:pPr marL="342900" indent="-342900">
              <a:buFont typeface="Arial" panose="020B0604020202020204" pitchFamily="34" charset="0"/>
              <a:buChar char="•"/>
            </a:pPr>
            <a:endParaRPr lang="de-DE" sz="2400" dirty="0">
              <a:solidFill>
                <a:prstClr val="black">
                  <a:lumMod val="50000"/>
                  <a:lumOff val="50000"/>
                </a:prstClr>
              </a:solidFill>
              <a:latin typeface="+mj-lt"/>
            </a:endParaRPr>
          </a:p>
          <a:p>
            <a:pPr marL="342900" indent="-342900">
              <a:buFont typeface="Arial" panose="020B0604020202020204" pitchFamily="34" charset="0"/>
              <a:buChar char="•"/>
            </a:pPr>
            <a:r>
              <a:rPr lang="en-US" sz="2400" dirty="0" smtClean="0">
                <a:solidFill>
                  <a:prstClr val="black">
                    <a:lumMod val="50000"/>
                    <a:lumOff val="50000"/>
                  </a:prstClr>
                </a:solidFill>
                <a:latin typeface="+mj-lt"/>
              </a:rPr>
              <a:t>collaborate with DHI to define how to implement the SA in the decision support software in WP 23</a:t>
            </a:r>
          </a:p>
          <a:p>
            <a:pPr lvl="1"/>
            <a:endParaRPr lang="en-US" sz="2400" dirty="0" smtClean="0">
              <a:solidFill>
                <a:prstClr val="black">
                  <a:lumMod val="50000"/>
                  <a:lumOff val="50000"/>
                </a:prstClr>
              </a:solidFill>
              <a:latin typeface="+mj-lt"/>
            </a:endParaRPr>
          </a:p>
          <a:p>
            <a:endParaRPr lang="en-US" sz="2400" dirty="0" smtClean="0">
              <a:solidFill>
                <a:prstClr val="black">
                  <a:lumMod val="50000"/>
                  <a:lumOff val="50000"/>
                </a:prstClr>
              </a:solidFill>
              <a:latin typeface="+mj-lt"/>
            </a:endParaRPr>
          </a:p>
          <a:p>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628650" lvl="1" indent="-171450">
              <a:buFont typeface="Arial" panose="020B0604020202020204" pitchFamily="34" charset="0"/>
              <a:buChar char="•"/>
            </a:pPr>
            <a:endParaRPr lang="en-US" sz="2400" dirty="0">
              <a:solidFill>
                <a:prstClr val="black">
                  <a:lumMod val="50000"/>
                  <a:lumOff val="50000"/>
                </a:prstClr>
              </a:solidFill>
              <a:latin typeface="+mj-lt"/>
            </a:endParaRPr>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10</a:t>
            </a:fld>
            <a:endParaRPr lang="en-US" dirty="0"/>
          </a:p>
        </p:txBody>
      </p:sp>
      <p:graphicFrame>
        <p:nvGraphicFramePr>
          <p:cNvPr id="5" name="Tabelle 4"/>
          <p:cNvGraphicFramePr>
            <a:graphicFrameLocks noGrp="1"/>
          </p:cNvGraphicFramePr>
          <p:nvPr>
            <p:extLst>
              <p:ext uri="{D42A27DB-BD31-4B8C-83A1-F6EECF244321}">
                <p14:modId xmlns:p14="http://schemas.microsoft.com/office/powerpoint/2010/main" val="3955616746"/>
              </p:ext>
            </p:extLst>
          </p:nvPr>
        </p:nvGraphicFramePr>
        <p:xfrm>
          <a:off x="683568" y="2183264"/>
          <a:ext cx="6096000" cy="741680"/>
        </p:xfrm>
        <a:graphic>
          <a:graphicData uri="http://schemas.openxmlformats.org/drawingml/2006/table">
            <a:tbl>
              <a:tblPr firstRow="1" bandRow="1">
                <a:tableStyleId>{F5AB1C69-6EDB-4FF4-983F-18BD219EF322}</a:tableStyleId>
              </a:tblPr>
              <a:tblGrid>
                <a:gridCol w="2032000"/>
                <a:gridCol w="2032000"/>
                <a:gridCol w="2032000"/>
              </a:tblGrid>
              <a:tr h="370840">
                <a:tc>
                  <a:txBody>
                    <a:bodyPr/>
                    <a:lstStyle/>
                    <a:p>
                      <a:r>
                        <a:rPr lang="de-DE" dirty="0" smtClean="0"/>
                        <a:t>Emscher</a:t>
                      </a:r>
                      <a:endParaRPr lang="en-US" dirty="0"/>
                    </a:p>
                  </a:txBody>
                  <a:tcPr/>
                </a:tc>
                <a:tc>
                  <a:txBody>
                    <a:bodyPr/>
                    <a:lstStyle/>
                    <a:p>
                      <a:r>
                        <a:rPr lang="de-DE" dirty="0" smtClean="0"/>
                        <a:t>Llobregat</a:t>
                      </a:r>
                      <a:endParaRPr lang="en-US" dirty="0"/>
                    </a:p>
                  </a:txBody>
                  <a:tcPr/>
                </a:tc>
                <a:tc>
                  <a:txBody>
                    <a:bodyPr/>
                    <a:lstStyle/>
                    <a:p>
                      <a:r>
                        <a:rPr lang="de-DE" dirty="0" err="1" smtClean="0"/>
                        <a:t>Aarhus</a:t>
                      </a:r>
                      <a:endParaRPr lang="de-DE" dirty="0" smtClean="0"/>
                    </a:p>
                  </a:txBody>
                  <a:tcPr/>
                </a:tc>
              </a:tr>
              <a:tr h="370840">
                <a:tc>
                  <a:txBody>
                    <a:bodyPr/>
                    <a:lstStyle/>
                    <a:p>
                      <a:r>
                        <a:rPr lang="de-DE" dirty="0" smtClean="0"/>
                        <a:t>70%</a:t>
                      </a:r>
                      <a:endParaRPr lang="en-US" dirty="0"/>
                    </a:p>
                  </a:txBody>
                  <a:tcPr/>
                </a:tc>
                <a:tc>
                  <a:txBody>
                    <a:bodyPr/>
                    <a:lstStyle/>
                    <a:p>
                      <a:r>
                        <a:rPr lang="de-DE" dirty="0" smtClean="0"/>
                        <a:t>60%</a:t>
                      </a:r>
                      <a:endParaRPr lang="en-US" dirty="0"/>
                    </a:p>
                  </a:txBody>
                  <a:tcPr/>
                </a:tc>
                <a:tc>
                  <a:txBody>
                    <a:bodyPr/>
                    <a:lstStyle/>
                    <a:p>
                      <a:r>
                        <a:rPr lang="de-DE" dirty="0" smtClean="0"/>
                        <a:t>10%</a:t>
                      </a:r>
                      <a:endParaRPr lang="en-US" dirty="0"/>
                    </a:p>
                  </a:txBody>
                  <a:tcPr/>
                </a:tc>
              </a:tr>
            </a:tbl>
          </a:graphicData>
        </a:graphic>
      </p:graphicFrame>
    </p:spTree>
    <p:extLst>
      <p:ext uri="{BB962C8B-B14F-4D97-AF65-F5344CB8AC3E}">
        <p14:creationId xmlns:p14="http://schemas.microsoft.com/office/powerpoint/2010/main" val="4067042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27584" y="404664"/>
            <a:ext cx="4896544" cy="369332"/>
          </a:xfrm>
          <a:prstGeom prst="rect">
            <a:avLst/>
          </a:prstGeom>
          <a:noFill/>
        </p:spPr>
        <p:txBody>
          <a:bodyPr wrap="square" rtlCol="0">
            <a:spAutoFit/>
          </a:bodyPr>
          <a:lstStyle/>
          <a:p>
            <a:r>
              <a:rPr lang="en-US" dirty="0" smtClean="0"/>
              <a:t>Thank you for your attention</a:t>
            </a:r>
            <a:endParaRPr lang="en-US" dirty="0"/>
          </a:p>
        </p:txBody>
      </p:sp>
      <p:sp>
        <p:nvSpPr>
          <p:cNvPr id="3" name="Foliennummernplatzhalter 2"/>
          <p:cNvSpPr>
            <a:spLocks noGrp="1"/>
          </p:cNvSpPr>
          <p:nvPr>
            <p:ph type="sldNum" sz="quarter" idx="12"/>
          </p:nvPr>
        </p:nvSpPr>
        <p:spPr/>
        <p:txBody>
          <a:bodyPr/>
          <a:lstStyle/>
          <a:p>
            <a:pPr>
              <a:defRPr/>
            </a:pPr>
            <a:fld id="{26638B74-1D67-4910-BC09-6E06C71B3216}" type="slidenum">
              <a:rPr lang="es-ES" smtClean="0"/>
              <a:pPr>
                <a:defRPr/>
              </a:pPr>
              <a:t>11</a:t>
            </a:fld>
            <a:endParaRPr lang="es-ES"/>
          </a:p>
        </p:txBody>
      </p:sp>
    </p:spTree>
    <p:extLst>
      <p:ext uri="{BB962C8B-B14F-4D97-AF65-F5344CB8AC3E}">
        <p14:creationId xmlns:p14="http://schemas.microsoft.com/office/powerpoint/2010/main" val="3051917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5072063" cy="523220"/>
          </a:xfrm>
          <a:prstGeom prst="rect">
            <a:avLst/>
          </a:prstGeom>
          <a:noFill/>
        </p:spPr>
        <p:txBody>
          <a:bodyPr>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Index</a:t>
            </a:r>
            <a:endParaRPr lang="en-US" sz="2800" b="1" dirty="0">
              <a:solidFill>
                <a:schemeClr val="tx1">
                  <a:lumMod val="65000"/>
                  <a:lumOff val="35000"/>
                </a:schemeClr>
              </a:solidFill>
              <a:latin typeface="+mj-lt"/>
              <a:cs typeface="+mn-cs"/>
            </a:endParaRPr>
          </a:p>
        </p:txBody>
      </p:sp>
      <p:sp>
        <p:nvSpPr>
          <p:cNvPr id="4" name="7 CuadroTexto"/>
          <p:cNvSpPr txBox="1"/>
          <p:nvPr/>
        </p:nvSpPr>
        <p:spPr>
          <a:xfrm>
            <a:off x="715488" y="1196752"/>
            <a:ext cx="8032976" cy="4154984"/>
          </a:xfrm>
          <a:prstGeom prst="rect">
            <a:avLst/>
          </a:prstGeom>
          <a:noFill/>
        </p:spPr>
        <p:txBody>
          <a:bodyPr wrap="square" rtlCol="0">
            <a:spAutoFit/>
          </a:bodyPr>
          <a:lstStyle/>
          <a:p>
            <a:endParaRPr lang="en-US" sz="2400" dirty="0">
              <a:solidFill>
                <a:schemeClr val="tx1">
                  <a:lumMod val="65000"/>
                  <a:lumOff val="35000"/>
                </a:schemeClr>
              </a:solidFill>
              <a:latin typeface="+mn-lt"/>
            </a:endParaRPr>
          </a:p>
          <a:p>
            <a:pPr marL="342900" indent="-342900">
              <a:buFont typeface="Wingdings" pitchFamily="2" charset="2"/>
              <a:buChar char="§"/>
            </a:pPr>
            <a:r>
              <a:rPr lang="en-US" sz="2400" dirty="0" smtClean="0">
                <a:solidFill>
                  <a:schemeClr val="tx1">
                    <a:lumMod val="65000"/>
                    <a:lumOff val="35000"/>
                  </a:schemeClr>
                </a:solidFill>
                <a:latin typeface="+mn-lt"/>
              </a:rPr>
              <a:t>Why sustainability assessment?</a:t>
            </a:r>
          </a:p>
          <a:p>
            <a:endParaRPr lang="en-US" sz="2400" dirty="0">
              <a:solidFill>
                <a:schemeClr val="tx1">
                  <a:lumMod val="65000"/>
                  <a:lumOff val="35000"/>
                </a:schemeClr>
              </a:solidFill>
              <a:latin typeface="+mn-lt"/>
            </a:endParaRPr>
          </a:p>
          <a:p>
            <a:pPr marL="342900" indent="-342900">
              <a:buFont typeface="Wingdings" pitchFamily="2" charset="2"/>
              <a:buChar char="§"/>
            </a:pPr>
            <a:r>
              <a:rPr lang="en-US" sz="2400" dirty="0" smtClean="0">
                <a:solidFill>
                  <a:schemeClr val="tx1">
                    <a:lumMod val="65000"/>
                    <a:lumOff val="35000"/>
                  </a:schemeClr>
                </a:solidFill>
                <a:latin typeface="+mn-lt"/>
              </a:rPr>
              <a:t>Structure of the sustainability assessment framework</a:t>
            </a:r>
          </a:p>
          <a:p>
            <a:pPr marL="342900" indent="-342900">
              <a:buFont typeface="Wingdings" pitchFamily="2" charset="2"/>
              <a:buChar char="§"/>
            </a:pPr>
            <a:endParaRPr lang="en-US" sz="2400" dirty="0">
              <a:solidFill>
                <a:schemeClr val="tx1">
                  <a:lumMod val="65000"/>
                  <a:lumOff val="35000"/>
                </a:schemeClr>
              </a:solidFill>
              <a:latin typeface="+mn-lt"/>
            </a:endParaRPr>
          </a:p>
          <a:p>
            <a:pPr marL="342900" indent="-342900">
              <a:buFont typeface="Wingdings" pitchFamily="2" charset="2"/>
              <a:buChar char="§"/>
            </a:pPr>
            <a:r>
              <a:rPr lang="en-US" sz="2400" dirty="0" smtClean="0">
                <a:solidFill>
                  <a:schemeClr val="tx1">
                    <a:lumMod val="65000"/>
                    <a:lumOff val="35000"/>
                  </a:schemeClr>
                </a:solidFill>
                <a:latin typeface="+mn-lt"/>
              </a:rPr>
              <a:t>Process advice from the “cookbook”</a:t>
            </a:r>
          </a:p>
          <a:p>
            <a:pPr marL="342900" indent="-342900">
              <a:buFont typeface="Wingdings" pitchFamily="2" charset="2"/>
              <a:buChar char="§"/>
            </a:pPr>
            <a:endParaRPr lang="en-US" sz="2400" dirty="0">
              <a:solidFill>
                <a:schemeClr val="tx1">
                  <a:lumMod val="65000"/>
                  <a:lumOff val="35000"/>
                </a:schemeClr>
              </a:solidFill>
              <a:latin typeface="+mn-lt"/>
            </a:endParaRPr>
          </a:p>
          <a:p>
            <a:pPr marL="342900" indent="-342900">
              <a:buFont typeface="Wingdings" pitchFamily="2" charset="2"/>
              <a:buChar char="§"/>
            </a:pPr>
            <a:r>
              <a:rPr lang="en-US" sz="2400" dirty="0" smtClean="0">
                <a:solidFill>
                  <a:schemeClr val="tx1">
                    <a:lumMod val="65000"/>
                    <a:lumOff val="35000"/>
                  </a:schemeClr>
                </a:solidFill>
                <a:latin typeface="+mn-lt"/>
              </a:rPr>
              <a:t>Next steps</a:t>
            </a:r>
            <a:endParaRPr lang="en-US" sz="2400" dirty="0">
              <a:solidFill>
                <a:schemeClr val="tx1">
                  <a:lumMod val="65000"/>
                  <a:lumOff val="35000"/>
                </a:schemeClr>
              </a:solidFill>
              <a:latin typeface="+mn-lt"/>
            </a:endParaRPr>
          </a:p>
          <a:p>
            <a:pPr marL="342900" indent="-342900">
              <a:buFont typeface="Wingdings" pitchFamily="2" charset="2"/>
              <a:buChar char="§"/>
            </a:pPr>
            <a:endParaRPr lang="en-US" sz="2400" dirty="0">
              <a:solidFill>
                <a:schemeClr val="tx1">
                  <a:lumMod val="65000"/>
                  <a:lumOff val="35000"/>
                </a:schemeClr>
              </a:solidFill>
              <a:latin typeface="+mn-lt"/>
            </a:endParaRPr>
          </a:p>
          <a:p>
            <a:r>
              <a:rPr lang="en-US" sz="2400" dirty="0" smtClean="0">
                <a:solidFill>
                  <a:schemeClr val="tx1">
                    <a:lumMod val="65000"/>
                    <a:lumOff val="35000"/>
                  </a:schemeClr>
                </a:solidFill>
                <a:latin typeface="+mn-lt"/>
              </a:rPr>
              <a:t> </a:t>
            </a:r>
            <a:endParaRPr lang="en-US" sz="2400" dirty="0">
              <a:solidFill>
                <a:schemeClr val="tx1">
                  <a:lumMod val="65000"/>
                  <a:lumOff val="35000"/>
                </a:schemeClr>
              </a:solidFill>
              <a:latin typeface="+mn-lt"/>
            </a:endParaRPr>
          </a:p>
          <a:p>
            <a:r>
              <a:rPr lang="en-US" sz="2400" dirty="0">
                <a:solidFill>
                  <a:schemeClr val="tx1">
                    <a:lumMod val="65000"/>
                    <a:lumOff val="35000"/>
                  </a:schemeClr>
                </a:solidFill>
                <a:latin typeface="+mn-lt"/>
              </a:rPr>
              <a:t>	</a:t>
            </a:r>
          </a:p>
        </p:txBody>
      </p:sp>
      <p:sp>
        <p:nvSpPr>
          <p:cNvPr id="3" name="Foliennummernplatzhalter 2"/>
          <p:cNvSpPr>
            <a:spLocks noGrp="1"/>
          </p:cNvSpPr>
          <p:nvPr>
            <p:ph type="sldNum" sz="quarter" idx="12"/>
          </p:nvPr>
        </p:nvSpPr>
        <p:spPr/>
        <p:txBody>
          <a:bodyPr/>
          <a:lstStyle/>
          <a:p>
            <a:pPr>
              <a:defRPr/>
            </a:pPr>
            <a:fld id="{6B2F39B3-5F78-4F0C-B714-1C1F31A27499}" type="slidenum">
              <a:rPr lang="es-ES" smtClean="0"/>
              <a:pPr>
                <a:defRPr/>
              </a:pPr>
              <a:t>2</a:t>
            </a:fld>
            <a:endParaRPr lang="es-ES"/>
          </a:p>
        </p:txBody>
      </p:sp>
    </p:spTree>
    <p:extLst>
      <p:ext uri="{BB962C8B-B14F-4D97-AF65-F5344CB8AC3E}">
        <p14:creationId xmlns:p14="http://schemas.microsoft.com/office/powerpoint/2010/main" val="62580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Why a sustainability assessment?</a:t>
            </a:r>
            <a:endParaRPr lang="en-US" sz="2800" b="1" dirty="0">
              <a:solidFill>
                <a:schemeClr val="tx1">
                  <a:lumMod val="65000"/>
                  <a:lumOff val="35000"/>
                </a:schemeClr>
              </a:solidFill>
              <a:latin typeface="+mj-lt"/>
              <a:cs typeface="+mn-cs"/>
            </a:endParaRPr>
          </a:p>
        </p:txBody>
      </p:sp>
      <p:sp>
        <p:nvSpPr>
          <p:cNvPr id="3" name="6 CuadroTexto"/>
          <p:cNvSpPr txBox="1"/>
          <p:nvPr/>
        </p:nvSpPr>
        <p:spPr>
          <a:xfrm>
            <a:off x="642910" y="1000108"/>
            <a:ext cx="7599600" cy="461665"/>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dirty="0" smtClean="0"/>
              <a:t>ESS evaluation and SA in DESSIN</a:t>
            </a:r>
            <a:endParaRPr lang="en-US" dirty="0"/>
          </a:p>
        </p:txBody>
      </p:sp>
      <p:sp>
        <p:nvSpPr>
          <p:cNvPr id="4" name="7 CuadroTexto"/>
          <p:cNvSpPr txBox="1"/>
          <p:nvPr/>
        </p:nvSpPr>
        <p:spPr>
          <a:xfrm>
            <a:off x="571471" y="1542271"/>
            <a:ext cx="8176993" cy="5632311"/>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solidFill>
                  <a:prstClr val="black">
                    <a:lumMod val="50000"/>
                    <a:lumOff val="50000"/>
                  </a:prstClr>
                </a:solidFill>
                <a:latin typeface="+mj-lt"/>
              </a:rPr>
              <a:t>The ESS evaluation is meant to quantify the benefits from ESS enhancement by DESSIN solutions / technologies</a:t>
            </a: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r>
              <a:rPr lang="en-US" sz="2400" dirty="0" smtClean="0">
                <a:solidFill>
                  <a:prstClr val="black">
                    <a:lumMod val="50000"/>
                    <a:lumOff val="50000"/>
                  </a:prstClr>
                </a:solidFill>
                <a:latin typeface="+mj-lt"/>
              </a:rPr>
              <a:t>SA aims to broaden the scope and give a more holistic view on effects from solution implementation</a:t>
            </a: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r>
              <a:rPr lang="en-US" sz="2400" dirty="0" smtClean="0">
                <a:solidFill>
                  <a:prstClr val="black">
                    <a:lumMod val="50000"/>
                    <a:lumOff val="50000"/>
                  </a:prstClr>
                </a:solidFill>
                <a:latin typeface="+mj-lt"/>
              </a:rPr>
              <a:t>SA framework can take into account the IMPACT II results as benefits, but can also cover additional effects from solution’s implementation</a:t>
            </a: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628650" lvl="1" indent="-171450">
              <a:buFont typeface="Arial" panose="020B0604020202020204" pitchFamily="34" charset="0"/>
              <a:buChar char="•"/>
            </a:pPr>
            <a:endParaRPr lang="en-US" sz="2400" dirty="0">
              <a:solidFill>
                <a:prstClr val="black">
                  <a:lumMod val="50000"/>
                  <a:lumOff val="50000"/>
                </a:prstClr>
              </a:solidFill>
              <a:latin typeface="+mj-lt"/>
            </a:endParaRPr>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3</a:t>
            </a:fld>
            <a:endParaRPr lang="en-US" dirty="0"/>
          </a:p>
        </p:txBody>
      </p:sp>
    </p:spTree>
    <p:extLst>
      <p:ext uri="{BB962C8B-B14F-4D97-AF65-F5344CB8AC3E}">
        <p14:creationId xmlns:p14="http://schemas.microsoft.com/office/powerpoint/2010/main" val="264332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Why a sustainability assessment?</a:t>
            </a:r>
            <a:endParaRPr lang="en-US" sz="2800" b="1" dirty="0">
              <a:solidFill>
                <a:schemeClr val="tx1">
                  <a:lumMod val="65000"/>
                  <a:lumOff val="35000"/>
                </a:schemeClr>
              </a:solidFill>
              <a:latin typeface="+mj-lt"/>
              <a:cs typeface="+mn-cs"/>
            </a:endParaRPr>
          </a:p>
        </p:txBody>
      </p:sp>
      <p:sp>
        <p:nvSpPr>
          <p:cNvPr id="3" name="6 CuadroTexto"/>
          <p:cNvSpPr txBox="1"/>
          <p:nvPr/>
        </p:nvSpPr>
        <p:spPr>
          <a:xfrm>
            <a:off x="642910" y="1000108"/>
            <a:ext cx="7599600" cy="461665"/>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dirty="0" smtClean="0"/>
              <a:t>Scope and goal</a:t>
            </a:r>
            <a:endParaRPr lang="en-US" dirty="0"/>
          </a:p>
        </p:txBody>
      </p:sp>
      <p:sp>
        <p:nvSpPr>
          <p:cNvPr id="4" name="7 CuadroTexto"/>
          <p:cNvSpPr txBox="1"/>
          <p:nvPr/>
        </p:nvSpPr>
        <p:spPr>
          <a:xfrm>
            <a:off x="571471" y="1542271"/>
            <a:ext cx="8176993" cy="4154984"/>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solidFill>
                  <a:prstClr val="black">
                    <a:lumMod val="50000"/>
                    <a:lumOff val="50000"/>
                  </a:prstClr>
                </a:solidFill>
                <a:latin typeface="+mj-lt"/>
              </a:rPr>
              <a:t>Give decision support to decide on solution’s implementation</a:t>
            </a:r>
          </a:p>
          <a:p>
            <a:pPr marL="171450" indent="-171450">
              <a:buFont typeface="Arial" panose="020B0604020202020204" pitchFamily="34" charset="0"/>
              <a:buChar char="•"/>
            </a:pPr>
            <a:endParaRPr lang="en-US" sz="2400" dirty="0" smtClean="0">
              <a:solidFill>
                <a:prstClr val="black">
                  <a:lumMod val="50000"/>
                  <a:lumOff val="50000"/>
                </a:prstClr>
              </a:solidFill>
              <a:latin typeface="+mj-lt"/>
            </a:endParaRPr>
          </a:p>
          <a:p>
            <a:pPr marL="171450" indent="-171450">
              <a:buFont typeface="Arial" panose="020B0604020202020204" pitchFamily="34" charset="0"/>
              <a:buChar char="•"/>
            </a:pPr>
            <a:r>
              <a:rPr lang="en-US" sz="2400" dirty="0">
                <a:solidFill>
                  <a:prstClr val="black">
                    <a:lumMod val="50000"/>
                    <a:lumOff val="50000"/>
                  </a:prstClr>
                </a:solidFill>
                <a:latin typeface="+mj-lt"/>
              </a:rPr>
              <a:t>SA can be conducted for a two different decision cases</a:t>
            </a:r>
            <a:r>
              <a:rPr lang="en-US" sz="2400" dirty="0" smtClean="0">
                <a:solidFill>
                  <a:prstClr val="black">
                    <a:lumMod val="50000"/>
                    <a:lumOff val="50000"/>
                  </a:prstClr>
                </a:solidFill>
                <a:latin typeface="+mj-lt"/>
              </a:rPr>
              <a:t>:</a:t>
            </a:r>
          </a:p>
          <a:p>
            <a:pPr marL="171450" indent="-171450">
              <a:buFont typeface="Arial" panose="020B0604020202020204" pitchFamily="34" charset="0"/>
              <a:buChar char="•"/>
            </a:pPr>
            <a:endParaRPr lang="en-US" sz="2400" dirty="0">
              <a:solidFill>
                <a:prstClr val="black">
                  <a:lumMod val="50000"/>
                  <a:lumOff val="50000"/>
                </a:prstClr>
              </a:solidFill>
              <a:latin typeface="+mj-lt"/>
            </a:endParaRPr>
          </a:p>
          <a:p>
            <a:pPr marL="628650" lvl="1" indent="-171450">
              <a:buFont typeface="Arial" panose="020B0604020202020204" pitchFamily="34" charset="0"/>
              <a:buChar char="•"/>
            </a:pPr>
            <a:r>
              <a:rPr lang="en-US" sz="2400" dirty="0">
                <a:solidFill>
                  <a:prstClr val="black">
                    <a:lumMod val="50000"/>
                    <a:lumOff val="50000"/>
                  </a:prstClr>
                </a:solidFill>
                <a:latin typeface="+mj-lt"/>
              </a:rPr>
              <a:t>Decide, if </a:t>
            </a:r>
            <a:r>
              <a:rPr lang="en-US" sz="2400" b="1" dirty="0">
                <a:solidFill>
                  <a:prstClr val="black">
                    <a:lumMod val="50000"/>
                    <a:lumOff val="50000"/>
                  </a:prstClr>
                </a:solidFill>
                <a:latin typeface="+mj-lt"/>
              </a:rPr>
              <a:t>one specific solution </a:t>
            </a:r>
            <a:r>
              <a:rPr lang="en-US" sz="2400" dirty="0">
                <a:solidFill>
                  <a:prstClr val="black">
                    <a:lumMod val="50000"/>
                    <a:lumOff val="50000"/>
                  </a:prstClr>
                </a:solidFill>
                <a:latin typeface="+mj-lt"/>
              </a:rPr>
              <a:t>improves the situation compared to Status Quo </a:t>
            </a:r>
            <a:endParaRPr lang="en-US" sz="2400" dirty="0" smtClean="0">
              <a:solidFill>
                <a:prstClr val="black">
                  <a:lumMod val="50000"/>
                  <a:lumOff val="50000"/>
                </a:prstClr>
              </a:solidFill>
              <a:latin typeface="+mj-lt"/>
            </a:endParaRPr>
          </a:p>
          <a:p>
            <a:pPr marL="628650" lvl="1" indent="-171450">
              <a:buFont typeface="Arial" panose="020B0604020202020204" pitchFamily="34" charset="0"/>
              <a:buChar char="•"/>
            </a:pPr>
            <a:endParaRPr lang="en-US" sz="2400" dirty="0">
              <a:solidFill>
                <a:prstClr val="black">
                  <a:lumMod val="50000"/>
                  <a:lumOff val="50000"/>
                </a:prstClr>
              </a:solidFill>
              <a:latin typeface="+mj-lt"/>
            </a:endParaRPr>
          </a:p>
          <a:p>
            <a:pPr marL="628650" lvl="1" indent="-171450">
              <a:buFont typeface="Arial" panose="020B0604020202020204" pitchFamily="34" charset="0"/>
              <a:buChar char="•"/>
            </a:pPr>
            <a:r>
              <a:rPr lang="en-US" sz="2400" b="1" dirty="0">
                <a:solidFill>
                  <a:prstClr val="black">
                    <a:lumMod val="50000"/>
                    <a:lumOff val="50000"/>
                  </a:prstClr>
                </a:solidFill>
                <a:latin typeface="+mj-lt"/>
              </a:rPr>
              <a:t>Compare a set of solutions </a:t>
            </a:r>
            <a:r>
              <a:rPr lang="en-US" sz="2400" dirty="0">
                <a:solidFill>
                  <a:prstClr val="black">
                    <a:lumMod val="50000"/>
                    <a:lumOff val="50000"/>
                  </a:prstClr>
                </a:solidFill>
                <a:latin typeface="+mj-lt"/>
              </a:rPr>
              <a:t>to find out which one is the most efficient one to solve the challenge to be </a:t>
            </a:r>
            <a:r>
              <a:rPr lang="en-US" sz="2400" dirty="0" smtClean="0">
                <a:solidFill>
                  <a:prstClr val="black">
                    <a:lumMod val="50000"/>
                    <a:lumOff val="50000"/>
                  </a:prstClr>
                </a:solidFill>
                <a:latin typeface="+mj-lt"/>
              </a:rPr>
              <a:t>addressed</a:t>
            </a:r>
          </a:p>
          <a:p>
            <a:pPr marL="171450" indent="-171450">
              <a:buFont typeface="Arial" panose="020B0604020202020204" pitchFamily="34" charset="0"/>
              <a:buChar char="•"/>
            </a:pPr>
            <a:endParaRPr lang="en-US" sz="2400" dirty="0">
              <a:solidFill>
                <a:prstClr val="black">
                  <a:lumMod val="50000"/>
                  <a:lumOff val="50000"/>
                </a:prstClr>
              </a:solidFill>
              <a:latin typeface="+mj-lt"/>
            </a:endParaRPr>
          </a:p>
          <a:p>
            <a:pPr marL="628650" lvl="1" indent="-171450">
              <a:buFont typeface="Arial" panose="020B0604020202020204" pitchFamily="34" charset="0"/>
              <a:buChar char="•"/>
            </a:pPr>
            <a:endParaRPr lang="en-US" sz="2400" dirty="0">
              <a:solidFill>
                <a:prstClr val="black">
                  <a:lumMod val="50000"/>
                  <a:lumOff val="50000"/>
                </a:prstClr>
              </a:solidFill>
              <a:latin typeface="+mj-lt"/>
            </a:endParaRPr>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4</a:t>
            </a:fld>
            <a:endParaRPr lang="en-US" dirty="0"/>
          </a:p>
        </p:txBody>
      </p:sp>
    </p:spTree>
    <p:extLst>
      <p:ext uri="{BB962C8B-B14F-4D97-AF65-F5344CB8AC3E}">
        <p14:creationId xmlns:p14="http://schemas.microsoft.com/office/powerpoint/2010/main" val="148497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Why a sustainability assessment?</a:t>
            </a:r>
            <a:endParaRPr lang="en-US" sz="2800" b="1" dirty="0">
              <a:solidFill>
                <a:schemeClr val="tx1">
                  <a:lumMod val="65000"/>
                  <a:lumOff val="35000"/>
                </a:schemeClr>
              </a:solidFill>
              <a:latin typeface="+mj-lt"/>
              <a:cs typeface="+mn-cs"/>
            </a:endParaRPr>
          </a:p>
        </p:txBody>
      </p:sp>
      <p:sp>
        <p:nvSpPr>
          <p:cNvPr id="3" name="6 CuadroTexto"/>
          <p:cNvSpPr txBox="1"/>
          <p:nvPr/>
        </p:nvSpPr>
        <p:spPr>
          <a:xfrm>
            <a:off x="642910" y="1000108"/>
            <a:ext cx="7599600" cy="400110"/>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sz="2000" dirty="0" smtClean="0"/>
              <a:t>Generic method</a:t>
            </a:r>
            <a:endParaRPr lang="en-US" sz="2000" dirty="0"/>
          </a:p>
        </p:txBody>
      </p:sp>
      <p:sp>
        <p:nvSpPr>
          <p:cNvPr id="4" name="7 CuadroTexto"/>
          <p:cNvSpPr txBox="1"/>
          <p:nvPr/>
        </p:nvSpPr>
        <p:spPr>
          <a:xfrm>
            <a:off x="571471" y="1542271"/>
            <a:ext cx="8176993" cy="3693319"/>
          </a:xfrm>
          <a:prstGeom prst="rect">
            <a:avLst/>
          </a:prstGeom>
          <a:noFill/>
        </p:spPr>
        <p:txBody>
          <a:bodyPr wrap="square" rtlCol="0">
            <a:spAutoFit/>
          </a:bodyPr>
          <a:lstStyle/>
          <a:p>
            <a:pPr marL="171450" indent="-171450">
              <a:buFont typeface="Arial" panose="020B0604020202020204" pitchFamily="34" charset="0"/>
              <a:buChar char="•"/>
            </a:pPr>
            <a:r>
              <a:rPr lang="en-US" dirty="0" smtClean="0">
                <a:solidFill>
                  <a:prstClr val="black">
                    <a:lumMod val="50000"/>
                    <a:lumOff val="50000"/>
                  </a:prstClr>
                </a:solidFill>
                <a:latin typeface="+mj-lt"/>
              </a:rPr>
              <a:t>Propose a set of dimensions, objectives, criteria and quantifiable indicators to assess the expectable effects following implementation</a:t>
            </a:r>
          </a:p>
          <a:p>
            <a:pPr marL="171450" indent="-171450">
              <a:buFont typeface="Arial" panose="020B0604020202020204" pitchFamily="34" charset="0"/>
              <a:buChar char="•"/>
            </a:pPr>
            <a:endParaRPr lang="en-US" dirty="0" smtClean="0">
              <a:solidFill>
                <a:prstClr val="black">
                  <a:lumMod val="50000"/>
                  <a:lumOff val="50000"/>
                </a:prstClr>
              </a:solidFill>
              <a:latin typeface="+mj-lt"/>
            </a:endParaRPr>
          </a:p>
          <a:p>
            <a:pPr marL="171450" indent="-171450">
              <a:buFont typeface="Arial" panose="020B0604020202020204" pitchFamily="34" charset="0"/>
              <a:buChar char="•"/>
            </a:pPr>
            <a:r>
              <a:rPr lang="en-US" dirty="0" smtClean="0">
                <a:solidFill>
                  <a:prstClr val="black">
                    <a:lumMod val="50000"/>
                    <a:lumOff val="50000"/>
                  </a:prstClr>
                </a:solidFill>
                <a:latin typeface="+mj-lt"/>
              </a:rPr>
              <a:t>SA Indicators try to cover „internal“ effects for the decision maker (e.g. costs to bear, performance improvements to be expected etc.) as well as „external“ effects on society and environment</a:t>
            </a:r>
          </a:p>
          <a:p>
            <a:pPr marL="171450" indent="-171450">
              <a:buFont typeface="Arial" panose="020B0604020202020204" pitchFamily="34" charset="0"/>
              <a:buChar char="•"/>
            </a:pPr>
            <a:endParaRPr lang="en-US" dirty="0" smtClean="0">
              <a:solidFill>
                <a:prstClr val="black">
                  <a:lumMod val="50000"/>
                  <a:lumOff val="50000"/>
                </a:prstClr>
              </a:solidFill>
              <a:latin typeface="+mj-lt"/>
            </a:endParaRPr>
          </a:p>
          <a:p>
            <a:pPr marL="171450" indent="-171450">
              <a:buFont typeface="Arial" panose="020B0604020202020204" pitchFamily="34" charset="0"/>
              <a:buChar char="•"/>
            </a:pPr>
            <a:r>
              <a:rPr lang="en-US" dirty="0" smtClean="0">
                <a:solidFill>
                  <a:prstClr val="black">
                    <a:lumMod val="50000"/>
                    <a:lumOff val="50000"/>
                  </a:prstClr>
                </a:solidFill>
                <a:latin typeface="+mj-lt"/>
              </a:rPr>
              <a:t>Proposed set of indicators offer a possibility to quantify case specific advantages (positive changes in indicator values) and disadvantages (negative changes in indicator values) </a:t>
            </a:r>
          </a:p>
          <a:p>
            <a:endParaRPr lang="en-US" dirty="0" smtClean="0">
              <a:solidFill>
                <a:prstClr val="black">
                  <a:lumMod val="50000"/>
                  <a:lumOff val="50000"/>
                </a:prstClr>
              </a:solidFill>
              <a:latin typeface="+mj-lt"/>
            </a:endParaRPr>
          </a:p>
          <a:p>
            <a:pPr marL="285750" indent="-285750">
              <a:buFont typeface="Wingdings" panose="05000000000000000000" pitchFamily="2" charset="2"/>
              <a:buChar char="Ø"/>
            </a:pPr>
            <a:r>
              <a:rPr lang="en-US" b="1" dirty="0" smtClean="0">
                <a:solidFill>
                  <a:prstClr val="black">
                    <a:lumMod val="50000"/>
                    <a:lumOff val="50000"/>
                  </a:prstClr>
                </a:solidFill>
                <a:latin typeface="+mj-lt"/>
              </a:rPr>
              <a:t>Propose a multi-criteria framework for assessment</a:t>
            </a:r>
          </a:p>
          <a:p>
            <a:pPr marL="628650" lvl="1" indent="-171450">
              <a:buFont typeface="Arial" panose="020B0604020202020204" pitchFamily="34" charset="0"/>
              <a:buChar char="•"/>
            </a:pPr>
            <a:endParaRPr lang="en-US" dirty="0">
              <a:solidFill>
                <a:prstClr val="black">
                  <a:lumMod val="50000"/>
                  <a:lumOff val="50000"/>
                </a:prstClr>
              </a:solidFill>
              <a:latin typeface="+mj-lt"/>
            </a:endParaRPr>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5</a:t>
            </a:fld>
            <a:endParaRPr lang="en-US" dirty="0"/>
          </a:p>
        </p:txBody>
      </p:sp>
    </p:spTree>
    <p:extLst>
      <p:ext uri="{BB962C8B-B14F-4D97-AF65-F5344CB8AC3E}">
        <p14:creationId xmlns:p14="http://schemas.microsoft.com/office/powerpoint/2010/main" val="29061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Structure of the SA framework</a:t>
            </a:r>
            <a:endParaRPr lang="en-US" sz="2800" b="1" dirty="0">
              <a:solidFill>
                <a:schemeClr val="tx1">
                  <a:lumMod val="65000"/>
                  <a:lumOff val="35000"/>
                </a:schemeClr>
              </a:solidFill>
              <a:latin typeface="+mj-lt"/>
              <a:cs typeface="+mn-cs"/>
            </a:endParaRPr>
          </a:p>
        </p:txBody>
      </p:sp>
      <p:sp>
        <p:nvSpPr>
          <p:cNvPr id="3" name="6 CuadroTexto"/>
          <p:cNvSpPr txBox="1"/>
          <p:nvPr/>
        </p:nvSpPr>
        <p:spPr>
          <a:xfrm>
            <a:off x="642910" y="1000108"/>
            <a:ext cx="7599600" cy="400110"/>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sz="2000" dirty="0" smtClean="0"/>
              <a:t>The 5 Dimensions of the SA </a:t>
            </a:r>
            <a:endParaRPr lang="en-US" sz="2000" dirty="0"/>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6</a:t>
            </a:fld>
            <a:endParaRPr lang="en-US" dirty="0"/>
          </a:p>
        </p:txBody>
      </p:sp>
      <p:sp>
        <p:nvSpPr>
          <p:cNvPr id="8" name="Gleichschenkliges Dreieck 7"/>
          <p:cNvSpPr/>
          <p:nvPr/>
        </p:nvSpPr>
        <p:spPr>
          <a:xfrm rot="14075075">
            <a:off x="4582542" y="1892594"/>
            <a:ext cx="1652240" cy="2215109"/>
          </a:xfrm>
          <a:prstGeom prst="triangle">
            <a:avLst/>
          </a:prstGeom>
          <a:gradFill>
            <a:gsLst>
              <a:gs pos="0">
                <a:schemeClr val="accent3">
                  <a:lumMod val="20000"/>
                  <a:lumOff val="80000"/>
                </a:schemeClr>
              </a:gs>
              <a:gs pos="44000">
                <a:schemeClr val="accent3">
                  <a:lumMod val="40000"/>
                  <a:lumOff val="60000"/>
                </a:schemeClr>
              </a:gs>
              <a:gs pos="100000">
                <a:schemeClr val="accent3">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bg1"/>
              </a:solidFill>
            </a:endParaRPr>
          </a:p>
        </p:txBody>
      </p:sp>
      <p:sp>
        <p:nvSpPr>
          <p:cNvPr id="9" name="Textfeld 8"/>
          <p:cNvSpPr txBox="1"/>
          <p:nvPr/>
        </p:nvSpPr>
        <p:spPr>
          <a:xfrm rot="3275075">
            <a:off x="5313398" y="2353050"/>
            <a:ext cx="1368152" cy="461665"/>
          </a:xfrm>
          <a:prstGeom prst="rect">
            <a:avLst/>
          </a:prstGeom>
          <a:noFill/>
        </p:spPr>
        <p:txBody>
          <a:bodyPr wrap="square" rtlCol="0">
            <a:spAutoFit/>
          </a:bodyPr>
          <a:lstStyle/>
          <a:p>
            <a:pPr algn="ctr"/>
            <a:r>
              <a:rPr lang="en-US" sz="1200" b="1" dirty="0" smtClean="0"/>
              <a:t>Environmental dimension</a:t>
            </a:r>
            <a:endParaRPr lang="en-US" sz="1200" b="1" dirty="0"/>
          </a:p>
        </p:txBody>
      </p:sp>
      <p:sp>
        <p:nvSpPr>
          <p:cNvPr id="10" name="Gleichschenkliges Dreieck 9"/>
          <p:cNvSpPr/>
          <p:nvPr/>
        </p:nvSpPr>
        <p:spPr>
          <a:xfrm rot="5208029">
            <a:off x="2471414" y="2620070"/>
            <a:ext cx="1652240" cy="2215109"/>
          </a:xfrm>
          <a:prstGeom prst="triangle">
            <a:avLst/>
          </a:prstGeom>
          <a:gradFill>
            <a:gsLst>
              <a:gs pos="0">
                <a:schemeClr val="accent1">
                  <a:lumMod val="20000"/>
                  <a:lumOff val="80000"/>
                </a:schemeClr>
              </a:gs>
              <a:gs pos="44000">
                <a:schemeClr val="accent1">
                  <a:lumMod val="40000"/>
                  <a:lumOff val="60000"/>
                </a:schemeClr>
              </a:gs>
              <a:gs pos="100000">
                <a:schemeClr val="accent1">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bg1"/>
              </a:solidFill>
            </a:endParaRPr>
          </a:p>
        </p:txBody>
      </p:sp>
      <p:sp>
        <p:nvSpPr>
          <p:cNvPr id="11" name="Textfeld 10"/>
          <p:cNvSpPr txBox="1"/>
          <p:nvPr/>
        </p:nvSpPr>
        <p:spPr>
          <a:xfrm rot="16008029">
            <a:off x="1893380" y="3504292"/>
            <a:ext cx="1368152" cy="523220"/>
          </a:xfrm>
          <a:prstGeom prst="rect">
            <a:avLst/>
          </a:prstGeom>
          <a:noFill/>
        </p:spPr>
        <p:txBody>
          <a:bodyPr wrap="square" rtlCol="0">
            <a:spAutoFit/>
          </a:bodyPr>
          <a:lstStyle/>
          <a:p>
            <a:pPr algn="ctr"/>
            <a:r>
              <a:rPr lang="en-US" sz="1400" b="1" dirty="0" smtClean="0"/>
              <a:t>Financial dimension</a:t>
            </a:r>
            <a:endParaRPr lang="en-US" sz="1400" b="1" dirty="0"/>
          </a:p>
        </p:txBody>
      </p:sp>
      <p:sp>
        <p:nvSpPr>
          <p:cNvPr id="12" name="Gleichschenkliges Dreieck 11"/>
          <p:cNvSpPr/>
          <p:nvPr/>
        </p:nvSpPr>
        <p:spPr>
          <a:xfrm rot="18464873">
            <a:off x="4569783" y="3248858"/>
            <a:ext cx="1652240" cy="2215109"/>
          </a:xfrm>
          <a:prstGeom prst="triangle">
            <a:avLst/>
          </a:prstGeom>
          <a:gradFill>
            <a:gsLst>
              <a:gs pos="0">
                <a:schemeClr val="bg2">
                  <a:lumMod val="90000"/>
                </a:schemeClr>
              </a:gs>
              <a:gs pos="44000">
                <a:schemeClr val="bg2">
                  <a:lumMod val="75000"/>
                </a:schemeClr>
              </a:gs>
              <a:gs pos="100000">
                <a:schemeClr val="bg2">
                  <a:lumMod val="5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bg1"/>
              </a:solidFill>
            </a:endParaRPr>
          </a:p>
        </p:txBody>
      </p:sp>
      <p:sp>
        <p:nvSpPr>
          <p:cNvPr id="13" name="Textfeld 12"/>
          <p:cNvSpPr txBox="1"/>
          <p:nvPr/>
        </p:nvSpPr>
        <p:spPr>
          <a:xfrm rot="18540827">
            <a:off x="5280796" y="4537806"/>
            <a:ext cx="1368152" cy="523220"/>
          </a:xfrm>
          <a:prstGeom prst="rect">
            <a:avLst/>
          </a:prstGeom>
          <a:noFill/>
        </p:spPr>
        <p:txBody>
          <a:bodyPr wrap="square" rtlCol="0">
            <a:spAutoFit/>
          </a:bodyPr>
          <a:lstStyle/>
          <a:p>
            <a:pPr algn="ctr"/>
            <a:r>
              <a:rPr lang="en-US" sz="1400" b="1" dirty="0" smtClean="0"/>
              <a:t>Governance dimension</a:t>
            </a:r>
            <a:endParaRPr lang="en-US" sz="1400" b="1" dirty="0"/>
          </a:p>
        </p:txBody>
      </p:sp>
      <p:grpSp>
        <p:nvGrpSpPr>
          <p:cNvPr id="14" name="Gruppieren 13"/>
          <p:cNvGrpSpPr/>
          <p:nvPr/>
        </p:nvGrpSpPr>
        <p:grpSpPr>
          <a:xfrm rot="20170540">
            <a:off x="3195994" y="1505552"/>
            <a:ext cx="1652240" cy="2215109"/>
            <a:chOff x="5004048" y="1556791"/>
            <a:chExt cx="1652240" cy="2215109"/>
          </a:xfrm>
        </p:grpSpPr>
        <p:sp>
          <p:nvSpPr>
            <p:cNvPr id="18" name="Gleichschenkliges Dreieck 17"/>
            <p:cNvSpPr/>
            <p:nvPr/>
          </p:nvSpPr>
          <p:spPr>
            <a:xfrm rot="10800000">
              <a:off x="5004048" y="1556791"/>
              <a:ext cx="1652240" cy="2215109"/>
            </a:xfrm>
            <a:prstGeom prst="triangle">
              <a:avLst/>
            </a:prstGeom>
            <a:gradFill>
              <a:gsLst>
                <a:gs pos="0">
                  <a:schemeClr val="accent6">
                    <a:lumMod val="40000"/>
                    <a:lumOff val="60000"/>
                  </a:schemeClr>
                </a:gs>
                <a:gs pos="44000">
                  <a:schemeClr val="accent6">
                    <a:lumMod val="40000"/>
                    <a:lumOff val="60000"/>
                  </a:schemeClr>
                </a:gs>
                <a:gs pos="100000">
                  <a:schemeClr val="accent6">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bg1"/>
                </a:solidFill>
              </a:endParaRPr>
            </a:p>
          </p:txBody>
        </p:sp>
        <p:sp>
          <p:nvSpPr>
            <p:cNvPr id="19" name="Textfeld 18"/>
            <p:cNvSpPr txBox="1"/>
            <p:nvPr/>
          </p:nvSpPr>
          <p:spPr>
            <a:xfrm>
              <a:off x="5148064" y="1681644"/>
              <a:ext cx="1368152" cy="523220"/>
            </a:xfrm>
            <a:prstGeom prst="rect">
              <a:avLst/>
            </a:prstGeom>
            <a:noFill/>
          </p:spPr>
          <p:txBody>
            <a:bodyPr wrap="square" rtlCol="0">
              <a:spAutoFit/>
            </a:bodyPr>
            <a:lstStyle/>
            <a:p>
              <a:pPr algn="ctr"/>
              <a:r>
                <a:rPr lang="en-US" sz="1400" b="1" dirty="0" smtClean="0"/>
                <a:t>Social dimension</a:t>
              </a:r>
              <a:endParaRPr lang="en-US" sz="1400" b="1" dirty="0"/>
            </a:p>
          </p:txBody>
        </p:sp>
      </p:grpSp>
      <p:sp>
        <p:nvSpPr>
          <p:cNvPr id="15" name="Gleichschenkliges Dreieck 14"/>
          <p:cNvSpPr/>
          <p:nvPr/>
        </p:nvSpPr>
        <p:spPr>
          <a:xfrm rot="683547">
            <a:off x="3391460" y="3662163"/>
            <a:ext cx="1652240" cy="2215109"/>
          </a:xfrm>
          <a:prstGeom prst="triangle">
            <a:avLst/>
          </a:prstGeom>
          <a:gradFill>
            <a:gsLst>
              <a:gs pos="0">
                <a:schemeClr val="accent4">
                  <a:lumMod val="20000"/>
                  <a:lumOff val="80000"/>
                </a:schemeClr>
              </a:gs>
              <a:gs pos="44000">
                <a:schemeClr val="accent4">
                  <a:lumMod val="40000"/>
                  <a:lumOff val="60000"/>
                </a:schemeClr>
              </a:gs>
              <a:gs pos="100000">
                <a:schemeClr val="accent4">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bg1"/>
              </a:solidFill>
            </a:endParaRPr>
          </a:p>
        </p:txBody>
      </p:sp>
      <p:sp>
        <p:nvSpPr>
          <p:cNvPr id="16" name="Textfeld 15"/>
          <p:cNvSpPr txBox="1"/>
          <p:nvPr/>
        </p:nvSpPr>
        <p:spPr>
          <a:xfrm rot="759501">
            <a:off x="3389135" y="5214602"/>
            <a:ext cx="1368152" cy="523220"/>
          </a:xfrm>
          <a:prstGeom prst="rect">
            <a:avLst/>
          </a:prstGeom>
          <a:noFill/>
        </p:spPr>
        <p:txBody>
          <a:bodyPr wrap="square" rtlCol="0">
            <a:spAutoFit/>
          </a:bodyPr>
          <a:lstStyle/>
          <a:p>
            <a:pPr algn="ctr"/>
            <a:r>
              <a:rPr lang="en-US" sz="1400" b="1" dirty="0" smtClean="0"/>
              <a:t>Assets dimension</a:t>
            </a:r>
            <a:endParaRPr lang="en-US" sz="1400" b="1" dirty="0"/>
          </a:p>
        </p:txBody>
      </p:sp>
      <p:sp>
        <p:nvSpPr>
          <p:cNvPr id="17" name="Ellipse 16"/>
          <p:cNvSpPr/>
          <p:nvPr/>
        </p:nvSpPr>
        <p:spPr>
          <a:xfrm>
            <a:off x="3385366" y="2631343"/>
            <a:ext cx="2135088" cy="2088232"/>
          </a:xfrm>
          <a:prstGeom prst="ellipse">
            <a:avLst/>
          </a:prstGeom>
          <a:gradFill>
            <a:gsLst>
              <a:gs pos="0">
                <a:schemeClr val="tx2">
                  <a:lumMod val="60000"/>
                  <a:lumOff val="40000"/>
                </a:schemeClr>
              </a:gs>
              <a:gs pos="44000">
                <a:schemeClr val="tx2">
                  <a:lumMod val="60000"/>
                  <a:lumOff val="40000"/>
                </a:schemeClr>
              </a:gs>
              <a:gs pos="100000">
                <a:schemeClr val="tx2">
                  <a:lumMod val="40000"/>
                  <a:lumOff val="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Sustainability assessment of Dessin solution</a:t>
            </a:r>
            <a:endParaRPr lang="en-US" b="1" dirty="0">
              <a:solidFill>
                <a:schemeClr val="bg1"/>
              </a:solidFill>
            </a:endParaRPr>
          </a:p>
        </p:txBody>
      </p:sp>
    </p:spTree>
    <p:extLst>
      <p:ext uri="{BB962C8B-B14F-4D97-AF65-F5344CB8AC3E}">
        <p14:creationId xmlns:p14="http://schemas.microsoft.com/office/powerpoint/2010/main" val="1257903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Structure of the SA</a:t>
            </a:r>
            <a:endParaRPr lang="en-US" sz="2800" b="1" dirty="0">
              <a:solidFill>
                <a:schemeClr val="tx1">
                  <a:lumMod val="65000"/>
                  <a:lumOff val="35000"/>
                </a:schemeClr>
              </a:solidFill>
              <a:latin typeface="+mj-lt"/>
              <a:cs typeface="+mn-cs"/>
            </a:endParaRPr>
          </a:p>
        </p:txBody>
      </p:sp>
      <p:sp>
        <p:nvSpPr>
          <p:cNvPr id="3" name="6 CuadroTexto"/>
          <p:cNvSpPr txBox="1"/>
          <p:nvPr/>
        </p:nvSpPr>
        <p:spPr>
          <a:xfrm>
            <a:off x="642910" y="1000108"/>
            <a:ext cx="7599600" cy="400110"/>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sz="2000" dirty="0" smtClean="0"/>
              <a:t>Objectives for the SA</a:t>
            </a:r>
            <a:endParaRPr lang="en-US" sz="2000" dirty="0"/>
          </a:p>
        </p:txBody>
      </p:sp>
      <p:sp>
        <p:nvSpPr>
          <p:cNvPr id="4" name="7 CuadroTexto"/>
          <p:cNvSpPr txBox="1"/>
          <p:nvPr/>
        </p:nvSpPr>
        <p:spPr>
          <a:xfrm>
            <a:off x="571471" y="1542271"/>
            <a:ext cx="8176993" cy="6555641"/>
          </a:xfrm>
          <a:prstGeom prst="rect">
            <a:avLst/>
          </a:prstGeom>
          <a:noFill/>
        </p:spPr>
        <p:txBody>
          <a:bodyPr wrap="square" rtlCol="0">
            <a:spAutoFit/>
          </a:bodyPr>
          <a:lstStyle/>
          <a:p>
            <a:pPr marL="171450" indent="-171450">
              <a:buFont typeface="Arial" panose="020B0604020202020204" pitchFamily="34" charset="0"/>
              <a:buChar char="•"/>
            </a:pPr>
            <a:r>
              <a:rPr lang="en-US" sz="2000" dirty="0" smtClean="0">
                <a:solidFill>
                  <a:prstClr val="black">
                    <a:lumMod val="50000"/>
                    <a:lumOff val="50000"/>
                  </a:prstClr>
                </a:solidFill>
                <a:latin typeface="+mj-lt"/>
              </a:rPr>
              <a:t>A DESSIN solution should…</a:t>
            </a: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lvl="1"/>
            <a:r>
              <a:rPr lang="en-US" sz="2000" dirty="0" smtClean="0">
                <a:solidFill>
                  <a:prstClr val="black">
                    <a:lumMod val="50000"/>
                    <a:lumOff val="50000"/>
                  </a:prstClr>
                </a:solidFill>
                <a:latin typeface="+mj-lt"/>
              </a:rPr>
              <a:t>…enhance the quality of live</a:t>
            </a:r>
          </a:p>
          <a:p>
            <a:pPr lvl="1"/>
            <a:endParaRPr lang="en-US" sz="2000" dirty="0" smtClean="0">
              <a:solidFill>
                <a:prstClr val="black">
                  <a:lumMod val="50000"/>
                  <a:lumOff val="50000"/>
                </a:prstClr>
              </a:solidFill>
              <a:latin typeface="+mj-lt"/>
            </a:endParaRPr>
          </a:p>
          <a:p>
            <a:pPr lvl="1"/>
            <a:r>
              <a:rPr lang="en-US" sz="2000" dirty="0" smtClean="0">
                <a:solidFill>
                  <a:prstClr val="black">
                    <a:lumMod val="50000"/>
                    <a:lumOff val="50000"/>
                  </a:prstClr>
                </a:solidFill>
                <a:latin typeface="+mj-lt"/>
              </a:rPr>
              <a:t>…be efficient in the use of natural resources</a:t>
            </a:r>
          </a:p>
          <a:p>
            <a:pPr lvl="1"/>
            <a:r>
              <a:rPr lang="en-US" sz="2000" dirty="0" smtClean="0">
                <a:solidFill>
                  <a:prstClr val="black">
                    <a:lumMod val="50000"/>
                    <a:lumOff val="50000"/>
                  </a:prstClr>
                </a:solidFill>
                <a:latin typeface="+mj-lt"/>
              </a:rPr>
              <a:t>…be environmentally efficient</a:t>
            </a:r>
          </a:p>
          <a:p>
            <a:pPr lvl="1"/>
            <a:endParaRPr lang="en-US" sz="2000" dirty="0" smtClean="0">
              <a:solidFill>
                <a:prstClr val="black">
                  <a:lumMod val="50000"/>
                  <a:lumOff val="50000"/>
                </a:prstClr>
              </a:solidFill>
              <a:latin typeface="+mj-lt"/>
            </a:endParaRPr>
          </a:p>
          <a:p>
            <a:pPr lvl="1"/>
            <a:r>
              <a:rPr lang="en-US" sz="2000" dirty="0" smtClean="0">
                <a:solidFill>
                  <a:prstClr val="black">
                    <a:lumMod val="50000"/>
                    <a:lumOff val="50000"/>
                  </a:prstClr>
                </a:solidFill>
                <a:latin typeface="+mj-lt"/>
              </a:rPr>
              <a:t>…be affordable</a:t>
            </a:r>
          </a:p>
          <a:p>
            <a:pPr lvl="1"/>
            <a:endParaRPr lang="en-US" sz="2000" dirty="0" smtClean="0">
              <a:solidFill>
                <a:prstClr val="black">
                  <a:lumMod val="50000"/>
                  <a:lumOff val="50000"/>
                </a:prstClr>
              </a:solidFill>
              <a:latin typeface="+mj-lt"/>
            </a:endParaRPr>
          </a:p>
          <a:p>
            <a:pPr lvl="1"/>
            <a:r>
              <a:rPr lang="en-US" sz="2000" dirty="0" smtClean="0">
                <a:solidFill>
                  <a:prstClr val="black">
                    <a:lumMod val="50000"/>
                    <a:lumOff val="50000"/>
                  </a:prstClr>
                </a:solidFill>
                <a:latin typeface="+mj-lt"/>
              </a:rPr>
              <a:t>…comply with regulations</a:t>
            </a:r>
          </a:p>
          <a:p>
            <a:pPr lvl="1"/>
            <a:endParaRPr lang="en-US" sz="2000" dirty="0" smtClean="0">
              <a:solidFill>
                <a:prstClr val="black">
                  <a:lumMod val="50000"/>
                  <a:lumOff val="50000"/>
                </a:prstClr>
              </a:solidFill>
              <a:latin typeface="+mj-lt"/>
            </a:endParaRPr>
          </a:p>
          <a:p>
            <a:pPr lvl="1"/>
            <a:r>
              <a:rPr lang="en-US" sz="2000" dirty="0" smtClean="0">
                <a:solidFill>
                  <a:prstClr val="black">
                    <a:lumMod val="50000"/>
                    <a:lumOff val="50000"/>
                  </a:prstClr>
                </a:solidFill>
                <a:latin typeface="+mj-lt"/>
              </a:rPr>
              <a:t>…be an adequate, reliable and resilient solution</a:t>
            </a:r>
          </a:p>
          <a:p>
            <a:pPr lvl="1"/>
            <a:r>
              <a:rPr lang="en-US" sz="2000" dirty="0">
                <a:solidFill>
                  <a:prstClr val="black">
                    <a:lumMod val="50000"/>
                    <a:lumOff val="50000"/>
                  </a:prstClr>
                </a:solidFill>
                <a:latin typeface="+mj-lt"/>
              </a:rPr>
              <a:t>…avoid to cause </a:t>
            </a:r>
            <a:r>
              <a:rPr lang="en-US" sz="2000" dirty="0" smtClean="0">
                <a:solidFill>
                  <a:prstClr val="black">
                    <a:lumMod val="50000"/>
                    <a:lumOff val="50000"/>
                  </a:prstClr>
                </a:solidFill>
                <a:latin typeface="+mj-lt"/>
              </a:rPr>
              <a:t>negative external effects</a:t>
            </a:r>
          </a:p>
          <a:p>
            <a:pPr lvl="1"/>
            <a:endParaRPr lang="en-US" sz="2000" dirty="0" smtClean="0">
              <a:solidFill>
                <a:prstClr val="black">
                  <a:lumMod val="50000"/>
                  <a:lumOff val="50000"/>
                </a:prstClr>
              </a:solidFill>
              <a:latin typeface="+mj-lt"/>
            </a:endParaRPr>
          </a:p>
          <a:p>
            <a:pPr lvl="1"/>
            <a:endParaRPr lang="en-US" sz="2000" dirty="0" smtClean="0">
              <a:solidFill>
                <a:prstClr val="black">
                  <a:lumMod val="50000"/>
                  <a:lumOff val="50000"/>
                </a:prstClr>
              </a:solidFill>
              <a:latin typeface="+mj-lt"/>
            </a:endParaRPr>
          </a:p>
          <a:p>
            <a:endParaRPr lang="en-US" sz="2000" dirty="0" smtClean="0">
              <a:solidFill>
                <a:prstClr val="black">
                  <a:lumMod val="50000"/>
                  <a:lumOff val="50000"/>
                </a:prstClr>
              </a:solidFill>
              <a:latin typeface="+mj-lt"/>
            </a:endParaRPr>
          </a:p>
          <a:p>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628650" lvl="1" indent="-171450">
              <a:buFont typeface="Arial" panose="020B0604020202020204" pitchFamily="34" charset="0"/>
              <a:buChar char="•"/>
            </a:pPr>
            <a:endParaRPr lang="en-US" sz="2000" dirty="0">
              <a:solidFill>
                <a:prstClr val="black">
                  <a:lumMod val="50000"/>
                  <a:lumOff val="50000"/>
                </a:prstClr>
              </a:solidFill>
              <a:latin typeface="+mj-lt"/>
            </a:endParaRPr>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7</a:t>
            </a:fld>
            <a:endParaRPr lang="en-US" dirty="0"/>
          </a:p>
        </p:txBody>
      </p:sp>
      <p:sp>
        <p:nvSpPr>
          <p:cNvPr id="7" name="Rechteck 6"/>
          <p:cNvSpPr/>
          <p:nvPr/>
        </p:nvSpPr>
        <p:spPr>
          <a:xfrm>
            <a:off x="2843808" y="3717032"/>
            <a:ext cx="1882537" cy="331913"/>
          </a:xfrm>
          <a:prstGeom prst="rect">
            <a:avLst/>
          </a:prstGeom>
          <a:gradFill>
            <a:gsLst>
              <a:gs pos="0">
                <a:schemeClr val="accent1">
                  <a:lumMod val="20000"/>
                  <a:lumOff val="80000"/>
                </a:schemeClr>
              </a:gs>
              <a:gs pos="44000">
                <a:schemeClr val="accent1">
                  <a:lumMod val="40000"/>
                  <a:lumOff val="60000"/>
                </a:schemeClr>
              </a:gs>
              <a:gs pos="100000">
                <a:schemeClr val="accent1">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Financial dimension</a:t>
            </a:r>
            <a:endParaRPr lang="en-US" sz="1600" b="1" dirty="0">
              <a:solidFill>
                <a:schemeClr val="tx1"/>
              </a:solidFill>
            </a:endParaRPr>
          </a:p>
        </p:txBody>
      </p:sp>
      <p:sp>
        <p:nvSpPr>
          <p:cNvPr id="8" name="Rechteck 7"/>
          <p:cNvSpPr/>
          <p:nvPr/>
        </p:nvSpPr>
        <p:spPr>
          <a:xfrm>
            <a:off x="3937476" y="4293096"/>
            <a:ext cx="1882537" cy="331913"/>
          </a:xfrm>
          <a:prstGeom prst="rect">
            <a:avLst/>
          </a:prstGeom>
          <a:gradFill>
            <a:gsLst>
              <a:gs pos="0">
                <a:schemeClr val="bg2">
                  <a:lumMod val="90000"/>
                </a:schemeClr>
              </a:gs>
              <a:gs pos="44000">
                <a:schemeClr val="bg2">
                  <a:lumMod val="75000"/>
                </a:schemeClr>
              </a:gs>
              <a:gs pos="100000">
                <a:schemeClr val="bg2">
                  <a:lumMod val="5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Governance dimension</a:t>
            </a:r>
            <a:endParaRPr lang="en-US" sz="1400" b="1" dirty="0">
              <a:solidFill>
                <a:schemeClr val="tx1"/>
              </a:solidFill>
            </a:endParaRPr>
          </a:p>
        </p:txBody>
      </p:sp>
      <p:sp>
        <p:nvSpPr>
          <p:cNvPr id="9" name="Rechteck 8"/>
          <p:cNvSpPr/>
          <p:nvPr/>
        </p:nvSpPr>
        <p:spPr>
          <a:xfrm>
            <a:off x="5857815" y="2924944"/>
            <a:ext cx="1882537" cy="331913"/>
          </a:xfrm>
          <a:prstGeom prst="rect">
            <a:avLst/>
          </a:prstGeom>
          <a:gradFill>
            <a:gsLst>
              <a:gs pos="0">
                <a:schemeClr val="accent3">
                  <a:lumMod val="20000"/>
                  <a:lumOff val="80000"/>
                </a:schemeClr>
              </a:gs>
              <a:gs pos="44000">
                <a:schemeClr val="accent3">
                  <a:lumMod val="40000"/>
                  <a:lumOff val="60000"/>
                </a:schemeClr>
              </a:gs>
              <a:gs pos="100000">
                <a:schemeClr val="accent3">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Environmental dimension</a:t>
            </a:r>
            <a:endParaRPr lang="en-US" sz="1200" b="1" dirty="0">
              <a:solidFill>
                <a:schemeClr val="tx1"/>
              </a:solidFill>
            </a:endParaRPr>
          </a:p>
        </p:txBody>
      </p:sp>
      <p:sp>
        <p:nvSpPr>
          <p:cNvPr id="10" name="Rechteck 9"/>
          <p:cNvSpPr/>
          <p:nvPr/>
        </p:nvSpPr>
        <p:spPr>
          <a:xfrm>
            <a:off x="6156176" y="5085184"/>
            <a:ext cx="1882537" cy="331913"/>
          </a:xfrm>
          <a:prstGeom prst="rect">
            <a:avLst/>
          </a:prstGeom>
          <a:gradFill>
            <a:gsLst>
              <a:gs pos="0">
                <a:schemeClr val="accent4">
                  <a:lumMod val="20000"/>
                  <a:lumOff val="80000"/>
                </a:schemeClr>
              </a:gs>
              <a:gs pos="44000">
                <a:schemeClr val="accent4">
                  <a:lumMod val="40000"/>
                  <a:lumOff val="60000"/>
                </a:schemeClr>
              </a:gs>
              <a:gs pos="100000">
                <a:schemeClr val="accent4">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Assets dimension</a:t>
            </a:r>
            <a:endParaRPr lang="en-US" sz="1400" b="1" dirty="0">
              <a:solidFill>
                <a:schemeClr val="tx1"/>
              </a:solidFill>
            </a:endParaRPr>
          </a:p>
        </p:txBody>
      </p:sp>
      <p:sp>
        <p:nvSpPr>
          <p:cNvPr id="11" name="Rechteck 10"/>
          <p:cNvSpPr/>
          <p:nvPr/>
        </p:nvSpPr>
        <p:spPr>
          <a:xfrm>
            <a:off x="4139952" y="2204864"/>
            <a:ext cx="1882537" cy="331913"/>
          </a:xfrm>
          <a:prstGeom prst="rect">
            <a:avLst/>
          </a:prstGeom>
          <a:gradFill>
            <a:gsLst>
              <a:gs pos="0">
                <a:schemeClr val="accent6">
                  <a:lumMod val="40000"/>
                  <a:lumOff val="60000"/>
                </a:schemeClr>
              </a:gs>
              <a:gs pos="44000">
                <a:schemeClr val="accent6">
                  <a:lumMod val="40000"/>
                  <a:lumOff val="60000"/>
                </a:schemeClr>
              </a:gs>
              <a:gs pos="100000">
                <a:schemeClr val="accent6">
                  <a:lumMod val="60000"/>
                  <a:lumOff val="4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Social dimension</a:t>
            </a:r>
            <a:endParaRPr lang="en-US" sz="1400" b="1" dirty="0">
              <a:solidFill>
                <a:schemeClr val="tx1"/>
              </a:solidFill>
            </a:endParaRPr>
          </a:p>
        </p:txBody>
      </p:sp>
    </p:spTree>
    <p:extLst>
      <p:ext uri="{BB962C8B-B14F-4D97-AF65-F5344CB8AC3E}">
        <p14:creationId xmlns:p14="http://schemas.microsoft.com/office/powerpoint/2010/main" val="170894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smtClean="0">
                <a:solidFill>
                  <a:schemeClr val="tx1">
                    <a:lumMod val="65000"/>
                    <a:lumOff val="35000"/>
                  </a:schemeClr>
                </a:solidFill>
                <a:latin typeface="+mj-lt"/>
                <a:cs typeface="+mn-cs"/>
              </a:rPr>
              <a:t>Structure of the SA</a:t>
            </a:r>
            <a:endParaRPr lang="en-US" sz="2800" b="1" dirty="0">
              <a:solidFill>
                <a:schemeClr val="tx1">
                  <a:lumMod val="65000"/>
                  <a:lumOff val="35000"/>
                </a:schemeClr>
              </a:solidFill>
              <a:latin typeface="+mj-lt"/>
              <a:cs typeface="+mn-cs"/>
            </a:endParaRPr>
          </a:p>
        </p:txBody>
      </p:sp>
      <p:sp>
        <p:nvSpPr>
          <p:cNvPr id="3" name="6 CuadroTexto"/>
          <p:cNvSpPr txBox="1"/>
          <p:nvPr/>
        </p:nvSpPr>
        <p:spPr>
          <a:xfrm>
            <a:off x="642910" y="1000108"/>
            <a:ext cx="7599600" cy="400110"/>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sz="2000" dirty="0" smtClean="0"/>
              <a:t>Indicator Excel-List</a:t>
            </a:r>
            <a:endParaRPr lang="en-US" sz="2000" dirty="0"/>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8</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30" y="1456089"/>
            <a:ext cx="8564369" cy="4233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289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3873" y="188640"/>
            <a:ext cx="7006479" cy="523220"/>
          </a:xfrm>
          <a:prstGeom prst="rect">
            <a:avLst/>
          </a:prstGeom>
          <a:noFill/>
        </p:spPr>
        <p:txBody>
          <a:bodyPr wrap="square">
            <a:spAutoFit/>
          </a:bodyPr>
          <a:lstStyle/>
          <a:p>
            <a:pPr fontAlgn="auto">
              <a:spcBef>
                <a:spcPts val="0"/>
              </a:spcBef>
              <a:spcAft>
                <a:spcPts val="0"/>
              </a:spcAft>
              <a:defRPr/>
            </a:pPr>
            <a:r>
              <a:rPr lang="en-US" sz="2800" b="1" dirty="0">
                <a:solidFill>
                  <a:schemeClr val="tx1">
                    <a:lumMod val="65000"/>
                    <a:lumOff val="35000"/>
                  </a:schemeClr>
                </a:solidFill>
                <a:latin typeface="+mj-lt"/>
                <a:cs typeface="+mn-cs"/>
              </a:rPr>
              <a:t>Process advice from the “cookbook”</a:t>
            </a:r>
          </a:p>
        </p:txBody>
      </p:sp>
      <p:sp>
        <p:nvSpPr>
          <p:cNvPr id="3" name="6 CuadroTexto"/>
          <p:cNvSpPr txBox="1"/>
          <p:nvPr/>
        </p:nvSpPr>
        <p:spPr>
          <a:xfrm>
            <a:off x="642910" y="1000108"/>
            <a:ext cx="7599600" cy="400110"/>
          </a:xfrm>
          <a:prstGeom prst="rect">
            <a:avLst/>
          </a:prstGeom>
          <a:noFill/>
        </p:spPr>
        <p:txBody>
          <a:bodyPr wrap="square" rtlCol="0">
            <a:spAutoFit/>
          </a:bodyPr>
          <a:lstStyle>
            <a:defPPr>
              <a:defRPr lang="es-ES"/>
            </a:defPPr>
            <a:lvl1pPr>
              <a:defRPr sz="2400" b="1">
                <a:solidFill>
                  <a:prstClr val="black">
                    <a:lumMod val="65000"/>
                    <a:lumOff val="35000"/>
                  </a:prstClr>
                </a:solidFill>
                <a:latin typeface="+mj-lt"/>
              </a:defRPr>
            </a:lvl1pPr>
          </a:lstStyle>
          <a:p>
            <a:r>
              <a:rPr lang="en-US" sz="2000" dirty="0" smtClean="0"/>
              <a:t>Steps to follow</a:t>
            </a:r>
            <a:r>
              <a:rPr lang="en-US" sz="2000" dirty="0" smtClean="0"/>
              <a:t> </a:t>
            </a:r>
            <a:r>
              <a:rPr lang="en-US" sz="2000" dirty="0" smtClean="0"/>
              <a:t>for a </a:t>
            </a:r>
            <a:r>
              <a:rPr lang="en-US" sz="2000" dirty="0" smtClean="0"/>
              <a:t>sustainability assessment</a:t>
            </a:r>
            <a:endParaRPr lang="en-US" sz="2000" dirty="0"/>
          </a:p>
        </p:txBody>
      </p:sp>
      <p:sp>
        <p:nvSpPr>
          <p:cNvPr id="4" name="7 CuadroTexto"/>
          <p:cNvSpPr txBox="1"/>
          <p:nvPr/>
        </p:nvSpPr>
        <p:spPr>
          <a:xfrm>
            <a:off x="571471" y="1542271"/>
            <a:ext cx="8176993" cy="5632311"/>
          </a:xfrm>
          <a:prstGeom prst="rect">
            <a:avLst/>
          </a:prstGeom>
          <a:noFill/>
        </p:spPr>
        <p:txBody>
          <a:bodyPr wrap="square" rtlCol="0">
            <a:spAutoFit/>
          </a:bodyPr>
          <a:lstStyle/>
          <a:p>
            <a:pPr marL="171450" indent="-171450">
              <a:buFont typeface="Arial" panose="020B0604020202020204" pitchFamily="34" charset="0"/>
              <a:buChar char="•"/>
            </a:pPr>
            <a:r>
              <a:rPr lang="en-US" sz="2000" dirty="0" smtClean="0">
                <a:solidFill>
                  <a:prstClr val="black">
                    <a:lumMod val="50000"/>
                    <a:lumOff val="50000"/>
                  </a:prstClr>
                </a:solidFill>
                <a:latin typeface="+mj-lt"/>
              </a:rPr>
              <a:t>Step A: Define the assessment frame and decision case</a:t>
            </a:r>
          </a:p>
          <a:p>
            <a:r>
              <a:rPr lang="en-US" sz="2000" dirty="0" smtClean="0">
                <a:solidFill>
                  <a:prstClr val="black">
                    <a:lumMod val="50000"/>
                    <a:lumOff val="50000"/>
                  </a:prstClr>
                </a:solidFill>
                <a:latin typeface="+mj-lt"/>
              </a:rPr>
              <a:t> </a:t>
            </a:r>
          </a:p>
          <a:p>
            <a:pPr marL="171450" indent="-171450">
              <a:buFont typeface="Arial" panose="020B0604020202020204" pitchFamily="34" charset="0"/>
              <a:buChar char="•"/>
            </a:pPr>
            <a:r>
              <a:rPr lang="en-US" sz="2000" dirty="0" smtClean="0">
                <a:solidFill>
                  <a:prstClr val="black">
                    <a:lumMod val="50000"/>
                    <a:lumOff val="50000"/>
                  </a:prstClr>
                </a:solidFill>
                <a:latin typeface="+mj-lt"/>
              </a:rPr>
              <a:t>Step B: Choose appropriate sustainability indicators from DESSIN indicator list</a:t>
            </a:r>
          </a:p>
          <a:p>
            <a:pPr marL="628650" lvl="1" indent="-171450">
              <a:buFont typeface="Arial" panose="020B0604020202020204" pitchFamily="34" charset="0"/>
              <a:buChar char="•"/>
            </a:pPr>
            <a:r>
              <a:rPr lang="en-US" sz="2000" dirty="0" smtClean="0">
                <a:solidFill>
                  <a:prstClr val="black">
                    <a:lumMod val="50000"/>
                    <a:lumOff val="50000"/>
                  </a:prstClr>
                </a:solidFill>
                <a:latin typeface="+mj-lt"/>
              </a:rPr>
              <a:t>B.1: Filter and select appropriate indicators from full list</a:t>
            </a:r>
          </a:p>
          <a:p>
            <a:pPr marL="628650" lvl="1" indent="-171450">
              <a:buFont typeface="Arial" panose="020B0604020202020204" pitchFamily="34" charset="0"/>
              <a:buChar char="•"/>
            </a:pPr>
            <a:r>
              <a:rPr lang="en-US" sz="2000" dirty="0" smtClean="0">
                <a:solidFill>
                  <a:prstClr val="black">
                    <a:lumMod val="50000"/>
                    <a:lumOff val="50000"/>
                  </a:prstClr>
                </a:solidFill>
                <a:latin typeface="+mj-lt"/>
              </a:rPr>
              <a:t>B.2: Go through selected indicator list and check for data availability</a:t>
            </a:r>
          </a:p>
          <a:p>
            <a:pPr marL="628650" lvl="1" indent="-171450">
              <a:buFont typeface="Arial" panose="020B0604020202020204" pitchFamily="34" charset="0"/>
              <a:buChar char="•"/>
            </a:pPr>
            <a:r>
              <a:rPr lang="en-US" sz="2000" dirty="0" smtClean="0">
                <a:solidFill>
                  <a:prstClr val="black">
                    <a:lumMod val="50000"/>
                    <a:lumOff val="50000"/>
                  </a:prstClr>
                </a:solidFill>
                <a:latin typeface="+mj-lt"/>
              </a:rPr>
              <a:t>B.3: Check remaining list, if you have further data helpful for the assessment which is not covered yet by an indicator continue with Step C, otherwise go through Step </a:t>
            </a:r>
            <a:r>
              <a:rPr lang="en-US" sz="2000" dirty="0">
                <a:solidFill>
                  <a:prstClr val="black">
                    <a:lumMod val="50000"/>
                    <a:lumOff val="50000"/>
                  </a:prstClr>
                </a:solidFill>
                <a:latin typeface="+mj-lt"/>
              </a:rPr>
              <a:t>D</a:t>
            </a:r>
            <a:endParaRPr lang="en-US" sz="2000" dirty="0" smtClean="0">
              <a:solidFill>
                <a:prstClr val="black">
                  <a:lumMod val="50000"/>
                  <a:lumOff val="50000"/>
                </a:prstClr>
              </a:solidFill>
              <a:latin typeface="+mj-lt"/>
            </a:endParaRPr>
          </a:p>
          <a:p>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r>
              <a:rPr lang="en-US" sz="2000" dirty="0" smtClean="0">
                <a:solidFill>
                  <a:prstClr val="black">
                    <a:lumMod val="50000"/>
                    <a:lumOff val="50000"/>
                  </a:prstClr>
                </a:solidFill>
                <a:latin typeface="+mj-lt"/>
              </a:rPr>
              <a:t>Step C: Eventually try to define additional indicators to fill the „gap“</a:t>
            </a: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r>
              <a:rPr lang="en-US" sz="2000" dirty="0" smtClean="0">
                <a:solidFill>
                  <a:prstClr val="black">
                    <a:lumMod val="50000"/>
                    <a:lumOff val="50000"/>
                  </a:prstClr>
                </a:solidFill>
                <a:latin typeface="+mj-lt"/>
              </a:rPr>
              <a:t>Step D: Data collection and assessment</a:t>
            </a:r>
          </a:p>
          <a:p>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171450" indent="-171450">
              <a:buFont typeface="Arial" panose="020B0604020202020204" pitchFamily="34" charset="0"/>
              <a:buChar char="•"/>
            </a:pPr>
            <a:endParaRPr lang="en-US" sz="2000" dirty="0" smtClean="0">
              <a:solidFill>
                <a:prstClr val="black">
                  <a:lumMod val="50000"/>
                  <a:lumOff val="50000"/>
                </a:prstClr>
              </a:solidFill>
              <a:latin typeface="+mj-lt"/>
            </a:endParaRPr>
          </a:p>
          <a:p>
            <a:pPr marL="628650" lvl="1" indent="-171450">
              <a:buFont typeface="Arial" panose="020B0604020202020204" pitchFamily="34" charset="0"/>
              <a:buChar char="•"/>
            </a:pPr>
            <a:endParaRPr lang="en-US" sz="2000" dirty="0">
              <a:solidFill>
                <a:prstClr val="black">
                  <a:lumMod val="50000"/>
                  <a:lumOff val="50000"/>
                </a:prstClr>
              </a:solidFill>
              <a:latin typeface="+mj-lt"/>
            </a:endParaRPr>
          </a:p>
        </p:txBody>
      </p:sp>
      <p:sp>
        <p:nvSpPr>
          <p:cNvPr id="6" name="Foliennummernplatzhalter 5"/>
          <p:cNvSpPr>
            <a:spLocks noGrp="1"/>
          </p:cNvSpPr>
          <p:nvPr>
            <p:ph type="sldNum" sz="quarter" idx="12"/>
          </p:nvPr>
        </p:nvSpPr>
        <p:spPr/>
        <p:txBody>
          <a:bodyPr/>
          <a:lstStyle/>
          <a:p>
            <a:pPr>
              <a:defRPr/>
            </a:pPr>
            <a:fld id="{6B2F39B3-5F78-4F0C-B714-1C1F31A27499}" type="slidenum">
              <a:rPr lang="en-US" smtClean="0"/>
              <a:pPr>
                <a:defRPr/>
              </a:pPr>
              <a:t>9</a:t>
            </a:fld>
            <a:endParaRPr lang="en-US" dirty="0"/>
          </a:p>
        </p:txBody>
      </p:sp>
    </p:spTree>
    <p:extLst>
      <p:ext uri="{BB962C8B-B14F-4D97-AF65-F5344CB8AC3E}">
        <p14:creationId xmlns:p14="http://schemas.microsoft.com/office/powerpoint/2010/main" val="344760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Bildschirmpräsentation (4:3)</PresentationFormat>
  <Paragraphs>150</Paragraphs>
  <Slides>11</Slides>
  <Notes>9</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Tema de 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LiftingPC37</dc:creator>
  <cp:lastModifiedBy>Clemens Strehl</cp:lastModifiedBy>
  <cp:revision>325</cp:revision>
  <cp:lastPrinted>2015-06-18T12:47:20Z</cp:lastPrinted>
  <dcterms:created xsi:type="dcterms:W3CDTF">2014-01-20T15:25:56Z</dcterms:created>
  <dcterms:modified xsi:type="dcterms:W3CDTF">2016-03-16T21:31:12Z</dcterms:modified>
</cp:coreProperties>
</file>