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272" r:id="rId3"/>
    <p:sldId id="273" r:id="rId4"/>
    <p:sldId id="274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9" r:id="rId14"/>
    <p:sldId id="268" r:id="rId15"/>
    <p:sldId id="270" r:id="rId16"/>
    <p:sldId id="271" r:id="rId17"/>
    <p:sldId id="275" r:id="rId18"/>
    <p:sldId id="276" r:id="rId19"/>
    <p:sldId id="277" r:id="rId20"/>
    <p:sldId id="278" r:id="rId21"/>
  </p:sldIdLst>
  <p:sldSz cx="12192000" cy="6858000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82690-02CE-4D4C-9326-76EA04D5E342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92686-4050-43B9-9695-79C44C441D9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8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70BCC-0A6B-43AF-91CC-D9DF51527D5D}" type="datetimeFigureOut">
              <a:rPr lang="en-US" smtClean="0"/>
              <a:t>3/16/2016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19AB5-3D2E-48DF-9741-CB898077634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7800" indent="-177800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2150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10D8DB-87C8-41BD-8B3E-E23E2324D698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840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 err="1" smtClean="0"/>
              <a:t>Decrease</a:t>
            </a:r>
            <a:r>
              <a:rPr lang="de-DE" baseline="0" dirty="0" smtClean="0"/>
              <a:t> in CSO </a:t>
            </a:r>
            <a:r>
              <a:rPr lang="de-DE" baseline="0" dirty="0" err="1" smtClean="0"/>
              <a:t>discharge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amount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load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times</a:t>
            </a:r>
            <a:r>
              <a:rPr lang="de-DE" baseline="0" dirty="0" smtClean="0"/>
              <a:t> per </a:t>
            </a:r>
            <a:r>
              <a:rPr lang="de-DE" baseline="0" dirty="0" err="1" smtClean="0"/>
              <a:t>year</a:t>
            </a:r>
            <a:r>
              <a:rPr lang="de-DE" baseline="0" dirty="0" smtClean="0"/>
              <a:t>  </a:t>
            </a:r>
            <a:r>
              <a:rPr lang="de-DE" baseline="0" dirty="0" smtClean="0">
                <a:sym typeface="Wingdings" panose="05000000000000000000" pitchFamily="2" charset="2"/>
              </a:rPr>
              <a:t>  </a:t>
            </a:r>
            <a:r>
              <a:rPr lang="de-DE" baseline="0" dirty="0" err="1" smtClean="0">
                <a:sym typeface="Wingdings" panose="05000000000000000000" pitchFamily="2" charset="2"/>
              </a:rPr>
              <a:t>improvement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of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water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quality</a:t>
            </a:r>
            <a:r>
              <a:rPr lang="de-DE" baseline="0" dirty="0" smtClean="0">
                <a:sym typeface="Wingdings" panose="05000000000000000000" pitchFamily="2" charset="2"/>
              </a:rPr>
              <a:t>    </a:t>
            </a:r>
            <a:r>
              <a:rPr lang="de-DE" baseline="0" dirty="0" err="1" smtClean="0">
                <a:sym typeface="Wingdings" panose="05000000000000000000" pitchFamily="2" charset="2"/>
              </a:rPr>
              <a:t>indicator</a:t>
            </a:r>
            <a:r>
              <a:rPr lang="de-DE" baseline="0" dirty="0" smtClean="0">
                <a:sym typeface="Wingdings" panose="05000000000000000000" pitchFamily="2" charset="2"/>
              </a:rPr>
              <a:t>: macroinvertebrates, </a:t>
            </a:r>
            <a:r>
              <a:rPr lang="de-DE" baseline="0" dirty="0" err="1" smtClean="0">
                <a:sym typeface="Wingdings" panose="05000000000000000000" pitchFamily="2" charset="2"/>
              </a:rPr>
              <a:t>chemical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status</a:t>
            </a:r>
            <a:r>
              <a:rPr lang="de-DE" baseline="0" dirty="0" smtClean="0">
                <a:sym typeface="Wingdings" panose="05000000000000000000" pitchFamily="2" charset="2"/>
              </a:rPr>
              <a:t>, </a:t>
            </a:r>
            <a:r>
              <a:rPr lang="de-DE" baseline="0" dirty="0" err="1" smtClean="0">
                <a:sym typeface="Wingdings" panose="05000000000000000000" pitchFamily="2" charset="2"/>
              </a:rPr>
              <a:t>saprobic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level</a:t>
            </a:r>
            <a:endParaRPr lang="de-DE" baseline="0" dirty="0" smtClean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r>
              <a:rPr lang="de-DE" baseline="0" dirty="0" smtClean="0">
                <a:sym typeface="Wingdings" panose="05000000000000000000" pitchFamily="2" charset="2"/>
              </a:rPr>
              <a:t>				                </a:t>
            </a:r>
            <a:r>
              <a:rPr lang="de-DE" baseline="0" dirty="0" err="1" smtClean="0">
                <a:sym typeface="Wingdings" panose="05000000000000000000" pitchFamily="2" charset="2"/>
              </a:rPr>
              <a:t>less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hydraulic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pressure</a:t>
            </a:r>
            <a:r>
              <a:rPr lang="de-DE" baseline="0" dirty="0" smtClean="0">
                <a:sym typeface="Wingdings" panose="05000000000000000000" pitchFamily="2" charset="2"/>
              </a:rPr>
              <a:t>              </a:t>
            </a:r>
            <a:r>
              <a:rPr lang="de-DE" baseline="0" dirty="0" err="1" smtClean="0">
                <a:sym typeface="Wingdings" panose="05000000000000000000" pitchFamily="2" charset="2"/>
              </a:rPr>
              <a:t>indicator</a:t>
            </a:r>
            <a:r>
              <a:rPr lang="de-DE" baseline="0" dirty="0" smtClean="0">
                <a:sym typeface="Wingdings" panose="05000000000000000000" pitchFamily="2" charset="2"/>
              </a:rPr>
              <a:t>: macroinvertebrates	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6C503-C1DA-4F79-A9E4-4A1FBE1C9FB4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90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STATE:</a:t>
            </a:r>
          </a:p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Hydromorphology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Morphology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Depth and width variation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 of the water body shoreline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Physiochemical - General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(Thermal conditions)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Oxygenation conditions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(Salinity)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Nutrient conditions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(Acidification status)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Physiochemical  - Priority hazardous substances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Pollution by all priority substances identified as being discharged into the body of water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Physiochemical – Other pollutants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Pollution by other substances identified as being discharged in significant quantities into the body of water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Biological 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Macrophytes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Phytobenthos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Benthic invertebrates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------------------------------------</a:t>
            </a:r>
          </a:p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2: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Avoided costs 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(WWTP)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stability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*qualitative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Avoided renaturation costs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estates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Symbolic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Welfare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Aesthetic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Fisheries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 recreation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*several qualitative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C503-C1DA-4F79-A9E4-4A1FBE1C9FB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STATE:</a:t>
            </a:r>
          </a:p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Hydromorphology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Hydrology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Quantity + dynamics of water flow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residence time 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Hydromorphology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Morphology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Depth and width variation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 and substrate of the water body bed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 of the water body shoreline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Physiochemical - General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(Thermal conditions)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Oxygenation conditions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(Salinity)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Nutrient conditions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(Acidification status)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Physiochemical  - Priority hazardous substances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Pollution by all priority substances identified as being discharged into the body of water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Physiochemical – Other pollutants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Pollution by other substances identified as being discharged in significant quantities into the body of water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Biological 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Macrophytes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Phytobenthos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Benthic invertebrates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IMPACT2: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Avoided costs 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(WWTP)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stability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*qualitative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Avoided renaturation costs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estates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Symbolic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Welfare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Aesthetic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Fisheries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 recreation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*several qualitative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C503-C1DA-4F79-A9E4-4A1FBE1C9FB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9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6 Imagen" descr="001_CETaqua_Dessin_PortadaPPT_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89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68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001_CETaqua_Dessin_PortadaPPT_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20449-F731-42FD-A86D-122884F7884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76F5F-6193-4977-9A2A-7D34E25CA9A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85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001_CETaqua_Dessin_ContraPPT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71326-B646-4A92-B8EE-B9A369E8D5E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38B74-1D67-4910-BC09-6E06C71B32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46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65CB2-BE3A-4A12-B1BB-CDE44411025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0C24B-920A-48F8-95D5-6D56E3C496CE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2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5AA17-4A60-4957-B588-25CD94884CC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1AC39-589B-466B-A8AA-CE87DA97230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03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5C417-CBEB-4E73-BA49-4368F2E8F51A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8025E-0EEE-4796-93C7-22A0CDB399A8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98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D03E0-E345-4BEC-B49C-A4668C13C09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2D8E6-77FD-4936-879B-1C34DE5E930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08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A2C49-577B-4FE1-AB35-56563BD896C0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C9D6-00B5-46BB-9865-21DA15CC879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7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E5B25-FF1B-4F53-8A52-AB406E29623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1ABA6-622B-468D-84D0-193B93EC23D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6 Imagen" descr="001_CETaqua_Dessin_Contra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79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0D7A0-5958-4341-8176-112C3EEEDB15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ADBE-1100-4C4B-99E9-E4047D7CAC6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66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ACE2-4637-4FFF-AB1C-597B3F2040D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F39B3-5F78-4F0C-B714-1C1F31A2749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1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3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9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1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6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5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3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8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DA8E2-2B8D-46A9-B7A3-18104B7304CD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1E488-ED89-41AE-B823-F1E75F15B4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6 Imagen" descr="001_CETaqua_Dessin_PagPPT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8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3531A0-C6E5-4EFD-B87E-14BFDCE8860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cs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C98180-0FCB-4BCA-A3AC-F8CF58D1A284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6 Imagen" descr="001_CETaqua_Dessin_PagPPT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693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524000" y="4437064"/>
            <a:ext cx="579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WP31 –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Emscher demo case</a:t>
            </a:r>
            <a:endParaRPr lang="es-E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7 CuadroTexto"/>
          <p:cNvSpPr txBox="1"/>
          <p:nvPr/>
        </p:nvSpPr>
        <p:spPr>
          <a:xfrm>
            <a:off x="1631504" y="5085184"/>
            <a:ext cx="5616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Timo Wortberg (UDE), Nadine Gerner (EG)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7 CuadroTexto"/>
          <p:cNvSpPr txBox="1"/>
          <p:nvPr/>
        </p:nvSpPr>
        <p:spPr>
          <a:xfrm>
            <a:off x="1524001" y="4022725"/>
            <a:ext cx="5537200" cy="3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600" b="1" dirty="0">
                <a:solidFill>
                  <a:schemeClr val="bg1"/>
                </a:solidFill>
              </a:rPr>
              <a:t>DESSIN WA2/3 Meeting – Nieuwegein – 16-17 Mar 2016</a:t>
            </a:r>
          </a:p>
        </p:txBody>
      </p:sp>
    </p:spTree>
    <p:extLst>
      <p:ext uri="{BB962C8B-B14F-4D97-AF65-F5344CB8AC3E}">
        <p14:creationId xmlns:p14="http://schemas.microsoft.com/office/powerpoint/2010/main" val="33030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479" y="891887"/>
            <a:ext cx="4615686" cy="264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79" y="3596640"/>
            <a:ext cx="4615686" cy="265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992044" y="924127"/>
            <a:ext cx="532014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Latest Results of test with new location of sample taking device and spectrometer probe</a:t>
            </a:r>
          </a:p>
          <a:p>
            <a:endParaRPr lang="en-US" u="sng" dirty="0" smtClean="0"/>
          </a:p>
          <a:p>
            <a:r>
              <a:rPr lang="en-US" dirty="0" smtClean="0"/>
              <a:t>First test using dry weather flow</a:t>
            </a:r>
          </a:p>
          <a:p>
            <a:endParaRPr lang="en-US" dirty="0"/>
          </a:p>
          <a:p>
            <a:r>
              <a:rPr lang="en-US" dirty="0" smtClean="0"/>
              <a:t>After modifications results show a better sedimentation efficiency (roughly 20 to 30 %)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More tests needed to confirm results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Outlook: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Collecting samples using dry weather 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varying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Performing </a:t>
            </a:r>
            <a:r>
              <a:rPr lang="en-US" dirty="0" err="1" smtClean="0"/>
              <a:t>uranin</a:t>
            </a:r>
            <a:r>
              <a:rPr lang="en-US" dirty="0" smtClean="0"/>
              <a:t> tracer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Varying discharge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Performing tests without lamellas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Moving </a:t>
            </a:r>
            <a:r>
              <a:rPr lang="en-US" dirty="0"/>
              <a:t>of container to Norway end of May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88383" y="1009134"/>
            <a:ext cx="468785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RTC of </a:t>
            </a:r>
            <a:r>
              <a:rPr lang="en-US" b="1" dirty="0" smtClean="0"/>
              <a:t>Sewer Systems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Catchment under focus: </a:t>
            </a:r>
            <a:r>
              <a:rPr lang="en-US" dirty="0" err="1"/>
              <a:t>Oberlauf</a:t>
            </a:r>
            <a:r>
              <a:rPr lang="en-US" dirty="0"/>
              <a:t> </a:t>
            </a:r>
            <a:r>
              <a:rPr lang="en-US" dirty="0" err="1"/>
              <a:t>Emscher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 Storm water treatment tanks connected in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Simulating the effectivity of the ADESBA control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8" y="3970047"/>
            <a:ext cx="4388994" cy="204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64" y="1700014"/>
            <a:ext cx="5906720" cy="125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000" y="2768043"/>
            <a:ext cx="5359868" cy="3407817"/>
          </a:xfrm>
          <a:prstGeom prst="rect">
            <a:avLst/>
          </a:prstGeom>
        </p:spPr>
      </p:pic>
      <p:sp>
        <p:nvSpPr>
          <p:cNvPr id="7" name="7 CuadroTexto"/>
          <p:cNvSpPr txBox="1"/>
          <p:nvPr/>
        </p:nvSpPr>
        <p:spPr>
          <a:xfrm>
            <a:off x="4711336" y="4471951"/>
            <a:ext cx="4234173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Gartenstr</a:t>
            </a:r>
            <a:r>
              <a:rPr lang="de-DE" dirty="0"/>
              <a:t>.	</a:t>
            </a:r>
            <a:r>
              <a:rPr lang="de-DE" dirty="0" smtClean="0"/>
              <a:t>(3341 </a:t>
            </a:r>
            <a:r>
              <a:rPr lang="de-DE" dirty="0"/>
              <a:t>m³ ; </a:t>
            </a:r>
            <a:r>
              <a:rPr lang="de-DE" dirty="0" err="1"/>
              <a:t>Qd</a:t>
            </a:r>
            <a:r>
              <a:rPr lang="de-DE" dirty="0"/>
              <a:t> = 300 l/s)</a:t>
            </a:r>
          </a:p>
          <a:p>
            <a:r>
              <a:rPr lang="de-DE" dirty="0" err="1" smtClean="0"/>
              <a:t>Vieselerhofstr</a:t>
            </a:r>
            <a:r>
              <a:rPr lang="de-DE" dirty="0"/>
              <a:t>.	</a:t>
            </a:r>
            <a:r>
              <a:rPr lang="de-DE" dirty="0" smtClean="0"/>
              <a:t>(3349 </a:t>
            </a:r>
            <a:r>
              <a:rPr lang="de-DE" dirty="0"/>
              <a:t>m³ ; </a:t>
            </a:r>
            <a:r>
              <a:rPr lang="de-DE" dirty="0" err="1"/>
              <a:t>Qd</a:t>
            </a:r>
            <a:r>
              <a:rPr lang="de-DE" dirty="0"/>
              <a:t> = </a:t>
            </a:r>
            <a:r>
              <a:rPr lang="de-DE" dirty="0" smtClean="0"/>
              <a:t>465 </a:t>
            </a:r>
            <a:r>
              <a:rPr lang="de-DE" dirty="0"/>
              <a:t>l/s)</a:t>
            </a:r>
          </a:p>
          <a:p>
            <a:r>
              <a:rPr lang="de-DE" dirty="0" smtClean="0"/>
              <a:t>Stricker </a:t>
            </a:r>
            <a:r>
              <a:rPr lang="de-DE" dirty="0"/>
              <a:t>Str.	</a:t>
            </a:r>
            <a:r>
              <a:rPr lang="de-DE" dirty="0" smtClean="0"/>
              <a:t>(2658 </a:t>
            </a:r>
            <a:r>
              <a:rPr lang="de-DE" dirty="0"/>
              <a:t>m³ ; </a:t>
            </a:r>
            <a:r>
              <a:rPr lang="de-DE" dirty="0" err="1"/>
              <a:t>Qd</a:t>
            </a:r>
            <a:r>
              <a:rPr lang="de-DE" dirty="0"/>
              <a:t> = 540 l/s)</a:t>
            </a:r>
          </a:p>
          <a:p>
            <a:r>
              <a:rPr lang="de-DE" dirty="0" err="1" smtClean="0"/>
              <a:t>Lindtstr</a:t>
            </a:r>
            <a:r>
              <a:rPr lang="de-DE" dirty="0"/>
              <a:t>.	</a:t>
            </a:r>
            <a:r>
              <a:rPr lang="de-DE" dirty="0" smtClean="0"/>
              <a:t>	(6296 </a:t>
            </a:r>
            <a:r>
              <a:rPr lang="de-DE" dirty="0"/>
              <a:t>m³ ; </a:t>
            </a:r>
            <a:r>
              <a:rPr lang="de-DE" dirty="0" err="1"/>
              <a:t>Qd</a:t>
            </a:r>
            <a:r>
              <a:rPr lang="de-DE" dirty="0"/>
              <a:t> = 710 l/s)</a:t>
            </a:r>
          </a:p>
          <a:p>
            <a:r>
              <a:rPr lang="de-DE" dirty="0" smtClean="0"/>
              <a:t>Röhrenstr</a:t>
            </a:r>
            <a:r>
              <a:rPr lang="de-DE" dirty="0"/>
              <a:t>.	(</a:t>
            </a:r>
            <a:r>
              <a:rPr lang="de-DE" dirty="0" smtClean="0"/>
              <a:t>2372 </a:t>
            </a:r>
            <a:r>
              <a:rPr lang="de-DE" dirty="0"/>
              <a:t>m³ ; </a:t>
            </a:r>
            <a:r>
              <a:rPr lang="de-DE" dirty="0" err="1"/>
              <a:t>Qd</a:t>
            </a:r>
            <a:r>
              <a:rPr lang="de-DE" dirty="0"/>
              <a:t> = 780 l/s)</a:t>
            </a:r>
          </a:p>
        </p:txBody>
      </p:sp>
    </p:spTree>
    <p:extLst>
      <p:ext uri="{BB962C8B-B14F-4D97-AF65-F5344CB8AC3E}">
        <p14:creationId xmlns:p14="http://schemas.microsoft.com/office/powerpoint/2010/main" val="180204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88383" y="1009134"/>
            <a:ext cx="582577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RTC of </a:t>
            </a:r>
            <a:r>
              <a:rPr lang="en-US" b="1" dirty="0" smtClean="0"/>
              <a:t>Sewer Systems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Implementation of the catchment into SIMBA (a </a:t>
            </a:r>
            <a:r>
              <a:rPr lang="en-US" dirty="0"/>
              <a:t>s</a:t>
            </a:r>
            <a:r>
              <a:rPr lang="en-US" dirty="0" smtClean="0"/>
              <a:t>imulation software developed by IFAK  - </a:t>
            </a:r>
            <a:r>
              <a:rPr lang="de-DE" dirty="0" smtClean="0"/>
              <a:t>Institut </a:t>
            </a:r>
            <a:r>
              <a:rPr lang="de-DE" dirty="0"/>
              <a:t>für Automation und Kommunikation e. V</a:t>
            </a:r>
            <a:r>
              <a:rPr lang="de-DE" dirty="0" smtClean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Inflow discharges delivered by EGLV from the pollution load model MOMENT (25 years)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Workshops on Simba and ADESBA in </a:t>
            </a:r>
            <a:r>
              <a:rPr lang="en-US" dirty="0" err="1" smtClean="0"/>
              <a:t>Magedeburg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Handing over of ADESBA Blocks for SIMBA </a:t>
            </a:r>
          </a:p>
          <a:p>
            <a:pPr lvl="1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Structure </a:t>
            </a:r>
            <a:r>
              <a:rPr lang="en-US" dirty="0" smtClean="0"/>
              <a:t>information delivered by EGLV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Throttle flow (min, max, nominal)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storage volume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level / Volume relation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705" y="1009134"/>
            <a:ext cx="5669111" cy="245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538" y="2783135"/>
            <a:ext cx="3591845" cy="338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9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88383" y="1009134"/>
            <a:ext cx="54600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RTC of </a:t>
            </a:r>
            <a:r>
              <a:rPr lang="en-US" b="1" dirty="0" smtClean="0"/>
              <a:t>Sewer Systems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Tests </a:t>
            </a:r>
            <a:r>
              <a:rPr lang="en-US" dirty="0" err="1" smtClean="0"/>
              <a:t>perfomed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Running the Simulation with ADESBA on and 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Using different throttle ranges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Testing effectivity with control of  single facilities turned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705" y="1009134"/>
            <a:ext cx="5669111" cy="245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538" y="2783135"/>
            <a:ext cx="3591845" cy="338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8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88383" y="1009134"/>
            <a:ext cx="76827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RTC of </a:t>
            </a:r>
            <a:r>
              <a:rPr lang="en-US" b="1" dirty="0" smtClean="0"/>
              <a:t>Sewer Systems</a:t>
            </a:r>
          </a:p>
          <a:p>
            <a:r>
              <a:rPr lang="en-US" b="1" dirty="0" smtClean="0"/>
              <a:t>Simulation results using ADESBA / without ADESBA</a:t>
            </a:r>
            <a:r>
              <a:rPr lang="en-US" b="1" dirty="0"/>
              <a:t>, Simulating 25 years </a:t>
            </a:r>
          </a:p>
          <a:p>
            <a:r>
              <a:rPr lang="en-US" b="1" dirty="0" smtClean="0"/>
              <a:t>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47" y="2000017"/>
            <a:ext cx="3979580" cy="239516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9" y="2000019"/>
            <a:ext cx="3984878" cy="23951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093" y="2000018"/>
            <a:ext cx="3984877" cy="239516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93298" y="4546121"/>
            <a:ext cx="11231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Results differ from tank to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count of overflows can be higher using ADESBA than without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overflow volume is reduced by 8,7%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tank at </a:t>
            </a:r>
            <a:r>
              <a:rPr lang="en-US" dirty="0" err="1" smtClean="0"/>
              <a:t>Vieselerhofstr</a:t>
            </a:r>
            <a:r>
              <a:rPr lang="en-US" dirty="0" smtClean="0"/>
              <a:t>. is of main importance due to its high saving of spilled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7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71" y="1851903"/>
            <a:ext cx="3346631" cy="236008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88382" y="1009134"/>
            <a:ext cx="109723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RTC of </a:t>
            </a:r>
            <a:r>
              <a:rPr lang="en-US" b="1" dirty="0" smtClean="0"/>
              <a:t>Sewer Systems</a:t>
            </a:r>
          </a:p>
          <a:p>
            <a:r>
              <a:rPr lang="en-US" b="1" dirty="0" smtClean="0"/>
              <a:t>Simulation results using ADESBA and varying the throttle range in which ADESBA operates, Simulating 25 years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747420"/>
              </p:ext>
            </p:extLst>
          </p:nvPr>
        </p:nvGraphicFramePr>
        <p:xfrm>
          <a:off x="45390" y="1624520"/>
          <a:ext cx="674450" cy="2820700"/>
        </p:xfrm>
        <a:graphic>
          <a:graphicData uri="http://schemas.openxmlformats.org/drawingml/2006/table">
            <a:tbl>
              <a:tblPr/>
              <a:tblGrid>
                <a:gridCol w="674450">
                  <a:extLst>
                    <a:ext uri="{9D8B030D-6E8A-4147-A177-3AD203B41FA5}">
                      <a16:colId xmlns:a16="http://schemas.microsoft.com/office/drawing/2014/main" val="2811351921"/>
                    </a:ext>
                  </a:extLst>
                </a:gridCol>
              </a:tblGrid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995673"/>
                  </a:ext>
                </a:extLst>
              </a:tr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825960"/>
                  </a:ext>
                </a:extLst>
              </a:tr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943905"/>
                  </a:ext>
                </a:extLst>
              </a:tr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796942"/>
                  </a:ext>
                </a:extLst>
              </a:tr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544553"/>
                  </a:ext>
                </a:extLst>
              </a:tr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416308"/>
                  </a:ext>
                </a:extLst>
              </a:tr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44135"/>
                  </a:ext>
                </a:extLst>
              </a:tr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619702"/>
                  </a:ext>
                </a:extLst>
              </a:tr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341390"/>
                  </a:ext>
                </a:extLst>
              </a:tr>
              <a:tr h="28207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534126"/>
                  </a:ext>
                </a:extLst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741418"/>
              </p:ext>
            </p:extLst>
          </p:nvPr>
        </p:nvGraphicFramePr>
        <p:xfrm>
          <a:off x="45389" y="4445220"/>
          <a:ext cx="674451" cy="1752600"/>
        </p:xfrm>
        <a:graphic>
          <a:graphicData uri="http://schemas.openxmlformats.org/drawingml/2006/table">
            <a:tbl>
              <a:tblPr/>
              <a:tblGrid>
                <a:gridCol w="674451">
                  <a:extLst>
                    <a:ext uri="{9D8B030D-6E8A-4147-A177-3AD203B41FA5}">
                      <a16:colId xmlns:a16="http://schemas.microsoft.com/office/drawing/2014/main" val="24861058"/>
                    </a:ext>
                  </a:extLst>
                </a:gridCol>
              </a:tblGrid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580025"/>
                  </a:ext>
                </a:extLst>
              </a:tr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964537"/>
                  </a:ext>
                </a:extLst>
              </a:tr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19532"/>
                  </a:ext>
                </a:extLst>
              </a:tr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04947"/>
                  </a:ext>
                </a:extLst>
              </a:tr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16923"/>
                  </a:ext>
                </a:extLst>
              </a:tr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394772"/>
                  </a:ext>
                </a:extLst>
              </a:tr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739156"/>
                  </a:ext>
                </a:extLst>
              </a:tr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657601"/>
                  </a:ext>
                </a:extLst>
              </a:tr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279282"/>
                  </a:ext>
                </a:extLst>
              </a:tr>
              <a:tr h="14205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908455"/>
                  </a:ext>
                </a:extLst>
              </a:tr>
            </a:tbl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719840" y="4260554"/>
            <a:ext cx="78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Qnom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45389" y="1293228"/>
            <a:ext cx="78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Qmax</a:t>
            </a:r>
            <a:endParaRPr lang="en-US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002" y="1848257"/>
            <a:ext cx="3339934" cy="236373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936" y="1848257"/>
            <a:ext cx="4090064" cy="236373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719840" y="5981385"/>
            <a:ext cx="39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2" name="Textfeld 31"/>
          <p:cNvSpPr txBox="1"/>
          <p:nvPr/>
        </p:nvSpPr>
        <p:spPr>
          <a:xfrm>
            <a:off x="1415371" y="4785751"/>
            <a:ext cx="10109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Overflow counts increase with increasing throttle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 overflow volume is reduced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tank at </a:t>
            </a:r>
            <a:r>
              <a:rPr lang="en-US" dirty="0" err="1" smtClean="0"/>
              <a:t>Vieselerhofstr</a:t>
            </a:r>
            <a:r>
              <a:rPr lang="en-US" dirty="0" smtClean="0"/>
              <a:t>. is of main importance due to its high saving of spilled water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21408" y="5662448"/>
            <a:ext cx="63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80%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702554" y="5162825"/>
            <a:ext cx="6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711980" y="4616071"/>
            <a:ext cx="66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20%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675842" y="3750373"/>
            <a:ext cx="69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20%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685274" y="2864252"/>
            <a:ext cx="72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666415" y="2044122"/>
            <a:ext cx="58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88383" y="1009134"/>
            <a:ext cx="106805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RTC of </a:t>
            </a:r>
            <a:r>
              <a:rPr lang="en-US" b="1" dirty="0" smtClean="0"/>
              <a:t>Sewer Systems</a:t>
            </a:r>
          </a:p>
          <a:p>
            <a:r>
              <a:rPr lang="en-US" b="1" dirty="0" smtClean="0"/>
              <a:t>Simulation results using ADESBA with single tanks excluded from ADESBA control</a:t>
            </a:r>
            <a:r>
              <a:rPr lang="en-US" b="1" dirty="0"/>
              <a:t> , Simulating 25 years </a:t>
            </a:r>
          </a:p>
          <a:p>
            <a:r>
              <a:rPr lang="en-US" b="1" dirty="0" smtClean="0"/>
              <a:t>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788383" y="1921228"/>
            <a:ext cx="4784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Overflows of the System are depending on controlled tanks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Shows the importance of different tanks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Tank at </a:t>
            </a:r>
            <a:r>
              <a:rPr lang="en-US" dirty="0" err="1" smtClean="0"/>
              <a:t>Vieselerhofstr</a:t>
            </a:r>
            <a:r>
              <a:rPr lang="en-US" dirty="0" smtClean="0"/>
              <a:t>. has most the most impact on the spilled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876" y="1921228"/>
            <a:ext cx="5352899" cy="297459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88383" y="4608961"/>
            <a:ext cx="5046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Outlook: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Real implementation of the ADESBA control to CSO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phase of 6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Simulating the catchment of Dortmund </a:t>
            </a:r>
            <a:r>
              <a:rPr lang="en-US" dirty="0" err="1" smtClean="0"/>
              <a:t>Deusen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Evaluation of recorded operational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/>
          <p:cNvSpPr/>
          <p:nvPr/>
        </p:nvSpPr>
        <p:spPr>
          <a:xfrm>
            <a:off x="1775520" y="930962"/>
            <a:ext cx="3600400" cy="1993983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RESPONSE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white">
                  <a:lumMod val="50000"/>
                </a:prstClr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white">
                  <a:lumMod val="50000"/>
                </a:prstClr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white">
                  <a:lumMod val="50000"/>
                </a:prstClr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white">
                  <a:lumMod val="50000"/>
                </a:prst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1 CuadroTexto"/>
          <p:cNvSpPr txBox="1"/>
          <p:nvPr/>
        </p:nvSpPr>
        <p:spPr>
          <a:xfrm>
            <a:off x="2257874" y="188640"/>
            <a:ext cx="8014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    Emscher demo cases: Ecosystem services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6" y="1340769"/>
            <a:ext cx="3212046" cy="1412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999656" y="952219"/>
            <a:ext cx="1296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9BBB59">
                    <a:lumMod val="75000"/>
                  </a:srgbClr>
                </a:solidFill>
                <a:latin typeface="Calibri"/>
                <a:cs typeface="Arial" pitchFamily="34" charset="0"/>
              </a:rPr>
              <a:t>WP31.1</a:t>
            </a:r>
            <a:endParaRPr lang="en-US" sz="2000" b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5519936" y="948236"/>
            <a:ext cx="2448272" cy="19939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DRIVERS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8120608" y="952220"/>
            <a:ext cx="2448272" cy="1993983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PRESSURES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8104560" y="3104831"/>
            <a:ext cx="2448272" cy="3024336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STATE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Abgerundetes Rechteck 14"/>
          <p:cNvSpPr/>
          <p:nvPr/>
        </p:nvSpPr>
        <p:spPr>
          <a:xfrm>
            <a:off x="5015880" y="3104831"/>
            <a:ext cx="2916324" cy="2952594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IMPACT I - PROVISION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1695128" y="3068960"/>
            <a:ext cx="3176736" cy="165618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IMPACT II – USE &amp; BENEFIT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5 CuadroTexto"/>
          <p:cNvSpPr txBox="1"/>
          <p:nvPr/>
        </p:nvSpPr>
        <p:spPr>
          <a:xfrm>
            <a:off x="6084397" y="1749155"/>
            <a:ext cx="1296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cs typeface="Arial" pitchFamily="34" charset="0"/>
              </a:rPr>
              <a:t>not affected</a:t>
            </a:r>
          </a:p>
        </p:txBody>
      </p:sp>
      <p:sp>
        <p:nvSpPr>
          <p:cNvPr id="18" name="5 CuadroTexto"/>
          <p:cNvSpPr txBox="1"/>
          <p:nvPr/>
        </p:nvSpPr>
        <p:spPr>
          <a:xfrm>
            <a:off x="8256240" y="1412770"/>
            <a:ext cx="2088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Point source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Urban wastewater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Storm overflows    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</a:p>
          <a:p>
            <a:pPr>
              <a:defRPr/>
            </a:pP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Measurements: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sedimentation efficiency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1" name="5 CuadroTexto"/>
          <p:cNvSpPr txBox="1"/>
          <p:nvPr/>
        </p:nvSpPr>
        <p:spPr>
          <a:xfrm>
            <a:off x="8176568" y="3608887"/>
            <a:ext cx="23042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Physicochemical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Transparency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Nutrient conditions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hazardous substances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</a:p>
          <a:p>
            <a:pPr>
              <a:defRPr/>
            </a:pP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Measurements: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TOC, BOD, P, N, filterable substances</a:t>
            </a:r>
          </a:p>
        </p:txBody>
      </p:sp>
      <p:sp>
        <p:nvSpPr>
          <p:cNvPr id="22" name="5 CuadroTexto"/>
          <p:cNvSpPr txBox="1"/>
          <p:nvPr/>
        </p:nvSpPr>
        <p:spPr>
          <a:xfrm>
            <a:off x="5123892" y="3669632"/>
            <a:ext cx="27363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IESS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Self-purification (N, P, C)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↑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IESS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Biodiversity (algae,  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     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macrophytes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, invertebrates)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↑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FESS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Cultural ESS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↑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Calculations: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nutrient retention (Excel-tool, ECOLAB water quality model)</a:t>
            </a:r>
          </a:p>
        </p:txBody>
      </p:sp>
      <p:sp>
        <p:nvSpPr>
          <p:cNvPr id="23" name="5 CuadroTexto"/>
          <p:cNvSpPr txBox="1"/>
          <p:nvPr/>
        </p:nvSpPr>
        <p:spPr>
          <a:xfrm>
            <a:off x="1767136" y="3573017"/>
            <a:ext cx="30243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FESS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Cultural ESS: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Use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↑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adequate offer regarding WTP for 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 recreation, GEP, ...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1673374" y="4852268"/>
            <a:ext cx="3176736" cy="1339916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SUSTAINABILITY ASSESSMENT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5 CuadroTexto"/>
          <p:cNvSpPr txBox="1"/>
          <p:nvPr/>
        </p:nvSpPr>
        <p:spPr>
          <a:xfrm>
            <a:off x="1772444" y="5266663"/>
            <a:ext cx="30243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lifetime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energy consumption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investment &amp; maintenance costs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....</a:t>
            </a:r>
          </a:p>
        </p:txBody>
      </p:sp>
      <p:pic>
        <p:nvPicPr>
          <p:cNvPr id="19" name="Picture 2" descr="Conceptual approach of the DESSIN ESS Evaluation Framework_cookbookv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13" y="0"/>
            <a:ext cx="1123851" cy="100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60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/>
          <p:cNvSpPr/>
          <p:nvPr/>
        </p:nvSpPr>
        <p:spPr>
          <a:xfrm>
            <a:off x="1775520" y="930962"/>
            <a:ext cx="3600400" cy="1993983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RESPONSE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white">
                  <a:lumMod val="50000"/>
                </a:prstClr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white">
                  <a:lumMod val="50000"/>
                </a:prstClr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white">
                  <a:lumMod val="50000"/>
                </a:prstClr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white">
                  <a:lumMod val="50000"/>
                </a:prst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1 CuadroTexto"/>
          <p:cNvSpPr txBox="1"/>
          <p:nvPr/>
        </p:nvSpPr>
        <p:spPr>
          <a:xfrm>
            <a:off x="2257874" y="188640"/>
            <a:ext cx="8014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charset="0"/>
              </a:rPr>
              <a:t>     Emscher demo cases: Ecosystem services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519936" y="948236"/>
            <a:ext cx="2448272" cy="19939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DRIVERS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8120608" y="952220"/>
            <a:ext cx="2448272" cy="1993983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PRESSURES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8112224" y="3068960"/>
            <a:ext cx="2448272" cy="318171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STATE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Abgerundetes Rechteck 14"/>
          <p:cNvSpPr/>
          <p:nvPr/>
        </p:nvSpPr>
        <p:spPr>
          <a:xfrm>
            <a:off x="5015880" y="3068960"/>
            <a:ext cx="2916324" cy="2952594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IMPACT I - PROVISION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5 CuadroTexto"/>
          <p:cNvSpPr txBox="1"/>
          <p:nvPr/>
        </p:nvSpPr>
        <p:spPr>
          <a:xfrm>
            <a:off x="6084397" y="1749155"/>
            <a:ext cx="12961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cs typeface="Arial" pitchFamily="34" charset="0"/>
              </a:rPr>
              <a:t>not affected</a:t>
            </a:r>
          </a:p>
        </p:txBody>
      </p:sp>
      <p:sp>
        <p:nvSpPr>
          <p:cNvPr id="18" name="5 CuadroTexto"/>
          <p:cNvSpPr txBox="1"/>
          <p:nvPr/>
        </p:nvSpPr>
        <p:spPr>
          <a:xfrm>
            <a:off x="8256240" y="1412769"/>
            <a:ext cx="208823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Point source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Urban wastewater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Storm overflows    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</a:p>
          <a:p>
            <a:pPr>
              <a:defRPr/>
            </a:pP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Simulations: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number &amp; volume of overflow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1" name="5 CuadroTexto"/>
          <p:cNvSpPr txBox="1"/>
          <p:nvPr/>
        </p:nvSpPr>
        <p:spPr>
          <a:xfrm>
            <a:off x="8184232" y="3573016"/>
            <a:ext cx="23042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Physicochemical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Transparency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Nutrient conditions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hazardous substances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</a:p>
          <a:p>
            <a:pPr>
              <a:defRPr/>
            </a:pP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Hydromorphology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/Hydrology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Quantity + dynamics of water flow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↓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Water residence time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↑</a:t>
            </a:r>
          </a:p>
          <a:p>
            <a:pPr>
              <a:defRPr/>
            </a:pP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Simulations: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nutrients, flow velocity</a:t>
            </a:r>
          </a:p>
        </p:txBody>
      </p:sp>
      <p:sp>
        <p:nvSpPr>
          <p:cNvPr id="22" name="5 CuadroTexto"/>
          <p:cNvSpPr txBox="1"/>
          <p:nvPr/>
        </p:nvSpPr>
        <p:spPr>
          <a:xfrm>
            <a:off x="5123892" y="3633762"/>
            <a:ext cx="27363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IESS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Self-purification (N, P, C)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↑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IESS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Biodiversity (algae,    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     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macrophytes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, invertebrates)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↑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FESS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cultural services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↑</a:t>
            </a:r>
            <a:endParaRPr lang="en-US" sz="14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endParaRPr lang="en-US" sz="1400" b="1" dirty="0">
              <a:solidFill>
                <a:srgbClr val="FF0000"/>
              </a:solidFill>
              <a:latin typeface="Calibri"/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Calculations: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nutrient retention (Excel-tool, ECOLAB water quality model);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peak flow (MIKE, discharge    </a:t>
            </a:r>
          </a:p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Arial" pitchFamily="34" charset="0"/>
              </a:rPr>
              <a:t>modelling)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9697" y="1308959"/>
            <a:ext cx="3212046" cy="15344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5 CuadroTexto"/>
          <p:cNvSpPr txBox="1"/>
          <p:nvPr/>
        </p:nvSpPr>
        <p:spPr>
          <a:xfrm>
            <a:off x="3035660" y="948235"/>
            <a:ext cx="1296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Calibri"/>
                <a:cs typeface="Arial" pitchFamily="34" charset="0"/>
              </a:rPr>
              <a:t>WP31.2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1695128" y="3046406"/>
            <a:ext cx="3176736" cy="165618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IMPACT II – USE &amp; BENEFIT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5 CuadroTexto"/>
          <p:cNvSpPr txBox="1"/>
          <p:nvPr/>
        </p:nvSpPr>
        <p:spPr>
          <a:xfrm>
            <a:off x="1767136" y="3550463"/>
            <a:ext cx="30243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FESS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Cultural ESS: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Use </a:t>
            </a:r>
            <a:r>
              <a:rPr lang="en-US" sz="14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↑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adequate offer regarding WTP for 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 recreation, GEP, ...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1673374" y="4829714"/>
            <a:ext cx="3176736" cy="1339916"/>
          </a:xfrm>
          <a:prstGeom prst="round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de-DE" sz="16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SUSTAINABILITY ASSESSMENT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GB" sz="11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de-DE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7" name="5 CuadroTexto"/>
          <p:cNvSpPr txBox="1"/>
          <p:nvPr/>
        </p:nvSpPr>
        <p:spPr>
          <a:xfrm>
            <a:off x="1772444" y="5244109"/>
            <a:ext cx="30243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lifetime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energy consumption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investment &amp; maintenance costs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- ....</a:t>
            </a:r>
          </a:p>
        </p:txBody>
      </p:sp>
      <p:pic>
        <p:nvPicPr>
          <p:cNvPr id="1026" name="Picture 2" descr="Conceptual approach of the DESSIN ESS Evaluation Framework_cookbookv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13" y="0"/>
            <a:ext cx="1123851" cy="100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5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23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57874" y="188640"/>
            <a:ext cx="50720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Report Emscher demo cases</a:t>
            </a:r>
          </a:p>
        </p:txBody>
      </p:sp>
      <p:sp>
        <p:nvSpPr>
          <p:cNvPr id="4" name="7 CuadroTexto"/>
          <p:cNvSpPr txBox="1"/>
          <p:nvPr/>
        </p:nvSpPr>
        <p:spPr>
          <a:xfrm>
            <a:off x="2239488" y="1196753"/>
            <a:ext cx="76009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I)    Status, experience, and outlook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WP31.1 - Improved CSO treatment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 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II)   Status, experience, and outlook </a:t>
            </a:r>
            <a:r>
              <a:rPr lang="en-US" sz="2000" b="1" dirty="0">
                <a:solidFill>
                  <a:srgbClr val="0070C0"/>
                </a:solidFill>
                <a:cs typeface="Arial" pitchFamily="34" charset="0"/>
              </a:rPr>
              <a:t>WP31.2 - RTC of sewer system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III)  ESS in the 2 Emscher demo cases  </a:t>
            </a:r>
          </a:p>
        </p:txBody>
      </p:sp>
    </p:spTree>
    <p:extLst>
      <p:ext uri="{BB962C8B-B14F-4D97-AF65-F5344CB8AC3E}">
        <p14:creationId xmlns:p14="http://schemas.microsoft.com/office/powerpoint/2010/main" val="2563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275" y="891232"/>
            <a:ext cx="2687792" cy="179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5276" y="3912072"/>
            <a:ext cx="2687792" cy="1779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857" y="2320993"/>
            <a:ext cx="3212046" cy="1412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5757" y="5313004"/>
            <a:ext cx="3212046" cy="15344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5 CuadroTexto"/>
          <p:cNvSpPr txBox="1"/>
          <p:nvPr/>
        </p:nvSpPr>
        <p:spPr>
          <a:xfrm>
            <a:off x="4367808" y="1124744"/>
            <a:ext cx="6664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WP31.1 – Improved CSO treatment </a:t>
            </a:r>
          </a:p>
        </p:txBody>
      </p:sp>
      <p:sp>
        <p:nvSpPr>
          <p:cNvPr id="21" name="5 CuadroTexto"/>
          <p:cNvSpPr txBox="1"/>
          <p:nvPr/>
        </p:nvSpPr>
        <p:spPr>
          <a:xfrm>
            <a:off x="4375285" y="4171727"/>
            <a:ext cx="6664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cs typeface="Arial" pitchFamily="34" charset="0"/>
              </a:rPr>
              <a:t>WP 31.2 – Real Time Control of sewer network </a:t>
            </a:r>
          </a:p>
        </p:txBody>
      </p:sp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154" y="1763552"/>
            <a:ext cx="2199140" cy="38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https://www.heureka.com/upload/logo_uni_dui_ess.gif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78" b="33261"/>
          <a:stretch/>
        </p:blipFill>
        <p:spPr bwMode="auto">
          <a:xfrm>
            <a:off x="8180053" y="2204865"/>
            <a:ext cx="2190750" cy="7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fik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53380" y="2933530"/>
            <a:ext cx="2174240" cy="6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 descr="https://www.heureka.com/upload/logo_uni_dui_ess.gif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78" b="33261"/>
          <a:stretch/>
        </p:blipFill>
        <p:spPr bwMode="auto">
          <a:xfrm>
            <a:off x="8153380" y="5313004"/>
            <a:ext cx="2190750" cy="7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69890" y="6089275"/>
            <a:ext cx="2157730" cy="67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7652" y="4852102"/>
            <a:ext cx="2365696" cy="47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 CuadroTexto"/>
          <p:cNvSpPr txBox="1"/>
          <p:nvPr/>
        </p:nvSpPr>
        <p:spPr>
          <a:xfrm>
            <a:off x="2257874" y="188640"/>
            <a:ext cx="50720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Report Emscher demo cases</a:t>
            </a:r>
          </a:p>
        </p:txBody>
      </p:sp>
    </p:spTree>
    <p:extLst>
      <p:ext uri="{BB962C8B-B14F-4D97-AF65-F5344CB8AC3E}">
        <p14:creationId xmlns:p14="http://schemas.microsoft.com/office/powerpoint/2010/main" val="16099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64524" y="948690"/>
            <a:ext cx="48712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Cross flow lamella settler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Located in Castrop-Rauxel at a CSO in parallel to a combined sewer and near by a pumping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setup in summer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Equipment: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sample taking devices (à 24 bottles) including control device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spectrometer probes (S::CAN)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Inflow water is pumped from the sump hole into the inflow structure of the container. Water flows through lamellas and exits the container via a spill 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Samples are taken near to the </a:t>
            </a:r>
            <a:r>
              <a:rPr lang="en-US" dirty="0"/>
              <a:t>i</a:t>
            </a:r>
            <a:r>
              <a:rPr lang="en-US" dirty="0" smtClean="0"/>
              <a:t>nflow structure and inside the spill way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782" y="1038167"/>
            <a:ext cx="5951242" cy="3348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4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64524" y="926765"/>
            <a:ext cx="487125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Cross flow lamella settler</a:t>
            </a:r>
          </a:p>
          <a:p>
            <a:endParaRPr lang="en-US" dirty="0" smtClean="0"/>
          </a:p>
          <a:p>
            <a:r>
              <a:rPr lang="en-US" dirty="0" smtClean="0"/>
              <a:t>Setup: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During heavy rain events the pump sump is filling due to higher inflow than outflow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Inflow pump of the container start operating at rain events when pump sump water level reaches 40cm over the pump. Turn of at 30cm over the pump.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Samples are taken every 10 minutes. Two samples filling one bottle.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Samples are stored cooled and dark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Main Parameters that are </a:t>
            </a:r>
            <a:r>
              <a:rPr lang="en-US" dirty="0" err="1" smtClean="0"/>
              <a:t>measuered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Fine TSS (0,45-0,63µm)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TOC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Spectrometer probes measuring every 15 seconds (first DOC and TOC, later CSB and TSS)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1" y="1203004"/>
            <a:ext cx="2084070" cy="277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02" y="1203005"/>
            <a:ext cx="1578396" cy="280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23" y="1203004"/>
            <a:ext cx="1577947" cy="280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5782" y="4158419"/>
            <a:ext cx="5916916" cy="20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1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43970" y="814647"/>
            <a:ext cx="4871258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Technical problems / experiences during test phase: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Inflow pump was regulating strongly. Discharges were varying between 20 and 40 l/s by a set point of  30 l/s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Adjustment of pump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Failure of cleaning mechanism of spectrometer probes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 trustworthy results, mechanical manual cleaning necessary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Clogging of inflow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Repair done by EGLV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Freezing of tubes from sampling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Almost no operation in January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Catchment is influenced by groundwater infiltration (roughly 50% of dry weather flow)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1" y="1203004"/>
            <a:ext cx="2084070" cy="277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02" y="1203005"/>
            <a:ext cx="1578396" cy="280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23" y="1203004"/>
            <a:ext cx="1577947" cy="280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1620" y="4175460"/>
            <a:ext cx="5701077" cy="201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8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020" y="876586"/>
            <a:ext cx="5594045" cy="232381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72589" y="1161261"/>
            <a:ext cx="48404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Preliminary Results</a:t>
            </a:r>
          </a:p>
          <a:p>
            <a:endParaRPr lang="en-US" dirty="0"/>
          </a:p>
          <a:p>
            <a:r>
              <a:rPr lang="en-US" dirty="0" smtClean="0"/>
              <a:t>First results were not satisfactory.</a:t>
            </a:r>
          </a:p>
          <a:p>
            <a:r>
              <a:rPr lang="en-US" dirty="0" smtClean="0"/>
              <a:t>Almost no differences between inflow and outflow concentrations</a:t>
            </a:r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Lowering the discharge to 20 l/s, later to 10 l/s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Look on hydraulic conditions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Relatively low concentrations in storm water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Use of dry weather flow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Indication of a higher sedimentation performance at higher inflow concentrations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20" y="3239840"/>
            <a:ext cx="4443810" cy="296098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532854" y="3338423"/>
            <a:ext cx="15441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Example of probe measurement of first storm water event</a:t>
            </a:r>
            <a:endParaRPr lang="en-US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10475345" y="5369829"/>
            <a:ext cx="165914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Example of Lab measurement of storm water event from November 2015</a:t>
            </a:r>
            <a:endParaRPr lang="en-US" sz="1200" dirty="0"/>
          </a:p>
        </p:txBody>
      </p:sp>
      <p:cxnSp>
        <p:nvCxnSpPr>
          <p:cNvPr id="9" name="Gerade Verbindung mit Pfeil 8"/>
          <p:cNvCxnSpPr>
            <a:stCxn id="3" idx="0"/>
          </p:cNvCxnSpPr>
          <p:nvPr/>
        </p:nvCxnSpPr>
        <p:spPr>
          <a:xfrm flipH="1" flipV="1">
            <a:off x="10885251" y="2772383"/>
            <a:ext cx="419667" cy="566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>
            <a:stCxn id="7" idx="0"/>
          </p:cNvCxnSpPr>
          <p:nvPr/>
        </p:nvCxnSpPr>
        <p:spPr>
          <a:xfrm flipH="1" flipV="1">
            <a:off x="9932797" y="4845025"/>
            <a:ext cx="1372121" cy="524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2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88129" y="771727"/>
            <a:ext cx="5320145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Uranine</a:t>
            </a:r>
            <a:r>
              <a:rPr lang="en-US" b="1" dirty="0" smtClean="0"/>
              <a:t> </a:t>
            </a:r>
            <a:r>
              <a:rPr lang="en-US" b="1" dirty="0" smtClean="0"/>
              <a:t>Tracer Test</a:t>
            </a:r>
          </a:p>
          <a:p>
            <a:endParaRPr lang="en-US" dirty="0"/>
          </a:p>
          <a:p>
            <a:r>
              <a:rPr lang="en-US" dirty="0" smtClean="0">
                <a:sym typeface="Wingdings" panose="05000000000000000000" pitchFamily="2" charset="2"/>
              </a:rPr>
              <a:t>To compare inflow and outflow results the residence time of the water inside the container needs to be considered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Therefore, tests using </a:t>
            </a:r>
            <a:r>
              <a:rPr lang="en-US" dirty="0" err="1" smtClean="0">
                <a:sym typeface="Wingdings" panose="05000000000000000000" pitchFamily="2" charset="2"/>
              </a:rPr>
              <a:t>Uranin</a:t>
            </a:r>
            <a:r>
              <a:rPr lang="en-US" dirty="0" smtClean="0">
                <a:sym typeface="Wingdings" panose="05000000000000000000" pitchFamily="2" charset="2"/>
              </a:rPr>
              <a:t> tracer were performed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Tracer is introduced in the pump sump near the inflow pump of the container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Sample taking devices take samples at the Inflow and outflow inside the container every 1 minutes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Uranin</a:t>
            </a:r>
            <a:r>
              <a:rPr lang="en-US" dirty="0" smtClean="0">
                <a:sym typeface="Wingdings" panose="05000000000000000000" pitchFamily="2" charset="2"/>
              </a:rPr>
              <a:t> is later detected by measuring the absorption at 491nm </a:t>
            </a:r>
            <a:r>
              <a:rPr lang="en-US" dirty="0" smtClean="0">
                <a:sym typeface="Wingdings" panose="05000000000000000000" pitchFamily="2" charset="2"/>
              </a:rPr>
              <a:t>wavelength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 Different test show residence time of 13 to 16 Minutes, by 10 l/s inflow discharge  adjustment of outflow results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176" y="1048963"/>
            <a:ext cx="2894524" cy="2170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32830" y="1320352"/>
            <a:ext cx="2170893" cy="162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627" y="3424137"/>
            <a:ext cx="4652708" cy="2757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Gerade Verbindung mit Pfeil 12"/>
          <p:cNvCxnSpPr/>
          <p:nvPr/>
        </p:nvCxnSpPr>
        <p:spPr>
          <a:xfrm>
            <a:off x="8005864" y="3647872"/>
            <a:ext cx="515566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8521430" y="3509372"/>
            <a:ext cx="1109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residence time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65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60204_Zeitraffer_50%_L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0553" y="939800"/>
            <a:ext cx="5261047" cy="2959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992044" y="924127"/>
            <a:ext cx="53201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Uranine</a:t>
            </a:r>
            <a:r>
              <a:rPr lang="en-US" b="1" dirty="0" smtClean="0"/>
              <a:t> </a:t>
            </a:r>
            <a:r>
              <a:rPr lang="en-US" b="1" dirty="0" smtClean="0"/>
              <a:t>Tracer Test</a:t>
            </a:r>
          </a:p>
          <a:p>
            <a:endParaRPr lang="en-US" u="sng" dirty="0"/>
          </a:p>
          <a:p>
            <a:r>
              <a:rPr lang="en-US" dirty="0" smtClean="0"/>
              <a:t>to gain an optical impression the to flow distribution inside the container a camera was installed to monitor the </a:t>
            </a:r>
            <a:r>
              <a:rPr lang="en-US" dirty="0" err="1" smtClean="0"/>
              <a:t>uranin</a:t>
            </a:r>
            <a:r>
              <a:rPr lang="en-US" dirty="0" smtClean="0"/>
              <a:t> tracer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Identification of a bypass current on the left side (in flow direction)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Sample taking device and spectrometer probe were installed inside the spillway on the left side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Modification of devices to right side</a:t>
            </a:r>
            <a:endParaRPr lang="en-US" dirty="0" smtClean="0"/>
          </a:p>
          <a:p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74"/>
          <a:stretch/>
        </p:blipFill>
        <p:spPr bwMode="auto">
          <a:xfrm rot="5400000">
            <a:off x="8696115" y="3433339"/>
            <a:ext cx="2282704" cy="338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6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1331</Words>
  <Application>Microsoft Office PowerPoint</Application>
  <PresentationFormat>Breitbild</PresentationFormat>
  <Paragraphs>457</Paragraphs>
  <Slides>19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Tema de Office</vt:lpstr>
      <vt:lpstr>1_Tema de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Wortberg</dc:creator>
  <cp:lastModifiedBy>Wortberg</cp:lastModifiedBy>
  <cp:revision>79</cp:revision>
  <cp:lastPrinted>2016-03-14T12:50:35Z</cp:lastPrinted>
  <dcterms:created xsi:type="dcterms:W3CDTF">2016-03-10T09:38:06Z</dcterms:created>
  <dcterms:modified xsi:type="dcterms:W3CDTF">2016-03-16T07:45:13Z</dcterms:modified>
</cp:coreProperties>
</file>