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2"/>
  </p:notesMasterIdLst>
  <p:handoutMasterIdLst>
    <p:handoutMasterId r:id="rId13"/>
  </p:handoutMasterIdLst>
  <p:sldIdLst>
    <p:sldId id="256" r:id="rId2"/>
    <p:sldId id="289" r:id="rId3"/>
    <p:sldId id="263" r:id="rId4"/>
    <p:sldId id="294" r:id="rId5"/>
    <p:sldId id="293" r:id="rId6"/>
    <p:sldId id="296" r:id="rId7"/>
    <p:sldId id="297" r:id="rId8"/>
    <p:sldId id="295" r:id="rId9"/>
    <p:sldId id="298" r:id="rId10"/>
    <p:sldId id="258" r:id="rId11"/>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3945" autoAdjust="0"/>
  </p:normalViewPr>
  <p:slideViewPr>
    <p:cSldViewPr>
      <p:cViewPr varScale="1">
        <p:scale>
          <a:sx n="84" d="100"/>
          <a:sy n="84" d="100"/>
        </p:scale>
        <p:origin x="91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58B9499-487B-450C-90F4-2D438BF2FDCF}" type="datetimeFigureOut">
              <a:rPr lang="es-ES_tradnl" smtClean="0"/>
              <a:t>16/03/2016</a:t>
            </a:fld>
            <a:endParaRPr lang="es-ES_tradnl"/>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_tradnl"/>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D93C0E1-B3E2-4261-BAD7-5D2CC14ABDDE}" type="slidenum">
              <a:rPr lang="es-ES_tradnl" smtClean="0"/>
              <a:t>‹Nº›</a:t>
            </a:fld>
            <a:endParaRPr lang="es-ES_tradnl"/>
          </a:p>
        </p:txBody>
      </p:sp>
    </p:spTree>
    <p:extLst>
      <p:ext uri="{BB962C8B-B14F-4D97-AF65-F5344CB8AC3E}">
        <p14:creationId xmlns:p14="http://schemas.microsoft.com/office/powerpoint/2010/main" val="3970755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71A2CC-3104-487B-9DA3-1D6A27509439}" type="datetimeFigureOut">
              <a:rPr lang="es-ES_tradnl" smtClean="0"/>
              <a:t>16/03/2016</a:t>
            </a:fld>
            <a:endParaRPr lang="es-ES_tradnl"/>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5F8E725-D4D2-4B13-87C5-67169EDA144A}" type="slidenum">
              <a:rPr lang="es-ES_tradnl" smtClean="0"/>
              <a:t>‹Nº›</a:t>
            </a:fld>
            <a:endParaRPr lang="es-ES_tradnl"/>
          </a:p>
        </p:txBody>
      </p:sp>
    </p:spTree>
    <p:extLst>
      <p:ext uri="{BB962C8B-B14F-4D97-AF65-F5344CB8AC3E}">
        <p14:creationId xmlns:p14="http://schemas.microsoft.com/office/powerpoint/2010/main" val="527876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25F8E725-D4D2-4B13-87C5-67169EDA144A}" type="slidenum">
              <a:rPr lang="es-ES_tradnl" smtClean="0"/>
              <a:t>1</a:t>
            </a:fld>
            <a:endParaRPr lang="es-ES_tradnl"/>
          </a:p>
        </p:txBody>
      </p:sp>
    </p:spTree>
    <p:extLst>
      <p:ext uri="{BB962C8B-B14F-4D97-AF65-F5344CB8AC3E}">
        <p14:creationId xmlns:p14="http://schemas.microsoft.com/office/powerpoint/2010/main" val="1312434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25F8E725-D4D2-4B13-87C5-67169EDA144A}" type="slidenum">
              <a:rPr lang="es-ES_tradnl" smtClean="0"/>
              <a:t>10</a:t>
            </a:fld>
            <a:endParaRPr lang="es-ES_tradnl"/>
          </a:p>
        </p:txBody>
      </p:sp>
    </p:spTree>
    <p:extLst>
      <p:ext uri="{BB962C8B-B14F-4D97-AF65-F5344CB8AC3E}">
        <p14:creationId xmlns:p14="http://schemas.microsoft.com/office/powerpoint/2010/main" val="46197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For those of you not familiar</a:t>
            </a:r>
            <a:r>
              <a:rPr lang="en-US" baseline="0" noProof="0" dirty="0" smtClean="0"/>
              <a:t> with the Llobregat site I would like to highlight the context </a:t>
            </a:r>
            <a:r>
              <a:rPr lang="en-US" baseline="0" noProof="0" dirty="0" err="1" smtClean="0"/>
              <a:t>ans</a:t>
            </a:r>
            <a:r>
              <a:rPr lang="en-US" baseline="0" noProof="0" dirty="0" smtClean="0"/>
              <a:t> what we want to assess.</a:t>
            </a:r>
          </a:p>
          <a:p>
            <a:r>
              <a:rPr lang="en-US" baseline="0" noProof="0" dirty="0" smtClean="0"/>
              <a:t>We want to </a:t>
            </a:r>
            <a:r>
              <a:rPr lang="en-US" b="1" u="sng" baseline="0" noProof="0" dirty="0" smtClean="0"/>
              <a:t>assess mainly </a:t>
            </a:r>
            <a:r>
              <a:rPr lang="en-US" b="1" u="sng" baseline="0" noProof="0" dirty="0" err="1" smtClean="0"/>
              <a:t>chemico</a:t>
            </a:r>
            <a:r>
              <a:rPr lang="en-US" b="1" u="sng" baseline="0" noProof="0" dirty="0" smtClean="0"/>
              <a:t>-physical changes </a:t>
            </a:r>
            <a:r>
              <a:rPr lang="en-US" baseline="0" noProof="0" dirty="0" smtClean="0"/>
              <a:t>in the aquifer and also </a:t>
            </a:r>
            <a:r>
              <a:rPr lang="en-US" b="1" u="sng" baseline="0" noProof="0" dirty="0" smtClean="0"/>
              <a:t>socio-economic impacts </a:t>
            </a:r>
            <a:r>
              <a:rPr lang="en-US" baseline="0" noProof="0" dirty="0" smtClean="0"/>
              <a:t>using the evaluation of the ESS related.</a:t>
            </a:r>
          </a:p>
          <a:p>
            <a:r>
              <a:rPr lang="en-US" b="1" baseline="0" noProof="0" dirty="0" smtClean="0"/>
              <a:t>Cross section</a:t>
            </a:r>
            <a:r>
              <a:rPr lang="en-US" baseline="0" noProof="0" dirty="0" smtClean="0"/>
              <a:t>: has been produced recently using the existing information of each pumping well. 50 meters depth. 20 meters of </a:t>
            </a:r>
            <a:r>
              <a:rPr lang="en-US" b="1" i="0" u="sng" baseline="0" noProof="0" dirty="0" smtClean="0"/>
              <a:t>screen</a:t>
            </a:r>
            <a:r>
              <a:rPr lang="en-US" baseline="0" noProof="0" dirty="0" smtClean="0"/>
              <a:t>: gravel and sand (main aquifer).</a:t>
            </a:r>
            <a:endParaRPr lang="en-US" noProof="0" dirty="0"/>
          </a:p>
        </p:txBody>
      </p:sp>
      <p:sp>
        <p:nvSpPr>
          <p:cNvPr id="4" name="3 Marcador de número de diapositiva"/>
          <p:cNvSpPr>
            <a:spLocks noGrp="1"/>
          </p:cNvSpPr>
          <p:nvPr>
            <p:ph type="sldNum" sz="quarter" idx="10"/>
          </p:nvPr>
        </p:nvSpPr>
        <p:spPr/>
        <p:txBody>
          <a:bodyPr/>
          <a:lstStyle/>
          <a:p>
            <a:fld id="{25F8E725-D4D2-4B13-87C5-67169EDA144A}" type="slidenum">
              <a:rPr lang="es-ES_tradnl" smtClean="0"/>
              <a:t>2</a:t>
            </a:fld>
            <a:endParaRPr lang="es-ES_tradnl"/>
          </a:p>
        </p:txBody>
      </p:sp>
    </p:spTree>
    <p:extLst>
      <p:ext uri="{BB962C8B-B14F-4D97-AF65-F5344CB8AC3E}">
        <p14:creationId xmlns:p14="http://schemas.microsoft.com/office/powerpoint/2010/main" val="49526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For those of you not familiar</a:t>
            </a:r>
            <a:r>
              <a:rPr lang="en-US" baseline="0" noProof="0" dirty="0" smtClean="0"/>
              <a:t> with the Llobregat site I would like to highlight the context </a:t>
            </a:r>
            <a:r>
              <a:rPr lang="en-US" baseline="0" noProof="0" dirty="0" err="1" smtClean="0"/>
              <a:t>ans</a:t>
            </a:r>
            <a:r>
              <a:rPr lang="en-US" baseline="0" noProof="0" dirty="0" smtClean="0"/>
              <a:t> what we want to assess.</a:t>
            </a:r>
          </a:p>
          <a:p>
            <a:r>
              <a:rPr lang="en-US" baseline="0" noProof="0" dirty="0" smtClean="0"/>
              <a:t>We want to </a:t>
            </a:r>
            <a:r>
              <a:rPr lang="en-US" b="1" u="sng" baseline="0" noProof="0" dirty="0" smtClean="0"/>
              <a:t>assess mainly </a:t>
            </a:r>
            <a:r>
              <a:rPr lang="en-US" b="1" u="sng" baseline="0" noProof="0" dirty="0" err="1" smtClean="0"/>
              <a:t>chemico</a:t>
            </a:r>
            <a:r>
              <a:rPr lang="en-US" b="1" u="sng" baseline="0" noProof="0" dirty="0" smtClean="0"/>
              <a:t>-physical changes </a:t>
            </a:r>
            <a:r>
              <a:rPr lang="en-US" baseline="0" noProof="0" dirty="0" smtClean="0"/>
              <a:t>in the aquifer and also </a:t>
            </a:r>
            <a:r>
              <a:rPr lang="en-US" b="1" u="sng" baseline="0" noProof="0" dirty="0" smtClean="0"/>
              <a:t>socio-economic impacts </a:t>
            </a:r>
            <a:r>
              <a:rPr lang="en-US" baseline="0" noProof="0" dirty="0" smtClean="0"/>
              <a:t>using the evaluation of the ESS related.</a:t>
            </a:r>
          </a:p>
          <a:p>
            <a:r>
              <a:rPr lang="en-US" b="1" baseline="0" noProof="0" dirty="0" smtClean="0"/>
              <a:t>Cross section</a:t>
            </a:r>
            <a:r>
              <a:rPr lang="en-US" baseline="0" noProof="0" dirty="0" smtClean="0"/>
              <a:t>: has been produced recently using the existing information of each pumping well. 50 meters depth. 20 meters of </a:t>
            </a:r>
            <a:r>
              <a:rPr lang="en-US" b="1" i="0" u="sng" baseline="0" noProof="0" dirty="0" smtClean="0"/>
              <a:t>screen</a:t>
            </a:r>
            <a:r>
              <a:rPr lang="en-US" baseline="0" noProof="0" dirty="0" smtClean="0"/>
              <a:t>: gravel and sand (main aquifer).</a:t>
            </a:r>
            <a:endParaRPr lang="en-US" noProof="0" dirty="0"/>
          </a:p>
        </p:txBody>
      </p:sp>
      <p:sp>
        <p:nvSpPr>
          <p:cNvPr id="4" name="3 Marcador de número de diapositiva"/>
          <p:cNvSpPr>
            <a:spLocks noGrp="1"/>
          </p:cNvSpPr>
          <p:nvPr>
            <p:ph type="sldNum" sz="quarter" idx="10"/>
          </p:nvPr>
        </p:nvSpPr>
        <p:spPr/>
        <p:txBody>
          <a:bodyPr/>
          <a:lstStyle/>
          <a:p>
            <a:fld id="{25F8E725-D4D2-4B13-87C5-67169EDA144A}" type="slidenum">
              <a:rPr lang="es-ES_tradnl" smtClean="0"/>
              <a:t>3</a:t>
            </a:fld>
            <a:endParaRPr lang="es-ES_tradnl"/>
          </a:p>
        </p:txBody>
      </p:sp>
    </p:spTree>
    <p:extLst>
      <p:ext uri="{BB962C8B-B14F-4D97-AF65-F5344CB8AC3E}">
        <p14:creationId xmlns:p14="http://schemas.microsoft.com/office/powerpoint/2010/main" val="49526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For those of you not familiar</a:t>
            </a:r>
            <a:r>
              <a:rPr lang="en-US" baseline="0" noProof="0" dirty="0" smtClean="0"/>
              <a:t> with the Llobregat site I would like to highlight the context </a:t>
            </a:r>
            <a:r>
              <a:rPr lang="en-US" baseline="0" noProof="0" dirty="0" err="1" smtClean="0"/>
              <a:t>ans</a:t>
            </a:r>
            <a:r>
              <a:rPr lang="en-US" baseline="0" noProof="0" dirty="0" smtClean="0"/>
              <a:t> what we want to assess.</a:t>
            </a:r>
          </a:p>
          <a:p>
            <a:r>
              <a:rPr lang="en-US" baseline="0" noProof="0" dirty="0" smtClean="0"/>
              <a:t>We want to </a:t>
            </a:r>
            <a:r>
              <a:rPr lang="en-US" b="1" u="sng" baseline="0" noProof="0" dirty="0" smtClean="0"/>
              <a:t>assess mainly </a:t>
            </a:r>
            <a:r>
              <a:rPr lang="en-US" b="1" u="sng" baseline="0" noProof="0" dirty="0" err="1" smtClean="0"/>
              <a:t>chemico</a:t>
            </a:r>
            <a:r>
              <a:rPr lang="en-US" b="1" u="sng" baseline="0" noProof="0" dirty="0" smtClean="0"/>
              <a:t>-physical changes </a:t>
            </a:r>
            <a:r>
              <a:rPr lang="en-US" baseline="0" noProof="0" dirty="0" smtClean="0"/>
              <a:t>in the aquifer and also </a:t>
            </a:r>
            <a:r>
              <a:rPr lang="en-US" b="1" u="sng" baseline="0" noProof="0" dirty="0" smtClean="0"/>
              <a:t>socio-economic impacts </a:t>
            </a:r>
            <a:r>
              <a:rPr lang="en-US" baseline="0" noProof="0" dirty="0" smtClean="0"/>
              <a:t>using the evaluation of the ESS related.</a:t>
            </a:r>
          </a:p>
          <a:p>
            <a:r>
              <a:rPr lang="en-US" b="1" baseline="0" noProof="0" dirty="0" smtClean="0"/>
              <a:t>Cross section</a:t>
            </a:r>
            <a:r>
              <a:rPr lang="en-US" baseline="0" noProof="0" dirty="0" smtClean="0"/>
              <a:t>: has been produced recently using the existing information of each pumping well. 50 meters depth. 20 meters of </a:t>
            </a:r>
            <a:r>
              <a:rPr lang="en-US" b="1" i="0" u="sng" baseline="0" noProof="0" dirty="0" smtClean="0"/>
              <a:t>screen</a:t>
            </a:r>
            <a:r>
              <a:rPr lang="en-US" baseline="0" noProof="0" dirty="0" smtClean="0"/>
              <a:t>: gravel and sand (main aquifer).</a:t>
            </a:r>
            <a:endParaRPr lang="en-US" noProof="0" dirty="0"/>
          </a:p>
        </p:txBody>
      </p:sp>
      <p:sp>
        <p:nvSpPr>
          <p:cNvPr id="4" name="3 Marcador de número de diapositiva"/>
          <p:cNvSpPr>
            <a:spLocks noGrp="1"/>
          </p:cNvSpPr>
          <p:nvPr>
            <p:ph type="sldNum" sz="quarter" idx="10"/>
          </p:nvPr>
        </p:nvSpPr>
        <p:spPr/>
        <p:txBody>
          <a:bodyPr/>
          <a:lstStyle/>
          <a:p>
            <a:fld id="{25F8E725-D4D2-4B13-87C5-67169EDA144A}" type="slidenum">
              <a:rPr lang="es-ES_tradnl" smtClean="0"/>
              <a:t>4</a:t>
            </a:fld>
            <a:endParaRPr lang="es-ES_tradnl"/>
          </a:p>
        </p:txBody>
      </p:sp>
    </p:spTree>
    <p:extLst>
      <p:ext uri="{BB962C8B-B14F-4D97-AF65-F5344CB8AC3E}">
        <p14:creationId xmlns:p14="http://schemas.microsoft.com/office/powerpoint/2010/main" val="49526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For those of you not familiar</a:t>
            </a:r>
            <a:r>
              <a:rPr lang="en-US" baseline="0" noProof="0" dirty="0" smtClean="0"/>
              <a:t> with the Llobregat site I would like to highlight the context </a:t>
            </a:r>
            <a:r>
              <a:rPr lang="en-US" baseline="0" noProof="0" dirty="0" err="1" smtClean="0"/>
              <a:t>ans</a:t>
            </a:r>
            <a:r>
              <a:rPr lang="en-US" baseline="0" noProof="0" dirty="0" smtClean="0"/>
              <a:t> what we want to assess.</a:t>
            </a:r>
          </a:p>
          <a:p>
            <a:r>
              <a:rPr lang="en-US" baseline="0" noProof="0" dirty="0" smtClean="0"/>
              <a:t>We want to </a:t>
            </a:r>
            <a:r>
              <a:rPr lang="en-US" b="1" u="sng" baseline="0" noProof="0" dirty="0" smtClean="0"/>
              <a:t>assess mainly </a:t>
            </a:r>
            <a:r>
              <a:rPr lang="en-US" b="1" u="sng" baseline="0" noProof="0" dirty="0" err="1" smtClean="0"/>
              <a:t>chemico</a:t>
            </a:r>
            <a:r>
              <a:rPr lang="en-US" b="1" u="sng" baseline="0" noProof="0" dirty="0" smtClean="0"/>
              <a:t>-physical changes </a:t>
            </a:r>
            <a:r>
              <a:rPr lang="en-US" baseline="0" noProof="0" dirty="0" smtClean="0"/>
              <a:t>in the aquifer and also </a:t>
            </a:r>
            <a:r>
              <a:rPr lang="en-US" b="1" u="sng" baseline="0" noProof="0" dirty="0" smtClean="0"/>
              <a:t>socio-economic impacts </a:t>
            </a:r>
            <a:r>
              <a:rPr lang="en-US" baseline="0" noProof="0" dirty="0" smtClean="0"/>
              <a:t>using the evaluation of the ESS related.</a:t>
            </a:r>
          </a:p>
          <a:p>
            <a:r>
              <a:rPr lang="en-US" b="1" baseline="0" noProof="0" dirty="0" smtClean="0"/>
              <a:t>Cross section</a:t>
            </a:r>
            <a:r>
              <a:rPr lang="en-US" baseline="0" noProof="0" dirty="0" smtClean="0"/>
              <a:t>: has been produced recently using the existing information of each pumping well. 50 meters depth. 20 meters of </a:t>
            </a:r>
            <a:r>
              <a:rPr lang="en-US" b="1" i="0" u="sng" baseline="0" noProof="0" dirty="0" smtClean="0"/>
              <a:t>screen</a:t>
            </a:r>
            <a:r>
              <a:rPr lang="en-US" baseline="0" noProof="0" dirty="0" smtClean="0"/>
              <a:t>: gravel and sand (main aquifer).</a:t>
            </a:r>
            <a:endParaRPr lang="en-US" noProof="0" dirty="0"/>
          </a:p>
        </p:txBody>
      </p:sp>
      <p:sp>
        <p:nvSpPr>
          <p:cNvPr id="4" name="3 Marcador de número de diapositiva"/>
          <p:cNvSpPr>
            <a:spLocks noGrp="1"/>
          </p:cNvSpPr>
          <p:nvPr>
            <p:ph type="sldNum" sz="quarter" idx="10"/>
          </p:nvPr>
        </p:nvSpPr>
        <p:spPr/>
        <p:txBody>
          <a:bodyPr/>
          <a:lstStyle/>
          <a:p>
            <a:fld id="{25F8E725-D4D2-4B13-87C5-67169EDA144A}" type="slidenum">
              <a:rPr lang="es-ES_tradnl" smtClean="0"/>
              <a:t>5</a:t>
            </a:fld>
            <a:endParaRPr lang="es-ES_tradnl"/>
          </a:p>
        </p:txBody>
      </p:sp>
    </p:spTree>
    <p:extLst>
      <p:ext uri="{BB962C8B-B14F-4D97-AF65-F5344CB8AC3E}">
        <p14:creationId xmlns:p14="http://schemas.microsoft.com/office/powerpoint/2010/main" val="495260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For those of you not familiar</a:t>
            </a:r>
            <a:r>
              <a:rPr lang="en-US" baseline="0" noProof="0" dirty="0" smtClean="0"/>
              <a:t> with the Llobregat site I would like to highlight the context </a:t>
            </a:r>
            <a:r>
              <a:rPr lang="en-US" baseline="0" noProof="0" dirty="0" err="1" smtClean="0"/>
              <a:t>ans</a:t>
            </a:r>
            <a:r>
              <a:rPr lang="en-US" baseline="0" noProof="0" dirty="0" smtClean="0"/>
              <a:t> what we want to assess.</a:t>
            </a:r>
          </a:p>
          <a:p>
            <a:r>
              <a:rPr lang="en-US" baseline="0" noProof="0" dirty="0" smtClean="0"/>
              <a:t>We want to </a:t>
            </a:r>
            <a:r>
              <a:rPr lang="en-US" b="1" u="sng" baseline="0" noProof="0" dirty="0" smtClean="0"/>
              <a:t>assess mainly </a:t>
            </a:r>
            <a:r>
              <a:rPr lang="en-US" b="1" u="sng" baseline="0" noProof="0" dirty="0" err="1" smtClean="0"/>
              <a:t>chemico</a:t>
            </a:r>
            <a:r>
              <a:rPr lang="en-US" b="1" u="sng" baseline="0" noProof="0" dirty="0" smtClean="0"/>
              <a:t>-physical changes </a:t>
            </a:r>
            <a:r>
              <a:rPr lang="en-US" baseline="0" noProof="0" dirty="0" smtClean="0"/>
              <a:t>in the aquifer and also </a:t>
            </a:r>
            <a:r>
              <a:rPr lang="en-US" b="1" u="sng" baseline="0" noProof="0" dirty="0" smtClean="0"/>
              <a:t>socio-economic impacts </a:t>
            </a:r>
            <a:r>
              <a:rPr lang="en-US" baseline="0" noProof="0" dirty="0" smtClean="0"/>
              <a:t>using the evaluation of the ESS related.</a:t>
            </a:r>
          </a:p>
          <a:p>
            <a:r>
              <a:rPr lang="en-US" b="1" baseline="0" noProof="0" dirty="0" smtClean="0"/>
              <a:t>Cross section</a:t>
            </a:r>
            <a:r>
              <a:rPr lang="en-US" baseline="0" noProof="0" dirty="0" smtClean="0"/>
              <a:t>: has been produced recently using the existing information of each pumping well. 50 meters depth. 20 meters of </a:t>
            </a:r>
            <a:r>
              <a:rPr lang="en-US" b="1" i="0" u="sng" baseline="0" noProof="0" dirty="0" smtClean="0"/>
              <a:t>screen</a:t>
            </a:r>
            <a:r>
              <a:rPr lang="en-US" baseline="0" noProof="0" dirty="0" smtClean="0"/>
              <a:t>: gravel and sand (main aquifer).</a:t>
            </a:r>
            <a:endParaRPr lang="en-US" noProof="0" dirty="0"/>
          </a:p>
        </p:txBody>
      </p:sp>
      <p:sp>
        <p:nvSpPr>
          <p:cNvPr id="4" name="3 Marcador de número de diapositiva"/>
          <p:cNvSpPr>
            <a:spLocks noGrp="1"/>
          </p:cNvSpPr>
          <p:nvPr>
            <p:ph type="sldNum" sz="quarter" idx="10"/>
          </p:nvPr>
        </p:nvSpPr>
        <p:spPr/>
        <p:txBody>
          <a:bodyPr/>
          <a:lstStyle/>
          <a:p>
            <a:fld id="{25F8E725-D4D2-4B13-87C5-67169EDA144A}" type="slidenum">
              <a:rPr lang="es-ES_tradnl" smtClean="0"/>
              <a:t>6</a:t>
            </a:fld>
            <a:endParaRPr lang="es-ES_tradnl"/>
          </a:p>
        </p:txBody>
      </p:sp>
    </p:spTree>
    <p:extLst>
      <p:ext uri="{BB962C8B-B14F-4D97-AF65-F5344CB8AC3E}">
        <p14:creationId xmlns:p14="http://schemas.microsoft.com/office/powerpoint/2010/main" val="495260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For those of you not familiar</a:t>
            </a:r>
            <a:r>
              <a:rPr lang="en-US" baseline="0" noProof="0" dirty="0" smtClean="0"/>
              <a:t> with the Llobregat site I would like to highlight the context </a:t>
            </a:r>
            <a:r>
              <a:rPr lang="en-US" baseline="0" noProof="0" dirty="0" err="1" smtClean="0"/>
              <a:t>ans</a:t>
            </a:r>
            <a:r>
              <a:rPr lang="en-US" baseline="0" noProof="0" dirty="0" smtClean="0"/>
              <a:t> what we want to assess.</a:t>
            </a:r>
          </a:p>
          <a:p>
            <a:r>
              <a:rPr lang="en-US" baseline="0" noProof="0" dirty="0" smtClean="0"/>
              <a:t>We want to </a:t>
            </a:r>
            <a:r>
              <a:rPr lang="en-US" b="1" u="sng" baseline="0" noProof="0" dirty="0" smtClean="0"/>
              <a:t>assess mainly </a:t>
            </a:r>
            <a:r>
              <a:rPr lang="en-US" b="1" u="sng" baseline="0" noProof="0" dirty="0" err="1" smtClean="0"/>
              <a:t>chemico</a:t>
            </a:r>
            <a:r>
              <a:rPr lang="en-US" b="1" u="sng" baseline="0" noProof="0" dirty="0" smtClean="0"/>
              <a:t>-physical changes </a:t>
            </a:r>
            <a:r>
              <a:rPr lang="en-US" baseline="0" noProof="0" dirty="0" smtClean="0"/>
              <a:t>in the aquifer and also </a:t>
            </a:r>
            <a:r>
              <a:rPr lang="en-US" b="1" u="sng" baseline="0" noProof="0" dirty="0" smtClean="0"/>
              <a:t>socio-economic impacts </a:t>
            </a:r>
            <a:r>
              <a:rPr lang="en-US" baseline="0" noProof="0" dirty="0" smtClean="0"/>
              <a:t>using the evaluation of the ESS related.</a:t>
            </a:r>
          </a:p>
          <a:p>
            <a:r>
              <a:rPr lang="en-US" b="1" baseline="0" noProof="0" dirty="0" smtClean="0"/>
              <a:t>Cross section</a:t>
            </a:r>
            <a:r>
              <a:rPr lang="en-US" baseline="0" noProof="0" dirty="0" smtClean="0"/>
              <a:t>: has been produced recently using the existing information of each pumping well. 50 meters depth. 20 meters of </a:t>
            </a:r>
            <a:r>
              <a:rPr lang="en-US" b="1" i="0" u="sng" baseline="0" noProof="0" dirty="0" smtClean="0"/>
              <a:t>screen</a:t>
            </a:r>
            <a:r>
              <a:rPr lang="en-US" baseline="0" noProof="0" dirty="0" smtClean="0"/>
              <a:t>: gravel and sand (main aquifer).</a:t>
            </a:r>
            <a:endParaRPr lang="en-US" noProof="0" dirty="0"/>
          </a:p>
        </p:txBody>
      </p:sp>
      <p:sp>
        <p:nvSpPr>
          <p:cNvPr id="4" name="3 Marcador de número de diapositiva"/>
          <p:cNvSpPr>
            <a:spLocks noGrp="1"/>
          </p:cNvSpPr>
          <p:nvPr>
            <p:ph type="sldNum" sz="quarter" idx="10"/>
          </p:nvPr>
        </p:nvSpPr>
        <p:spPr/>
        <p:txBody>
          <a:bodyPr/>
          <a:lstStyle/>
          <a:p>
            <a:fld id="{25F8E725-D4D2-4B13-87C5-67169EDA144A}" type="slidenum">
              <a:rPr lang="es-ES_tradnl" smtClean="0"/>
              <a:t>7</a:t>
            </a:fld>
            <a:endParaRPr lang="es-ES_tradnl"/>
          </a:p>
        </p:txBody>
      </p:sp>
    </p:spTree>
    <p:extLst>
      <p:ext uri="{BB962C8B-B14F-4D97-AF65-F5344CB8AC3E}">
        <p14:creationId xmlns:p14="http://schemas.microsoft.com/office/powerpoint/2010/main" val="49526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For those of you not familiar</a:t>
            </a:r>
            <a:r>
              <a:rPr lang="en-US" baseline="0" noProof="0" dirty="0" smtClean="0"/>
              <a:t> with the Llobregat site I would like to highlight the context </a:t>
            </a:r>
            <a:r>
              <a:rPr lang="en-US" baseline="0" noProof="0" dirty="0" err="1" smtClean="0"/>
              <a:t>ans</a:t>
            </a:r>
            <a:r>
              <a:rPr lang="en-US" baseline="0" noProof="0" dirty="0" smtClean="0"/>
              <a:t> what we want to assess.</a:t>
            </a:r>
          </a:p>
          <a:p>
            <a:r>
              <a:rPr lang="en-US" baseline="0" noProof="0" dirty="0" smtClean="0"/>
              <a:t>We want to </a:t>
            </a:r>
            <a:r>
              <a:rPr lang="en-US" b="1" u="sng" baseline="0" noProof="0" dirty="0" smtClean="0"/>
              <a:t>assess mainly </a:t>
            </a:r>
            <a:r>
              <a:rPr lang="en-US" b="1" u="sng" baseline="0" noProof="0" dirty="0" err="1" smtClean="0"/>
              <a:t>chemico</a:t>
            </a:r>
            <a:r>
              <a:rPr lang="en-US" b="1" u="sng" baseline="0" noProof="0" dirty="0" smtClean="0"/>
              <a:t>-physical changes </a:t>
            </a:r>
            <a:r>
              <a:rPr lang="en-US" baseline="0" noProof="0" dirty="0" smtClean="0"/>
              <a:t>in the aquifer and also </a:t>
            </a:r>
            <a:r>
              <a:rPr lang="en-US" b="1" u="sng" baseline="0" noProof="0" dirty="0" smtClean="0"/>
              <a:t>socio-economic impacts </a:t>
            </a:r>
            <a:r>
              <a:rPr lang="en-US" baseline="0" noProof="0" dirty="0" smtClean="0"/>
              <a:t>using the evaluation of the ESS related.</a:t>
            </a:r>
          </a:p>
          <a:p>
            <a:r>
              <a:rPr lang="en-US" b="1" baseline="0" noProof="0" dirty="0" smtClean="0"/>
              <a:t>Cross section</a:t>
            </a:r>
            <a:r>
              <a:rPr lang="en-US" baseline="0" noProof="0" dirty="0" smtClean="0"/>
              <a:t>: has been produced recently using the existing information of each pumping well. 50 meters depth. 20 meters of </a:t>
            </a:r>
            <a:r>
              <a:rPr lang="en-US" b="1" i="0" u="sng" baseline="0" noProof="0" dirty="0" smtClean="0"/>
              <a:t>screen</a:t>
            </a:r>
            <a:r>
              <a:rPr lang="en-US" baseline="0" noProof="0" dirty="0" smtClean="0"/>
              <a:t>: gravel and sand (main aquifer).</a:t>
            </a:r>
            <a:endParaRPr lang="en-US" noProof="0" dirty="0"/>
          </a:p>
        </p:txBody>
      </p:sp>
      <p:sp>
        <p:nvSpPr>
          <p:cNvPr id="4" name="3 Marcador de número de diapositiva"/>
          <p:cNvSpPr>
            <a:spLocks noGrp="1"/>
          </p:cNvSpPr>
          <p:nvPr>
            <p:ph type="sldNum" sz="quarter" idx="10"/>
          </p:nvPr>
        </p:nvSpPr>
        <p:spPr/>
        <p:txBody>
          <a:bodyPr/>
          <a:lstStyle/>
          <a:p>
            <a:fld id="{25F8E725-D4D2-4B13-87C5-67169EDA144A}" type="slidenum">
              <a:rPr lang="es-ES_tradnl" smtClean="0"/>
              <a:t>8</a:t>
            </a:fld>
            <a:endParaRPr lang="es-ES_tradnl"/>
          </a:p>
        </p:txBody>
      </p:sp>
    </p:spTree>
    <p:extLst>
      <p:ext uri="{BB962C8B-B14F-4D97-AF65-F5344CB8AC3E}">
        <p14:creationId xmlns:p14="http://schemas.microsoft.com/office/powerpoint/2010/main" val="49526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For those of you not familiar</a:t>
            </a:r>
            <a:r>
              <a:rPr lang="en-US" baseline="0" noProof="0" dirty="0" smtClean="0"/>
              <a:t> with the Llobregat site I would like to highlight the context </a:t>
            </a:r>
            <a:r>
              <a:rPr lang="en-US" baseline="0" noProof="0" dirty="0" err="1" smtClean="0"/>
              <a:t>ans</a:t>
            </a:r>
            <a:r>
              <a:rPr lang="en-US" baseline="0" noProof="0" dirty="0" smtClean="0"/>
              <a:t> what we want to assess.</a:t>
            </a:r>
          </a:p>
          <a:p>
            <a:r>
              <a:rPr lang="en-US" baseline="0" noProof="0" dirty="0" smtClean="0"/>
              <a:t>We want to </a:t>
            </a:r>
            <a:r>
              <a:rPr lang="en-US" b="1" u="sng" baseline="0" noProof="0" dirty="0" smtClean="0"/>
              <a:t>assess mainly </a:t>
            </a:r>
            <a:r>
              <a:rPr lang="en-US" b="1" u="sng" baseline="0" noProof="0" dirty="0" err="1" smtClean="0"/>
              <a:t>chemico</a:t>
            </a:r>
            <a:r>
              <a:rPr lang="en-US" b="1" u="sng" baseline="0" noProof="0" dirty="0" smtClean="0"/>
              <a:t>-physical changes </a:t>
            </a:r>
            <a:r>
              <a:rPr lang="en-US" baseline="0" noProof="0" dirty="0" smtClean="0"/>
              <a:t>in the aquifer and also </a:t>
            </a:r>
            <a:r>
              <a:rPr lang="en-US" b="1" u="sng" baseline="0" noProof="0" dirty="0" smtClean="0"/>
              <a:t>socio-economic impacts </a:t>
            </a:r>
            <a:r>
              <a:rPr lang="en-US" baseline="0" noProof="0" dirty="0" smtClean="0"/>
              <a:t>using the evaluation of the ESS related.</a:t>
            </a:r>
          </a:p>
          <a:p>
            <a:r>
              <a:rPr lang="en-US" b="1" baseline="0" noProof="0" dirty="0" smtClean="0"/>
              <a:t>Cross section</a:t>
            </a:r>
            <a:r>
              <a:rPr lang="en-US" baseline="0" noProof="0" dirty="0" smtClean="0"/>
              <a:t>: has been produced recently using the existing information of each pumping well. 50 meters depth. 20 meters of </a:t>
            </a:r>
            <a:r>
              <a:rPr lang="en-US" b="1" i="0" u="sng" baseline="0" noProof="0" dirty="0" smtClean="0"/>
              <a:t>screen</a:t>
            </a:r>
            <a:r>
              <a:rPr lang="en-US" baseline="0" noProof="0" dirty="0" smtClean="0"/>
              <a:t>: gravel and sand (main aquifer).</a:t>
            </a:r>
            <a:endParaRPr lang="en-US" noProof="0" dirty="0"/>
          </a:p>
        </p:txBody>
      </p:sp>
      <p:sp>
        <p:nvSpPr>
          <p:cNvPr id="4" name="3 Marcador de número de diapositiva"/>
          <p:cNvSpPr>
            <a:spLocks noGrp="1"/>
          </p:cNvSpPr>
          <p:nvPr>
            <p:ph type="sldNum" sz="quarter" idx="10"/>
          </p:nvPr>
        </p:nvSpPr>
        <p:spPr/>
        <p:txBody>
          <a:bodyPr/>
          <a:lstStyle/>
          <a:p>
            <a:fld id="{25F8E725-D4D2-4B13-87C5-67169EDA144A}" type="slidenum">
              <a:rPr lang="es-ES_tradnl" smtClean="0"/>
              <a:t>9</a:t>
            </a:fld>
            <a:endParaRPr lang="es-ES_tradnl"/>
          </a:p>
        </p:txBody>
      </p:sp>
    </p:spTree>
    <p:extLst>
      <p:ext uri="{BB962C8B-B14F-4D97-AF65-F5344CB8AC3E}">
        <p14:creationId xmlns:p14="http://schemas.microsoft.com/office/powerpoint/2010/main" val="495260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B1DA8E2-2B8D-46A9-B7A3-18104B7304CD}" type="datetimeFigureOut">
              <a:rPr lang="es-ES" smtClean="0"/>
              <a:pPr/>
              <a:t>16/03/2016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8A1E488-ED89-41AE-B823-F1E75F15B4A3}" type="slidenum">
              <a:rPr lang="es-ES" smtClean="0"/>
              <a:pPr/>
              <a:t>‹Nº›</a:t>
            </a:fld>
            <a:endParaRPr lang="es-ES"/>
          </a:p>
        </p:txBody>
      </p:sp>
      <p:pic>
        <p:nvPicPr>
          <p:cNvPr id="7" name="6 Imagen" descr="001_CETaqua_Dessin_PortadaPPT_3.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B1DA8E2-2B8D-46A9-B7A3-18104B7304CD}" type="datetimeFigureOut">
              <a:rPr lang="es-ES" smtClean="0"/>
              <a:pPr/>
              <a:t>16/03/2016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8A1E488-ED89-41AE-B823-F1E75F15B4A3}" type="slidenum">
              <a:rPr lang="es-ES" smtClean="0"/>
              <a:pPr/>
              <a:t>‹Nº›</a:t>
            </a:fld>
            <a:endParaRPr lang="es-ES"/>
          </a:p>
        </p:txBody>
      </p:sp>
      <p:pic>
        <p:nvPicPr>
          <p:cNvPr id="7" name="6 Imagen" descr="001_CETaqua_Dessin_ContraPPT.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B1DA8E2-2B8D-46A9-B7A3-18104B7304CD}" type="datetimeFigureOut">
              <a:rPr lang="es-ES" smtClean="0"/>
              <a:pPr/>
              <a:t>16/03/2016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8A1E488-ED89-41AE-B823-F1E75F15B4A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B1DA8E2-2B8D-46A9-B7A3-18104B7304CD}" type="datetimeFigureOut">
              <a:rPr lang="es-ES" smtClean="0"/>
              <a:pPr/>
              <a:t>16/03/2016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8A1E488-ED89-41AE-B823-F1E75F15B4A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B1DA8E2-2B8D-46A9-B7A3-18104B7304CD}" type="datetimeFigureOut">
              <a:rPr lang="es-ES" smtClean="0"/>
              <a:pPr/>
              <a:t>16/03/2016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8A1E488-ED89-41AE-B823-F1E75F15B4A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1DA8E2-2B8D-46A9-B7A3-18104B7304CD}" type="datetimeFigureOut">
              <a:rPr lang="es-ES" smtClean="0"/>
              <a:pPr/>
              <a:t>16/03/2016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8A1E488-ED89-41AE-B823-F1E75F15B4A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1DA8E2-2B8D-46A9-B7A3-18104B7304CD}" type="datetimeFigureOut">
              <a:rPr lang="es-ES" smtClean="0"/>
              <a:pPr/>
              <a:t>16/03/2016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8A1E488-ED89-41AE-B823-F1E75F15B4A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B1DA8E2-2B8D-46A9-B7A3-18104B7304CD}" type="datetimeFigureOut">
              <a:rPr lang="es-ES" smtClean="0"/>
              <a:pPr/>
              <a:t>16/03/2016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8A1E488-ED89-41AE-B823-F1E75F15B4A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B1DA8E2-2B8D-46A9-B7A3-18104B7304CD}" type="datetimeFigureOut">
              <a:rPr lang="es-ES" smtClean="0"/>
              <a:pPr/>
              <a:t>16/03/2016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8A1E488-ED89-41AE-B823-F1E75F15B4A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DA8E2-2B8D-46A9-B7A3-18104B7304CD}" type="datetimeFigureOut">
              <a:rPr lang="es-ES" smtClean="0"/>
              <a:pPr/>
              <a:t>16/03/2016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1E488-ED89-41AE-B823-F1E75F15B4A3}" type="slidenum">
              <a:rPr lang="es-ES" smtClean="0"/>
              <a:pPr/>
              <a:t>‹Nº›</a:t>
            </a:fld>
            <a:endParaRPr lang="es-ES"/>
          </a:p>
        </p:txBody>
      </p:sp>
      <p:pic>
        <p:nvPicPr>
          <p:cNvPr id="7" name="6 Imagen" descr="001_CETaqua_Dessin_PagPPT.jpg"/>
          <p:cNvPicPr>
            <a:picLocks noChangeAspect="1"/>
          </p:cNvPicPr>
          <p:nvPr userDrawn="1"/>
        </p:nvPicPr>
        <p:blipFill>
          <a:blip r:embed="rId11"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71472" y="4437112"/>
            <a:ext cx="5072098" cy="584775"/>
          </a:xfrm>
          <a:prstGeom prst="rect">
            <a:avLst/>
          </a:prstGeom>
          <a:noFill/>
        </p:spPr>
        <p:txBody>
          <a:bodyPr wrap="square" rtlCol="0">
            <a:spAutoFit/>
          </a:bodyPr>
          <a:lstStyle/>
          <a:p>
            <a:pPr algn="r"/>
            <a:r>
              <a:rPr lang="es-ES_tradnl" sz="3200" b="1" dirty="0" smtClean="0">
                <a:solidFill>
                  <a:schemeClr val="tx1">
                    <a:lumMod val="65000"/>
                    <a:lumOff val="35000"/>
                  </a:schemeClr>
                </a:solidFill>
                <a:latin typeface="+mj-lt"/>
              </a:rPr>
              <a:t>Llobregat </a:t>
            </a:r>
            <a:r>
              <a:rPr lang="es-ES_tradnl" sz="3200" b="1" dirty="0" err="1" smtClean="0">
                <a:solidFill>
                  <a:schemeClr val="tx1">
                    <a:lumMod val="65000"/>
                    <a:lumOff val="35000"/>
                  </a:schemeClr>
                </a:solidFill>
                <a:latin typeface="+mj-lt"/>
              </a:rPr>
              <a:t>mature</a:t>
            </a:r>
            <a:r>
              <a:rPr lang="es-ES_tradnl" sz="3200" b="1" dirty="0" smtClean="0">
                <a:solidFill>
                  <a:schemeClr val="tx1">
                    <a:lumMod val="65000"/>
                    <a:lumOff val="35000"/>
                  </a:schemeClr>
                </a:solidFill>
                <a:latin typeface="+mj-lt"/>
              </a:rPr>
              <a:t> site</a:t>
            </a:r>
            <a:endParaRPr lang="es-ES" sz="3200" b="1" dirty="0">
              <a:solidFill>
                <a:schemeClr val="tx1">
                  <a:lumMod val="65000"/>
                  <a:lumOff val="35000"/>
                </a:schemeClr>
              </a:solidFill>
              <a:latin typeface="+mj-lt"/>
            </a:endParaRPr>
          </a:p>
        </p:txBody>
      </p:sp>
      <p:sp>
        <p:nvSpPr>
          <p:cNvPr id="7" name="6 CuadroTexto"/>
          <p:cNvSpPr txBox="1"/>
          <p:nvPr/>
        </p:nvSpPr>
        <p:spPr>
          <a:xfrm>
            <a:off x="571472" y="4937178"/>
            <a:ext cx="5072098" cy="400110"/>
          </a:xfrm>
          <a:prstGeom prst="rect">
            <a:avLst/>
          </a:prstGeom>
          <a:noFill/>
        </p:spPr>
        <p:txBody>
          <a:bodyPr wrap="square" rtlCol="0">
            <a:spAutoFit/>
          </a:bodyPr>
          <a:lstStyle/>
          <a:p>
            <a:pPr algn="r"/>
            <a:r>
              <a:rPr lang="es-ES_tradnl" sz="2000" dirty="0" err="1" smtClean="0">
                <a:solidFill>
                  <a:schemeClr val="tx1">
                    <a:lumMod val="65000"/>
                    <a:lumOff val="35000"/>
                  </a:schemeClr>
                </a:solidFill>
                <a:latin typeface="+mj-lt"/>
              </a:rPr>
              <a:t>Progress</a:t>
            </a:r>
            <a:r>
              <a:rPr lang="es-ES_tradnl" sz="2000" dirty="0" smtClean="0">
                <a:solidFill>
                  <a:schemeClr val="tx1">
                    <a:lumMod val="65000"/>
                    <a:lumOff val="35000"/>
                  </a:schemeClr>
                </a:solidFill>
                <a:latin typeface="+mj-lt"/>
              </a:rPr>
              <a:t> of </a:t>
            </a:r>
            <a:r>
              <a:rPr lang="es-ES_tradnl" sz="2000" dirty="0" err="1" smtClean="0">
                <a:solidFill>
                  <a:schemeClr val="tx1">
                    <a:lumMod val="65000"/>
                    <a:lumOff val="35000"/>
                  </a:schemeClr>
                </a:solidFill>
                <a:latin typeface="+mj-lt"/>
              </a:rPr>
              <a:t>work</a:t>
            </a:r>
            <a:endParaRPr lang="es-ES" sz="2000" dirty="0">
              <a:solidFill>
                <a:schemeClr val="tx1">
                  <a:lumMod val="65000"/>
                  <a:lumOff val="35000"/>
                </a:schemeClr>
              </a:solidFill>
              <a:latin typeface="+mj-lt"/>
            </a:endParaRPr>
          </a:p>
        </p:txBody>
      </p:sp>
      <p:sp>
        <p:nvSpPr>
          <p:cNvPr id="8" name="7 CuadroTexto"/>
          <p:cNvSpPr txBox="1"/>
          <p:nvPr/>
        </p:nvSpPr>
        <p:spPr>
          <a:xfrm>
            <a:off x="428596" y="5301208"/>
            <a:ext cx="5214974" cy="769441"/>
          </a:xfrm>
          <a:prstGeom prst="rect">
            <a:avLst/>
          </a:prstGeom>
          <a:noFill/>
        </p:spPr>
        <p:txBody>
          <a:bodyPr wrap="square" rtlCol="0">
            <a:spAutoFit/>
          </a:bodyPr>
          <a:lstStyle/>
          <a:p>
            <a:pPr algn="r"/>
            <a:r>
              <a:rPr lang="en-GB" sz="1600" b="1" dirty="0" smtClean="0">
                <a:solidFill>
                  <a:schemeClr val="tx1">
                    <a:lumMod val="65000"/>
                    <a:lumOff val="35000"/>
                  </a:schemeClr>
                </a:solidFill>
              </a:rPr>
              <a:t>M. </a:t>
            </a:r>
            <a:r>
              <a:rPr lang="en-GB" sz="1600" b="1" smtClean="0">
                <a:solidFill>
                  <a:schemeClr val="tx1">
                    <a:lumMod val="65000"/>
                    <a:lumOff val="35000"/>
                  </a:schemeClr>
                </a:solidFill>
              </a:rPr>
              <a:t>Hernández, J</a:t>
            </a:r>
            <a:r>
              <a:rPr lang="en-GB" sz="1600" b="1" dirty="0" smtClean="0">
                <a:solidFill>
                  <a:schemeClr val="tx1">
                    <a:lumMod val="65000"/>
                    <a:lumOff val="35000"/>
                  </a:schemeClr>
                </a:solidFill>
              </a:rPr>
              <a:t>. Amorós</a:t>
            </a:r>
            <a:endParaRPr lang="en-GB" sz="1600" baseline="30000" dirty="0" smtClean="0">
              <a:solidFill>
                <a:schemeClr val="tx1">
                  <a:lumMod val="65000"/>
                  <a:lumOff val="35000"/>
                </a:schemeClr>
              </a:solidFill>
            </a:endParaRPr>
          </a:p>
          <a:p>
            <a:pPr algn="r"/>
            <a:r>
              <a:rPr lang="en-GB" sz="1200" dirty="0" smtClean="0">
                <a:solidFill>
                  <a:schemeClr val="tx1">
                    <a:lumMod val="65000"/>
                    <a:lumOff val="35000"/>
                  </a:schemeClr>
                </a:solidFill>
              </a:rPr>
              <a:t>Cetaqua</a:t>
            </a:r>
            <a:endParaRPr lang="en-GB" sz="1200" baseline="30000" dirty="0" smtClean="0">
              <a:solidFill>
                <a:schemeClr val="tx1">
                  <a:lumMod val="65000"/>
                  <a:lumOff val="35000"/>
                </a:schemeClr>
              </a:solidFill>
            </a:endParaRPr>
          </a:p>
          <a:p>
            <a:pPr algn="r"/>
            <a:endParaRPr lang="es-ES" sz="16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CuadroTexto"/>
          <p:cNvSpPr txBox="1"/>
          <p:nvPr/>
        </p:nvSpPr>
        <p:spPr>
          <a:xfrm>
            <a:off x="1115616" y="764704"/>
            <a:ext cx="6808840" cy="1631216"/>
          </a:xfrm>
          <a:prstGeom prst="rect">
            <a:avLst/>
          </a:prstGeom>
          <a:noFill/>
        </p:spPr>
        <p:txBody>
          <a:bodyPr wrap="square" rtlCol="0">
            <a:spAutoFit/>
          </a:bodyPr>
          <a:lstStyle/>
          <a:p>
            <a:pPr lvl="1" algn="ctr"/>
            <a:r>
              <a:rPr lang="en-US" sz="3600" b="1" dirty="0" smtClean="0">
                <a:solidFill>
                  <a:schemeClr val="tx1">
                    <a:lumMod val="65000"/>
                    <a:lumOff val="35000"/>
                  </a:schemeClr>
                </a:solidFill>
              </a:rPr>
              <a:t>THANKS FOR YOUR ATTENTION</a:t>
            </a:r>
          </a:p>
          <a:p>
            <a:pPr lvl="1" algn="ctr"/>
            <a:r>
              <a:rPr lang="en-US" sz="3200" b="1" dirty="0" smtClean="0">
                <a:solidFill>
                  <a:schemeClr val="tx1">
                    <a:lumMod val="65000"/>
                    <a:lumOff val="35000"/>
                  </a:schemeClr>
                </a:solidFill>
              </a:rPr>
              <a:t>… Questions? Comments?</a:t>
            </a:r>
          </a:p>
          <a:p>
            <a:pPr marL="342900" indent="-342900">
              <a:buFont typeface="Wingdings" pitchFamily="2" charset="2"/>
              <a:buChar char="§"/>
            </a:pPr>
            <a:endParaRPr lang="en-US" sz="3200" b="1" dirty="0" smtClean="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71472" y="324129"/>
            <a:ext cx="7168880" cy="461665"/>
          </a:xfrm>
          <a:prstGeom prst="rect">
            <a:avLst/>
          </a:prstGeom>
          <a:noFill/>
        </p:spPr>
        <p:txBody>
          <a:bodyPr wrap="square" rtlCol="0">
            <a:spAutoFit/>
          </a:bodyPr>
          <a:lstStyle/>
          <a:p>
            <a:r>
              <a:rPr lang="es-ES_tradnl" sz="2400" b="1" dirty="0" smtClean="0">
                <a:solidFill>
                  <a:schemeClr val="tx1">
                    <a:lumMod val="65000"/>
                    <a:lumOff val="35000"/>
                  </a:schemeClr>
                </a:solidFill>
                <a:latin typeface="+mj-lt"/>
              </a:rPr>
              <a:t>Llobregat ESS - </a:t>
            </a:r>
            <a:r>
              <a:rPr lang="en-GB" b="1" dirty="0" smtClean="0">
                <a:solidFill>
                  <a:schemeClr val="tx1">
                    <a:lumMod val="65000"/>
                    <a:lumOff val="35000"/>
                  </a:schemeClr>
                </a:solidFill>
                <a:latin typeface="+mj-lt"/>
              </a:rPr>
              <a:t>PART </a:t>
            </a:r>
            <a:r>
              <a:rPr lang="en-GB" b="1" dirty="0">
                <a:solidFill>
                  <a:schemeClr val="tx1">
                    <a:lumMod val="65000"/>
                    <a:lumOff val="35000"/>
                  </a:schemeClr>
                </a:solidFill>
                <a:latin typeface="+mj-lt"/>
              </a:rPr>
              <a:t>I:  Reporting tables of Llobregat mature case</a:t>
            </a:r>
            <a:endParaRPr lang="es-ES" b="1" dirty="0">
              <a:solidFill>
                <a:schemeClr val="tx1">
                  <a:lumMod val="65000"/>
                  <a:lumOff val="35000"/>
                </a:schemeClr>
              </a:solidFill>
              <a:latin typeface="+mj-lt"/>
            </a:endParaRPr>
          </a:p>
        </p:txBody>
      </p:sp>
      <p:sp>
        <p:nvSpPr>
          <p:cNvPr id="9" name="2 Marcador de número de diapositiva"/>
          <p:cNvSpPr>
            <a:spLocks noGrp="1"/>
          </p:cNvSpPr>
          <p:nvPr>
            <p:ph type="sldNum" sz="quarter" idx="12"/>
          </p:nvPr>
        </p:nvSpPr>
        <p:spPr>
          <a:xfrm>
            <a:off x="6902896" y="6376243"/>
            <a:ext cx="2133600" cy="365125"/>
          </a:xfrm>
        </p:spPr>
        <p:txBody>
          <a:bodyPr/>
          <a:lstStyle/>
          <a:p>
            <a:fld id="{D8A1E488-ED89-41AE-B823-F1E75F15B4A3}" type="slidenum">
              <a:rPr lang="es-ES" sz="1600" b="1" smtClean="0">
                <a:solidFill>
                  <a:schemeClr val="bg1"/>
                </a:solidFill>
              </a:rPr>
              <a:pPr/>
              <a:t>2</a:t>
            </a:fld>
            <a:endParaRPr lang="es-ES" sz="1600" b="1" dirty="0">
              <a:solidFill>
                <a:schemeClr val="bg1"/>
              </a:solidFill>
            </a:endParaRPr>
          </a:p>
        </p:txBody>
      </p:sp>
      <p:graphicFrame>
        <p:nvGraphicFramePr>
          <p:cNvPr id="10" name="9 Tabla"/>
          <p:cNvGraphicFramePr>
            <a:graphicFrameLocks noGrp="1"/>
          </p:cNvGraphicFramePr>
          <p:nvPr>
            <p:extLst>
              <p:ext uri="{D42A27DB-BD31-4B8C-83A1-F6EECF244321}">
                <p14:modId xmlns:p14="http://schemas.microsoft.com/office/powerpoint/2010/main" val="2636294543"/>
              </p:ext>
            </p:extLst>
          </p:nvPr>
        </p:nvGraphicFramePr>
        <p:xfrm>
          <a:off x="683568" y="908720"/>
          <a:ext cx="7920880" cy="5217831"/>
        </p:xfrm>
        <a:graphic>
          <a:graphicData uri="http://schemas.openxmlformats.org/drawingml/2006/table">
            <a:tbl>
              <a:tblPr firstRow="1" firstCol="1" bandRow="1"/>
              <a:tblGrid>
                <a:gridCol w="1248930"/>
                <a:gridCol w="3335975"/>
                <a:gridCol w="3335975"/>
              </a:tblGrid>
              <a:tr h="356370">
                <a:tc>
                  <a:txBody>
                    <a:bodyPr/>
                    <a:lstStyle/>
                    <a:p>
                      <a:pPr algn="just">
                        <a:lnSpc>
                          <a:spcPct val="115000"/>
                        </a:lnSpc>
                        <a:spcAft>
                          <a:spcPts val="0"/>
                        </a:spcAft>
                      </a:pPr>
                      <a:r>
                        <a:rPr lang="en-GB" sz="1000" b="1" dirty="0">
                          <a:solidFill>
                            <a:srgbClr val="FFFFFF"/>
                          </a:solidFill>
                          <a:effectLst/>
                          <a:latin typeface="Calibri"/>
                          <a:ea typeface="Times New Roman"/>
                          <a:cs typeface="Calibri"/>
                        </a:rPr>
                        <a:t>Element of Part I</a:t>
                      </a:r>
                      <a:endParaRPr lang="en-GB" sz="1050" dirty="0">
                        <a:effectLst/>
                        <a:latin typeface="Calibri"/>
                        <a:ea typeface="Times New Roman"/>
                        <a:cs typeface="Times New Roman"/>
                      </a:endParaRPr>
                    </a:p>
                  </a:txBody>
                  <a:tcPr marL="72939" marR="72939" marT="36470" marB="36470">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8FBF21"/>
                    </a:solidFill>
                  </a:tcPr>
                </a:tc>
                <a:tc>
                  <a:txBody>
                    <a:bodyPr/>
                    <a:lstStyle/>
                    <a:p>
                      <a:pPr algn="just">
                        <a:lnSpc>
                          <a:spcPct val="115000"/>
                        </a:lnSpc>
                        <a:spcAft>
                          <a:spcPts val="0"/>
                        </a:spcAft>
                      </a:pPr>
                      <a:r>
                        <a:rPr lang="en-GB" sz="1000" b="1" dirty="0">
                          <a:solidFill>
                            <a:srgbClr val="FFFFFF"/>
                          </a:solidFill>
                          <a:effectLst/>
                          <a:latin typeface="Calibri"/>
                          <a:ea typeface="Times New Roman"/>
                          <a:cs typeface="Calibri"/>
                        </a:rPr>
                        <a:t>Instructions</a:t>
                      </a:r>
                      <a:endParaRPr lang="en-GB" sz="1050" dirty="0">
                        <a:effectLst/>
                        <a:latin typeface="Calibri"/>
                        <a:ea typeface="Times New Roman"/>
                        <a:cs typeface="Times New Roman"/>
                      </a:endParaRPr>
                    </a:p>
                  </a:txBody>
                  <a:tcPr marL="72939" marR="72939" marT="36470" marB="36470">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8FBF21"/>
                    </a:solidFill>
                  </a:tcPr>
                </a:tc>
                <a:tc>
                  <a:txBody>
                    <a:bodyPr/>
                    <a:lstStyle/>
                    <a:p>
                      <a:pPr algn="just">
                        <a:lnSpc>
                          <a:spcPct val="115000"/>
                        </a:lnSpc>
                        <a:spcAft>
                          <a:spcPts val="0"/>
                        </a:spcAft>
                      </a:pPr>
                      <a:r>
                        <a:rPr lang="en-GB" sz="1000" b="1">
                          <a:solidFill>
                            <a:srgbClr val="FFFFFF"/>
                          </a:solidFill>
                          <a:effectLst/>
                          <a:latin typeface="Calibri"/>
                          <a:ea typeface="Times New Roman"/>
                          <a:cs typeface="Calibri"/>
                        </a:rPr>
                        <a:t>User entries</a:t>
                      </a:r>
                      <a:endParaRPr lang="en-GB" sz="1050">
                        <a:effectLst/>
                        <a:latin typeface="Calibri"/>
                        <a:ea typeface="Times New Roman"/>
                        <a:cs typeface="Times New Roman"/>
                      </a:endParaRPr>
                    </a:p>
                  </a:txBody>
                  <a:tcPr marL="72939" marR="72939" marT="36470" marB="36470">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8FBF21"/>
                    </a:solidFill>
                  </a:tcPr>
                </a:tc>
              </a:tr>
              <a:tr h="834760">
                <a:tc>
                  <a:txBody>
                    <a:bodyPr/>
                    <a:lstStyle/>
                    <a:p>
                      <a:pPr algn="just">
                        <a:lnSpc>
                          <a:spcPct val="115000"/>
                        </a:lnSpc>
                        <a:spcAft>
                          <a:spcPts val="0"/>
                        </a:spcAft>
                      </a:pPr>
                      <a:r>
                        <a:rPr lang="en-GB" sz="900" b="1">
                          <a:solidFill>
                            <a:srgbClr val="00B8ED"/>
                          </a:solidFill>
                          <a:effectLst/>
                          <a:latin typeface="Calibri"/>
                          <a:ea typeface="Times New Roman"/>
                          <a:cs typeface="Calibri"/>
                        </a:rPr>
                        <a:t>Administrative details</a:t>
                      </a:r>
                      <a:endParaRPr lang="en-GB" sz="1050">
                        <a:effectLst/>
                        <a:latin typeface="Calibri"/>
                        <a:ea typeface="Times New Roman"/>
                        <a:cs typeface="Times New Roman"/>
                      </a:endParaRPr>
                    </a:p>
                  </a:txBody>
                  <a:tcPr marL="72939" marR="72939" marT="36470" marB="36470" anchor="ctr">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900" dirty="0">
                          <a:effectLst/>
                          <a:latin typeface="Calibri"/>
                          <a:ea typeface="Times New Roman"/>
                          <a:cs typeface="Calibri"/>
                        </a:rPr>
                        <a:t>1.  Provide general information about:</a:t>
                      </a:r>
                      <a:endParaRPr lang="en-GB" sz="1050" dirty="0">
                        <a:effectLst/>
                        <a:latin typeface="Calibri"/>
                        <a:ea typeface="Times New Roman"/>
                        <a:cs typeface="Times New Roman"/>
                      </a:endParaRPr>
                    </a:p>
                    <a:p>
                      <a:pPr marL="88265" algn="just">
                        <a:lnSpc>
                          <a:spcPct val="115000"/>
                        </a:lnSpc>
                        <a:spcAft>
                          <a:spcPts val="0"/>
                        </a:spcAft>
                      </a:pPr>
                      <a:r>
                        <a:rPr lang="en-GB" sz="900" dirty="0">
                          <a:effectLst/>
                          <a:latin typeface="Calibri"/>
                          <a:ea typeface="Times New Roman"/>
                          <a:cs typeface="Calibri"/>
                        </a:rPr>
                        <a:t>- the entity/</a:t>
                      </a:r>
                      <a:r>
                        <a:rPr lang="en-GB" sz="900" dirty="0" err="1">
                          <a:effectLst/>
                          <a:latin typeface="Calibri"/>
                          <a:ea typeface="Times New Roman"/>
                          <a:cs typeface="Calibri"/>
                        </a:rPr>
                        <a:t>ies</a:t>
                      </a:r>
                      <a:r>
                        <a:rPr lang="en-GB" sz="900" dirty="0">
                          <a:effectLst/>
                          <a:latin typeface="Calibri"/>
                          <a:ea typeface="Times New Roman"/>
                          <a:cs typeface="Calibri"/>
                        </a:rPr>
                        <a:t> involved in carrying out the assessment </a:t>
                      </a:r>
                      <a:endParaRPr lang="en-GB" sz="1050" dirty="0">
                        <a:effectLst/>
                        <a:latin typeface="Calibri"/>
                        <a:ea typeface="Times New Roman"/>
                        <a:cs typeface="Times New Roman"/>
                      </a:endParaRPr>
                    </a:p>
                    <a:p>
                      <a:pPr marL="88265" algn="just">
                        <a:lnSpc>
                          <a:spcPct val="115000"/>
                        </a:lnSpc>
                        <a:spcAft>
                          <a:spcPts val="0"/>
                        </a:spcAft>
                      </a:pPr>
                      <a:r>
                        <a:rPr lang="en-GB" sz="900" dirty="0">
                          <a:effectLst/>
                          <a:latin typeface="Calibri"/>
                          <a:ea typeface="Times New Roman"/>
                          <a:cs typeface="Calibri"/>
                        </a:rPr>
                        <a:t>- the provider/s of information for the assessment</a:t>
                      </a:r>
                      <a:endParaRPr lang="en-GB" sz="1050" dirty="0">
                        <a:effectLst/>
                        <a:latin typeface="Calibri"/>
                        <a:ea typeface="Times New Roman"/>
                        <a:cs typeface="Times New Roman"/>
                      </a:endParaRPr>
                    </a:p>
                    <a:p>
                      <a:pPr marL="88265" algn="just">
                        <a:lnSpc>
                          <a:spcPct val="115000"/>
                        </a:lnSpc>
                        <a:spcAft>
                          <a:spcPts val="0"/>
                        </a:spcAft>
                      </a:pPr>
                      <a:r>
                        <a:rPr lang="en-GB" sz="900" dirty="0">
                          <a:effectLst/>
                          <a:latin typeface="Calibri"/>
                          <a:ea typeface="Times New Roman"/>
                          <a:cs typeface="Calibri"/>
                        </a:rPr>
                        <a:t>- the provider/s of funding for the assessment</a:t>
                      </a:r>
                      <a:endParaRPr lang="en-GB" sz="1050" dirty="0">
                        <a:effectLst/>
                        <a:latin typeface="Calibri"/>
                        <a:ea typeface="Times New Roman"/>
                        <a:cs typeface="Times New Roman"/>
                      </a:endParaRPr>
                    </a:p>
                  </a:txBody>
                  <a:tcPr marL="72939" marR="72939" marT="36470" marB="36470">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GB" sz="900" i="1">
                          <a:effectLst/>
                          <a:latin typeface="Calibri"/>
                          <a:ea typeface="Times New Roman"/>
                          <a:cs typeface="Calibri"/>
                        </a:rPr>
                        <a:t>Cetaqua</a:t>
                      </a:r>
                      <a:endParaRPr lang="en-GB" sz="1050">
                        <a:effectLst/>
                        <a:latin typeface="Calibri"/>
                        <a:ea typeface="Times New Roman"/>
                        <a:cs typeface="Times New Roman"/>
                      </a:endParaRPr>
                    </a:p>
                    <a:p>
                      <a:pPr marL="342900" lvl="0" indent="-342900" algn="just">
                        <a:lnSpc>
                          <a:spcPct val="115000"/>
                        </a:lnSpc>
                        <a:spcAft>
                          <a:spcPts val="0"/>
                        </a:spcAft>
                        <a:buFont typeface="Symbol"/>
                        <a:buChar char=""/>
                      </a:pPr>
                      <a:r>
                        <a:rPr lang="en-GB" sz="900" i="1">
                          <a:effectLst/>
                          <a:latin typeface="Calibri"/>
                          <a:ea typeface="Times New Roman"/>
                          <a:cs typeface="Calibri"/>
                        </a:rPr>
                        <a:t>Cetaqua, CUADLL, DAMM, ACA</a:t>
                      </a:r>
                      <a:endParaRPr lang="en-GB" sz="1050">
                        <a:effectLst/>
                        <a:latin typeface="Calibri"/>
                        <a:ea typeface="Times New Roman"/>
                        <a:cs typeface="Times New Roman"/>
                      </a:endParaRPr>
                    </a:p>
                    <a:p>
                      <a:pPr marL="342900" lvl="0" indent="-342900" algn="just">
                        <a:lnSpc>
                          <a:spcPct val="115000"/>
                        </a:lnSpc>
                        <a:spcAft>
                          <a:spcPts val="0"/>
                        </a:spcAft>
                        <a:buFont typeface="Symbol"/>
                        <a:buChar char=""/>
                      </a:pPr>
                      <a:r>
                        <a:rPr lang="en-GB" sz="900" i="1">
                          <a:effectLst/>
                          <a:latin typeface="Calibri"/>
                          <a:ea typeface="Times New Roman"/>
                          <a:cs typeface="Calibri"/>
                        </a:rPr>
                        <a:t>EU FP7 project</a:t>
                      </a:r>
                      <a:endParaRPr lang="en-GB" sz="1050">
                        <a:effectLst/>
                        <a:latin typeface="Calibri"/>
                        <a:ea typeface="Times New Roman"/>
                        <a:cs typeface="Times New Roman"/>
                      </a:endParaRPr>
                    </a:p>
                  </a:txBody>
                  <a:tcPr marL="72939" marR="72939" marT="36470" marB="36470">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tcPr>
                </a:tc>
              </a:tr>
              <a:tr h="1088497">
                <a:tc>
                  <a:txBody>
                    <a:bodyPr/>
                    <a:lstStyle/>
                    <a:p>
                      <a:pPr algn="just">
                        <a:lnSpc>
                          <a:spcPct val="115000"/>
                        </a:lnSpc>
                        <a:spcAft>
                          <a:spcPts val="0"/>
                        </a:spcAft>
                      </a:pPr>
                      <a:r>
                        <a:rPr lang="en-GB" sz="900" b="1">
                          <a:solidFill>
                            <a:srgbClr val="00B8ED"/>
                          </a:solidFill>
                          <a:effectLst/>
                          <a:latin typeface="Calibri"/>
                          <a:ea typeface="Times New Roman"/>
                          <a:cs typeface="Calibri"/>
                        </a:rPr>
                        <a:t>Objectives of the assessment</a:t>
                      </a:r>
                      <a:endParaRPr lang="en-GB" sz="1050">
                        <a:effectLst/>
                        <a:latin typeface="Calibri"/>
                        <a:ea typeface="Times New Roman"/>
                        <a:cs typeface="Times New Roman"/>
                      </a:endParaRPr>
                    </a:p>
                  </a:txBody>
                  <a:tcPr marL="72939" marR="72939" marT="36470" marB="36470" anchor="ctr">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900" dirty="0">
                          <a:effectLst/>
                          <a:latin typeface="Calibri"/>
                          <a:ea typeface="Times New Roman"/>
                          <a:cs typeface="Calibri"/>
                        </a:rPr>
                        <a:t>2. Define the intended audience of the results (</a:t>
                      </a:r>
                      <a:r>
                        <a:rPr lang="en-GB" sz="900" i="1" dirty="0">
                          <a:effectLst/>
                          <a:latin typeface="Calibri"/>
                          <a:ea typeface="Times New Roman"/>
                          <a:cs typeface="Calibri"/>
                        </a:rPr>
                        <a:t>Who will be the main recipient of the outcome report?</a:t>
                      </a:r>
                      <a:r>
                        <a:rPr lang="en-GB" sz="900" dirty="0">
                          <a:effectLst/>
                          <a:latin typeface="Calibri"/>
                          <a:ea typeface="Times New Roman"/>
                          <a:cs typeface="Calibri"/>
                        </a:rPr>
                        <a:t>) </a:t>
                      </a:r>
                      <a:endParaRPr lang="en-GB" sz="1050" dirty="0">
                        <a:effectLst/>
                        <a:latin typeface="Calibri"/>
                        <a:ea typeface="Times New Roman"/>
                        <a:cs typeface="Times New Roman"/>
                      </a:endParaRPr>
                    </a:p>
                    <a:p>
                      <a:pPr algn="just">
                        <a:lnSpc>
                          <a:spcPct val="115000"/>
                        </a:lnSpc>
                        <a:spcAft>
                          <a:spcPts val="0"/>
                        </a:spcAft>
                      </a:pPr>
                      <a:r>
                        <a:rPr lang="en-GB" sz="900" dirty="0">
                          <a:effectLst/>
                          <a:latin typeface="Calibri"/>
                          <a:ea typeface="Times New Roman"/>
                          <a:cs typeface="Calibri"/>
                        </a:rPr>
                        <a:t> </a:t>
                      </a:r>
                      <a:endParaRPr lang="en-GB" sz="1050" dirty="0">
                        <a:effectLst/>
                        <a:latin typeface="Calibri"/>
                        <a:ea typeface="Times New Roman"/>
                        <a:cs typeface="Times New Roman"/>
                      </a:endParaRPr>
                    </a:p>
                    <a:p>
                      <a:pPr algn="just">
                        <a:lnSpc>
                          <a:spcPct val="115000"/>
                        </a:lnSpc>
                        <a:spcAft>
                          <a:spcPts val="0"/>
                        </a:spcAft>
                      </a:pPr>
                      <a:r>
                        <a:rPr lang="en-GB" sz="900" dirty="0">
                          <a:effectLst/>
                          <a:latin typeface="Calibri"/>
                          <a:ea typeface="Times New Roman"/>
                          <a:cs typeface="Calibri"/>
                        </a:rPr>
                        <a:t>Define and explain the specific purpose and the expected outcomes of carrying out the assessment (</a:t>
                      </a:r>
                      <a:r>
                        <a:rPr lang="en-GB" sz="900" i="1" dirty="0">
                          <a:effectLst/>
                          <a:latin typeface="Calibri"/>
                          <a:ea typeface="Times New Roman"/>
                          <a:cs typeface="Calibri"/>
                        </a:rPr>
                        <a:t>What do you want to achieve by assessing changes in ESS in your area?</a:t>
                      </a:r>
                      <a:r>
                        <a:rPr lang="en-GB" sz="900" dirty="0">
                          <a:effectLst/>
                          <a:latin typeface="Calibri"/>
                          <a:ea typeface="Times New Roman"/>
                          <a:cs typeface="Calibri"/>
                        </a:rPr>
                        <a:t>).</a:t>
                      </a:r>
                      <a:endParaRPr lang="en-GB" sz="1050" dirty="0">
                        <a:effectLst/>
                        <a:latin typeface="Calibri"/>
                        <a:ea typeface="Times New Roman"/>
                        <a:cs typeface="Times New Roman"/>
                      </a:endParaRPr>
                    </a:p>
                  </a:txBody>
                  <a:tcPr marL="72939" marR="72939" marT="36470" marB="36470">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tcPr>
                </a:tc>
                <a:tc>
                  <a:txBody>
                    <a:bodyPr/>
                    <a:lstStyle/>
                    <a:p>
                      <a:pPr algn="just">
                        <a:lnSpc>
                          <a:spcPct val="115000"/>
                        </a:lnSpc>
                        <a:spcAft>
                          <a:spcPts val="0"/>
                        </a:spcAft>
                      </a:pPr>
                      <a:r>
                        <a:rPr lang="en-GB" sz="900" i="1" dirty="0">
                          <a:effectLst/>
                          <a:latin typeface="Calibri"/>
                          <a:ea typeface="Times New Roman"/>
                          <a:cs typeface="Calibri"/>
                        </a:rPr>
                        <a:t>Intended audience: Researchers</a:t>
                      </a:r>
                      <a:endParaRPr lang="en-GB" sz="1050" dirty="0">
                        <a:effectLst/>
                        <a:latin typeface="Calibri"/>
                        <a:ea typeface="Times New Roman"/>
                        <a:cs typeface="Times New Roman"/>
                      </a:endParaRPr>
                    </a:p>
                    <a:p>
                      <a:pPr algn="just">
                        <a:lnSpc>
                          <a:spcPct val="115000"/>
                        </a:lnSpc>
                        <a:spcAft>
                          <a:spcPts val="0"/>
                        </a:spcAft>
                      </a:pPr>
                      <a:r>
                        <a:rPr lang="en-GB" sz="900" i="1" dirty="0">
                          <a:effectLst/>
                          <a:latin typeface="Calibri"/>
                          <a:ea typeface="Times New Roman"/>
                          <a:cs typeface="Calibri"/>
                        </a:rPr>
                        <a:t> </a:t>
                      </a:r>
                      <a:endParaRPr lang="en-GB" sz="1050" dirty="0">
                        <a:effectLst/>
                        <a:latin typeface="Calibri"/>
                        <a:ea typeface="Times New Roman"/>
                        <a:cs typeface="Times New Roman"/>
                      </a:endParaRPr>
                    </a:p>
                    <a:p>
                      <a:pPr algn="just">
                        <a:lnSpc>
                          <a:spcPct val="115000"/>
                        </a:lnSpc>
                        <a:spcAft>
                          <a:spcPts val="0"/>
                        </a:spcAft>
                      </a:pPr>
                      <a:r>
                        <a:rPr lang="en-GB" sz="900" i="1" dirty="0">
                          <a:effectLst/>
                          <a:latin typeface="Calibri"/>
                          <a:ea typeface="Times New Roman"/>
                          <a:cs typeface="Calibri"/>
                        </a:rPr>
                        <a:t>Objectives: The assessment is conducted with the aim of (i) testing the ESS Evaluation Framework proposed and (ii) identifying the benefit resulting from the ponds construction.</a:t>
                      </a:r>
                      <a:endParaRPr lang="en-GB" sz="1050" dirty="0">
                        <a:effectLst/>
                        <a:latin typeface="Calibri"/>
                        <a:ea typeface="Times New Roman"/>
                        <a:cs typeface="Times New Roman"/>
                      </a:endParaRPr>
                    </a:p>
                  </a:txBody>
                  <a:tcPr marL="72939" marR="72939" marT="36470" marB="36470">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tcPr>
                </a:tc>
              </a:tr>
              <a:tr h="2230314">
                <a:tc>
                  <a:txBody>
                    <a:bodyPr/>
                    <a:lstStyle/>
                    <a:p>
                      <a:pPr algn="just">
                        <a:lnSpc>
                          <a:spcPct val="115000"/>
                        </a:lnSpc>
                        <a:spcAft>
                          <a:spcPts val="0"/>
                        </a:spcAft>
                      </a:pPr>
                      <a:r>
                        <a:rPr lang="en-GB" sz="900" b="1">
                          <a:solidFill>
                            <a:srgbClr val="00B8ED"/>
                          </a:solidFill>
                          <a:effectLst/>
                          <a:latin typeface="Calibri"/>
                          <a:ea typeface="Times New Roman"/>
                          <a:cs typeface="Calibri"/>
                        </a:rPr>
                        <a:t>Overview of the study area</a:t>
                      </a:r>
                      <a:endParaRPr lang="en-GB" sz="1050">
                        <a:effectLst/>
                        <a:latin typeface="Calibri"/>
                        <a:ea typeface="Times New Roman"/>
                        <a:cs typeface="Times New Roman"/>
                      </a:endParaRPr>
                    </a:p>
                  </a:txBody>
                  <a:tcPr marL="72939" marR="72939" marT="36470" marB="36470" anchor="ctr">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900">
                          <a:effectLst/>
                          <a:latin typeface="Calibri"/>
                          <a:ea typeface="Times New Roman"/>
                          <a:cs typeface="Calibri"/>
                        </a:rPr>
                        <a:t>3. Provide a detailed description of the study area considering: </a:t>
                      </a:r>
                      <a:endParaRPr lang="en-GB" sz="1050">
                        <a:effectLst/>
                        <a:latin typeface="Calibri"/>
                        <a:ea typeface="Times New Roman"/>
                        <a:cs typeface="Times New Roman"/>
                      </a:endParaRPr>
                    </a:p>
                    <a:p>
                      <a:pPr marL="342900" lvl="0" indent="-342900" algn="just">
                        <a:lnSpc>
                          <a:spcPct val="115000"/>
                        </a:lnSpc>
                        <a:spcAft>
                          <a:spcPts val="0"/>
                        </a:spcAft>
                        <a:buFont typeface="Symbol"/>
                        <a:buChar char=""/>
                      </a:pPr>
                      <a:r>
                        <a:rPr lang="en-GB" sz="900">
                          <a:effectLst/>
                          <a:latin typeface="Calibri"/>
                          <a:ea typeface="Times New Roman"/>
                          <a:cs typeface="Calibri"/>
                        </a:rPr>
                        <a:t>geographical location (e.g. Mediterranean region, Western Europe, Nordic region)</a:t>
                      </a:r>
                      <a:endParaRPr lang="en-GB" sz="1050">
                        <a:effectLst/>
                        <a:latin typeface="Calibri"/>
                        <a:ea typeface="Times New Roman"/>
                        <a:cs typeface="Times New Roman"/>
                      </a:endParaRPr>
                    </a:p>
                    <a:p>
                      <a:pPr marL="342900" lvl="0" indent="-342900" algn="just">
                        <a:lnSpc>
                          <a:spcPct val="115000"/>
                        </a:lnSpc>
                        <a:spcAft>
                          <a:spcPts val="0"/>
                        </a:spcAft>
                        <a:buFont typeface="Symbol"/>
                        <a:buChar char=""/>
                      </a:pPr>
                      <a:r>
                        <a:rPr lang="en-GB" sz="900">
                          <a:effectLst/>
                          <a:latin typeface="Calibri"/>
                          <a:ea typeface="Times New Roman"/>
                          <a:cs typeface="Calibri"/>
                        </a:rPr>
                        <a:t>spatial extent</a:t>
                      </a:r>
                      <a:endParaRPr lang="en-GB" sz="1050">
                        <a:effectLst/>
                        <a:latin typeface="Calibri"/>
                        <a:ea typeface="Times New Roman"/>
                        <a:cs typeface="Times New Roman"/>
                      </a:endParaRPr>
                    </a:p>
                    <a:p>
                      <a:pPr marL="342900" lvl="0" indent="-342900" algn="just">
                        <a:lnSpc>
                          <a:spcPct val="115000"/>
                        </a:lnSpc>
                        <a:spcAft>
                          <a:spcPts val="0"/>
                        </a:spcAft>
                        <a:buFont typeface="Symbol"/>
                        <a:buChar char=""/>
                      </a:pPr>
                      <a:r>
                        <a:rPr lang="en-GB" sz="900">
                          <a:effectLst/>
                          <a:latin typeface="Calibri"/>
                          <a:ea typeface="Times New Roman"/>
                          <a:cs typeface="Calibri"/>
                        </a:rPr>
                        <a:t>environmental attributes </a:t>
                      </a:r>
                      <a:r>
                        <a:rPr lang="en-GB" sz="900">
                          <a:effectLst/>
                          <a:latin typeface="Calibri"/>
                          <a:ea typeface="Times New Roman"/>
                          <a:cs typeface="Times New Roman"/>
                        </a:rPr>
                        <a:t>(e.g. climate type, topography, water quality levels, water availability)</a:t>
                      </a:r>
                      <a:endParaRPr lang="en-GB" sz="1050">
                        <a:effectLst/>
                        <a:latin typeface="Calibri"/>
                        <a:ea typeface="Times New Roman"/>
                        <a:cs typeface="Times New Roman"/>
                      </a:endParaRPr>
                    </a:p>
                    <a:p>
                      <a:pPr marL="342900" lvl="0" indent="-342900" algn="just">
                        <a:lnSpc>
                          <a:spcPct val="115000"/>
                        </a:lnSpc>
                        <a:spcAft>
                          <a:spcPts val="0"/>
                        </a:spcAft>
                        <a:buFont typeface="Symbol"/>
                        <a:buChar char=""/>
                      </a:pPr>
                      <a:r>
                        <a:rPr lang="en-GB" sz="900">
                          <a:effectLst/>
                          <a:latin typeface="Calibri"/>
                          <a:ea typeface="Times New Roman"/>
                          <a:cs typeface="Calibri"/>
                        </a:rPr>
                        <a:t>economic activities taking place in the area (e.g. land use, land use transitions, comparison of activities by share of GDP)</a:t>
                      </a:r>
                      <a:endParaRPr lang="en-GB" sz="1050">
                        <a:effectLst/>
                        <a:latin typeface="Calibri"/>
                        <a:ea typeface="Times New Roman"/>
                        <a:cs typeface="Times New Roman"/>
                      </a:endParaRPr>
                    </a:p>
                    <a:p>
                      <a:pPr marL="342900" lvl="0" indent="-342900" algn="just">
                        <a:lnSpc>
                          <a:spcPct val="115000"/>
                        </a:lnSpc>
                        <a:spcAft>
                          <a:spcPts val="0"/>
                        </a:spcAft>
                        <a:buFont typeface="Symbol"/>
                        <a:buChar char=""/>
                      </a:pPr>
                      <a:r>
                        <a:rPr lang="en-GB" sz="900">
                          <a:effectLst/>
                          <a:latin typeface="Calibri"/>
                          <a:ea typeface="Times New Roman"/>
                          <a:cs typeface="Calibri"/>
                        </a:rPr>
                        <a:t>socioeconomic profile (e.g. population density, average household income, age profile)</a:t>
                      </a:r>
                      <a:endParaRPr lang="en-GB" sz="1050">
                        <a:effectLst/>
                        <a:latin typeface="Calibri"/>
                        <a:ea typeface="Times New Roman"/>
                        <a:cs typeface="Times New Roman"/>
                      </a:endParaRPr>
                    </a:p>
                    <a:p>
                      <a:pPr marL="342900" lvl="0" indent="-342900" algn="just">
                        <a:lnSpc>
                          <a:spcPct val="115000"/>
                        </a:lnSpc>
                        <a:spcAft>
                          <a:spcPts val="0"/>
                        </a:spcAft>
                        <a:buFont typeface="Symbol"/>
                        <a:buChar char=""/>
                      </a:pPr>
                      <a:r>
                        <a:rPr lang="en-GB" sz="900">
                          <a:effectLst/>
                          <a:latin typeface="Calibri"/>
                          <a:ea typeface="Times New Roman"/>
                          <a:cs typeface="Calibri"/>
                        </a:rPr>
                        <a:t>sociocultural aspects (e.g. </a:t>
                      </a:r>
                      <a:r>
                        <a:rPr lang="en-GB" sz="900">
                          <a:effectLst/>
                          <a:latin typeface="Calibri"/>
                          <a:ea typeface="Times New Roman"/>
                          <a:cs typeface="Times New Roman"/>
                        </a:rPr>
                        <a:t>value systems, role of landscape and land use in identity formation</a:t>
                      </a:r>
                      <a:r>
                        <a:rPr lang="en-GB" sz="900">
                          <a:effectLst/>
                          <a:latin typeface="Calibri"/>
                          <a:ea typeface="Times New Roman"/>
                          <a:cs typeface="Calibri"/>
                        </a:rPr>
                        <a:t>). </a:t>
                      </a:r>
                      <a:endParaRPr lang="en-GB" sz="1050">
                        <a:effectLst/>
                        <a:latin typeface="Calibri"/>
                        <a:ea typeface="Times New Roman"/>
                        <a:cs typeface="Times New Roman"/>
                      </a:endParaRPr>
                    </a:p>
                  </a:txBody>
                  <a:tcPr marL="72939" marR="72939" marT="36470" marB="36470">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endParaRPr lang="en-GB" sz="900" i="1" dirty="0" smtClean="0">
                        <a:effectLst/>
                        <a:latin typeface="Calibri"/>
                        <a:ea typeface="Times New Roman"/>
                        <a:cs typeface="Calibri"/>
                      </a:endParaRPr>
                    </a:p>
                    <a:p>
                      <a:pPr marL="342900" lvl="0" indent="-342900" algn="just">
                        <a:lnSpc>
                          <a:spcPct val="115000"/>
                        </a:lnSpc>
                        <a:spcAft>
                          <a:spcPts val="0"/>
                        </a:spcAft>
                        <a:buFont typeface="Symbol"/>
                        <a:buChar char=""/>
                      </a:pPr>
                      <a:r>
                        <a:rPr lang="en-GB" sz="900" i="1" dirty="0" smtClean="0">
                          <a:effectLst/>
                          <a:latin typeface="Calibri"/>
                          <a:ea typeface="Times New Roman"/>
                          <a:cs typeface="Calibri"/>
                        </a:rPr>
                        <a:t>Mediterranean </a:t>
                      </a:r>
                      <a:r>
                        <a:rPr lang="en-GB" sz="900" i="1" dirty="0">
                          <a:effectLst/>
                          <a:latin typeface="Calibri"/>
                          <a:ea typeface="Times New Roman"/>
                          <a:cs typeface="Calibri"/>
                        </a:rPr>
                        <a:t>region</a:t>
                      </a:r>
                      <a:endParaRPr lang="en-GB" sz="1050" dirty="0">
                        <a:effectLst/>
                        <a:latin typeface="Calibri"/>
                        <a:ea typeface="Times New Roman"/>
                        <a:cs typeface="Times New Roman"/>
                      </a:endParaRPr>
                    </a:p>
                    <a:p>
                      <a:pPr marL="342900" lvl="0" indent="-342900" algn="just">
                        <a:lnSpc>
                          <a:spcPct val="115000"/>
                        </a:lnSpc>
                        <a:spcAft>
                          <a:spcPts val="0"/>
                        </a:spcAft>
                        <a:buFont typeface="Symbol"/>
                        <a:buChar char=""/>
                      </a:pPr>
                      <a:endParaRPr lang="en-GB" sz="900" i="1" dirty="0" smtClean="0">
                        <a:effectLst/>
                        <a:latin typeface="Calibri"/>
                        <a:ea typeface="Times New Roman"/>
                        <a:cs typeface="Calibri"/>
                      </a:endParaRPr>
                    </a:p>
                    <a:p>
                      <a:pPr marL="342900" lvl="0" indent="-342900" algn="just">
                        <a:lnSpc>
                          <a:spcPct val="115000"/>
                        </a:lnSpc>
                        <a:spcAft>
                          <a:spcPts val="0"/>
                        </a:spcAft>
                        <a:buFont typeface="Symbol"/>
                        <a:buChar char=""/>
                      </a:pPr>
                      <a:r>
                        <a:rPr lang="en-GB" sz="900" i="1" dirty="0" smtClean="0">
                          <a:effectLst/>
                          <a:latin typeface="Calibri"/>
                          <a:ea typeface="Times New Roman"/>
                          <a:cs typeface="Calibri"/>
                        </a:rPr>
                        <a:t>Aquifer </a:t>
                      </a:r>
                      <a:r>
                        <a:rPr lang="en-GB" sz="900" i="1" dirty="0">
                          <a:effectLst/>
                          <a:latin typeface="Calibri"/>
                          <a:ea typeface="Times New Roman"/>
                          <a:cs typeface="Calibri"/>
                        </a:rPr>
                        <a:t>area (115 km2)</a:t>
                      </a:r>
                      <a:endParaRPr lang="en-GB" sz="1050" dirty="0">
                        <a:effectLst/>
                        <a:latin typeface="Calibri"/>
                        <a:ea typeface="Times New Roman"/>
                        <a:cs typeface="Times New Roman"/>
                      </a:endParaRPr>
                    </a:p>
                    <a:p>
                      <a:pPr marL="342900" lvl="0" indent="-342900" algn="just">
                        <a:lnSpc>
                          <a:spcPct val="115000"/>
                        </a:lnSpc>
                        <a:spcAft>
                          <a:spcPts val="0"/>
                        </a:spcAft>
                        <a:buFont typeface="Symbol"/>
                        <a:buChar char=""/>
                      </a:pPr>
                      <a:r>
                        <a:rPr lang="en-GB" sz="900" i="1" dirty="0">
                          <a:effectLst/>
                          <a:latin typeface="Calibri"/>
                          <a:ea typeface="Times New Roman"/>
                          <a:cs typeface="Calibri"/>
                        </a:rPr>
                        <a:t>Typical Mediterranean climate regime,…</a:t>
                      </a:r>
                      <a:endParaRPr lang="en-GB" sz="1050" dirty="0">
                        <a:effectLst/>
                        <a:latin typeface="Calibri"/>
                        <a:ea typeface="Times New Roman"/>
                        <a:cs typeface="Times New Roman"/>
                      </a:endParaRPr>
                    </a:p>
                    <a:p>
                      <a:pPr marL="342900" lvl="0" indent="-342900" algn="just">
                        <a:lnSpc>
                          <a:spcPct val="115000"/>
                        </a:lnSpc>
                        <a:spcAft>
                          <a:spcPts val="0"/>
                        </a:spcAft>
                        <a:buFont typeface="Symbol"/>
                        <a:buChar char=""/>
                      </a:pPr>
                      <a:endParaRPr lang="en-GB" sz="900" i="1" dirty="0" smtClean="0">
                        <a:effectLst/>
                        <a:latin typeface="Calibri"/>
                        <a:ea typeface="Times New Roman"/>
                        <a:cs typeface="Calibri"/>
                      </a:endParaRPr>
                    </a:p>
                    <a:p>
                      <a:pPr marL="342900" lvl="0" indent="-342900" algn="just">
                        <a:lnSpc>
                          <a:spcPct val="115000"/>
                        </a:lnSpc>
                        <a:spcAft>
                          <a:spcPts val="0"/>
                        </a:spcAft>
                        <a:buFont typeface="Symbol"/>
                        <a:buChar char=""/>
                      </a:pPr>
                      <a:r>
                        <a:rPr lang="en-GB" sz="900" i="1" dirty="0" smtClean="0">
                          <a:effectLst/>
                          <a:latin typeface="Calibri"/>
                          <a:ea typeface="Times New Roman"/>
                          <a:cs typeface="Calibri"/>
                        </a:rPr>
                        <a:t>Agriculture </a:t>
                      </a:r>
                      <a:r>
                        <a:rPr lang="en-GB" sz="900" i="1" dirty="0">
                          <a:effectLst/>
                          <a:latin typeface="Calibri"/>
                          <a:ea typeface="Times New Roman"/>
                          <a:cs typeface="Calibri"/>
                        </a:rPr>
                        <a:t>0,075%, Industry 22,78%, Construction 6,43% and Services 70,72% (2012 data).</a:t>
                      </a:r>
                      <a:endParaRPr lang="en-GB" sz="1050" dirty="0">
                        <a:effectLst/>
                        <a:latin typeface="Calibri"/>
                        <a:ea typeface="Times New Roman"/>
                        <a:cs typeface="Times New Roman"/>
                      </a:endParaRPr>
                    </a:p>
                    <a:p>
                      <a:pPr marL="342900" lvl="0" indent="-342900" algn="just">
                        <a:lnSpc>
                          <a:spcPct val="115000"/>
                        </a:lnSpc>
                        <a:spcAft>
                          <a:spcPts val="0"/>
                        </a:spcAft>
                        <a:buFont typeface="Symbol"/>
                        <a:buChar char=""/>
                      </a:pPr>
                      <a:endParaRPr lang="en-GB" sz="900" i="1" dirty="0" smtClean="0">
                        <a:effectLst/>
                        <a:latin typeface="Calibri"/>
                        <a:ea typeface="Times New Roman"/>
                        <a:cs typeface="Calibri"/>
                      </a:endParaRPr>
                    </a:p>
                    <a:p>
                      <a:pPr marL="342900" lvl="0" indent="-342900" algn="just">
                        <a:lnSpc>
                          <a:spcPct val="115000"/>
                        </a:lnSpc>
                        <a:spcAft>
                          <a:spcPts val="0"/>
                        </a:spcAft>
                        <a:buFont typeface="Symbol"/>
                        <a:buChar char=""/>
                      </a:pPr>
                      <a:r>
                        <a:rPr lang="en-GB" sz="900" i="1" dirty="0" smtClean="0">
                          <a:effectLst/>
                          <a:latin typeface="Calibri"/>
                          <a:ea typeface="Times New Roman"/>
                          <a:cs typeface="Calibri"/>
                        </a:rPr>
                        <a:t>5.093 </a:t>
                      </a:r>
                      <a:r>
                        <a:rPr lang="en-GB" sz="900" i="1" dirty="0">
                          <a:effectLst/>
                          <a:latin typeface="Calibri"/>
                          <a:ea typeface="Times New Roman"/>
                          <a:cs typeface="Calibri"/>
                        </a:rPr>
                        <a:t>inh/km2, </a:t>
                      </a:r>
                      <a:endParaRPr lang="en-GB" sz="1050" dirty="0">
                        <a:effectLst/>
                        <a:latin typeface="Calibri"/>
                        <a:ea typeface="Times New Roman"/>
                        <a:cs typeface="Times New Roman"/>
                      </a:endParaRPr>
                    </a:p>
                    <a:p>
                      <a:pPr marL="342900" lvl="0" indent="-342900" algn="just">
                        <a:lnSpc>
                          <a:spcPct val="115000"/>
                        </a:lnSpc>
                        <a:spcAft>
                          <a:spcPts val="0"/>
                        </a:spcAft>
                        <a:buFont typeface="Symbol"/>
                        <a:buChar char=""/>
                      </a:pPr>
                      <a:endParaRPr lang="en-GB" sz="900" i="1" dirty="0" smtClean="0">
                        <a:effectLst/>
                        <a:latin typeface="Calibri"/>
                        <a:ea typeface="Times New Roman"/>
                        <a:cs typeface="Calibri"/>
                      </a:endParaRPr>
                    </a:p>
                    <a:p>
                      <a:pPr marL="342900" lvl="0" indent="-342900" algn="just">
                        <a:lnSpc>
                          <a:spcPct val="115000"/>
                        </a:lnSpc>
                        <a:spcAft>
                          <a:spcPts val="0"/>
                        </a:spcAft>
                        <a:buFont typeface="Symbol"/>
                        <a:buChar char=""/>
                      </a:pPr>
                      <a:r>
                        <a:rPr lang="en-GB" sz="900" i="1" dirty="0" smtClean="0">
                          <a:effectLst/>
                          <a:latin typeface="Calibri"/>
                          <a:ea typeface="Times New Roman"/>
                          <a:cs typeface="Calibri"/>
                        </a:rPr>
                        <a:t>…</a:t>
                      </a:r>
                      <a:endParaRPr lang="en-GB" sz="1050" dirty="0">
                        <a:effectLst/>
                        <a:latin typeface="Calibri"/>
                        <a:ea typeface="Times New Roman"/>
                        <a:cs typeface="Times New Roman"/>
                      </a:endParaRPr>
                    </a:p>
                  </a:txBody>
                  <a:tcPr marL="72939" marR="72939" marT="36470" marB="36470">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tcPr>
                </a:tc>
              </a:tr>
              <a:tr h="707890">
                <a:tc>
                  <a:txBody>
                    <a:bodyPr/>
                    <a:lstStyle/>
                    <a:p>
                      <a:pPr algn="just">
                        <a:lnSpc>
                          <a:spcPct val="115000"/>
                        </a:lnSpc>
                        <a:spcAft>
                          <a:spcPts val="0"/>
                        </a:spcAft>
                      </a:pPr>
                      <a:r>
                        <a:rPr lang="en-GB" sz="900" b="1">
                          <a:solidFill>
                            <a:srgbClr val="00B8ED"/>
                          </a:solidFill>
                          <a:effectLst/>
                          <a:latin typeface="Calibri"/>
                          <a:ea typeface="Times New Roman"/>
                          <a:cs typeface="Calibri"/>
                        </a:rPr>
                        <a:t>Stakeholder list</a:t>
                      </a:r>
                      <a:endParaRPr lang="en-GB" sz="1050">
                        <a:effectLst/>
                        <a:latin typeface="Calibri"/>
                        <a:ea typeface="Times New Roman"/>
                        <a:cs typeface="Times New Roman"/>
                      </a:endParaRPr>
                    </a:p>
                  </a:txBody>
                  <a:tcPr marL="72939" marR="72939" marT="36470" marB="36470" anchor="ctr">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900">
                          <a:effectLst/>
                          <a:latin typeface="Calibri"/>
                          <a:ea typeface="Times New Roman"/>
                          <a:cs typeface="Calibri"/>
                        </a:rPr>
                        <a:t>4. Elaborate an exhaustive list of the stakeholders present in the area.</a:t>
                      </a:r>
                      <a:endParaRPr lang="en-GB" sz="1050">
                        <a:effectLst/>
                        <a:latin typeface="Calibri"/>
                        <a:ea typeface="Times New Roman"/>
                        <a:cs typeface="Times New Roman"/>
                      </a:endParaRPr>
                    </a:p>
                  </a:txBody>
                  <a:tcPr marL="72939" marR="72939" marT="36470" marB="36470">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tcPr>
                </a:tc>
                <a:tc>
                  <a:txBody>
                    <a:bodyPr/>
                    <a:lstStyle/>
                    <a:p>
                      <a:pPr algn="just">
                        <a:lnSpc>
                          <a:spcPct val="115000"/>
                        </a:lnSpc>
                        <a:spcAft>
                          <a:spcPts val="0"/>
                        </a:spcAft>
                      </a:pPr>
                      <a:r>
                        <a:rPr lang="en-GB" sz="900" i="1" dirty="0">
                          <a:effectLst/>
                          <a:latin typeface="Calibri"/>
                          <a:ea typeface="Times New Roman"/>
                          <a:cs typeface="Calibri"/>
                        </a:rPr>
                        <a:t>People living in the area;</a:t>
                      </a:r>
                      <a:endParaRPr lang="en-GB" sz="1050" dirty="0">
                        <a:effectLst/>
                        <a:latin typeface="Calibri"/>
                        <a:ea typeface="Times New Roman"/>
                        <a:cs typeface="Times New Roman"/>
                      </a:endParaRPr>
                    </a:p>
                    <a:p>
                      <a:pPr algn="just">
                        <a:lnSpc>
                          <a:spcPct val="115000"/>
                        </a:lnSpc>
                        <a:spcAft>
                          <a:spcPts val="0"/>
                        </a:spcAft>
                      </a:pPr>
                      <a:r>
                        <a:rPr lang="en-GB" sz="900" i="1" dirty="0">
                          <a:effectLst/>
                          <a:latin typeface="Calibri"/>
                          <a:ea typeface="Times New Roman"/>
                          <a:cs typeface="Calibri"/>
                        </a:rPr>
                        <a:t>Industry;</a:t>
                      </a:r>
                      <a:endParaRPr lang="en-GB" sz="1050" dirty="0">
                        <a:effectLst/>
                        <a:latin typeface="Calibri"/>
                        <a:ea typeface="Times New Roman"/>
                        <a:cs typeface="Times New Roman"/>
                      </a:endParaRPr>
                    </a:p>
                    <a:p>
                      <a:pPr algn="just">
                        <a:lnSpc>
                          <a:spcPct val="115000"/>
                        </a:lnSpc>
                        <a:spcAft>
                          <a:spcPts val="0"/>
                        </a:spcAft>
                      </a:pPr>
                      <a:r>
                        <a:rPr lang="en-GB" sz="900" i="1" dirty="0">
                          <a:effectLst/>
                          <a:latin typeface="Calibri"/>
                          <a:ea typeface="Times New Roman"/>
                          <a:cs typeface="Calibri"/>
                        </a:rPr>
                        <a:t>AB, ACA, ACC1Ó, Agbar, </a:t>
                      </a:r>
                      <a:r>
                        <a:rPr lang="en-GB" sz="900" i="1" dirty="0" err="1">
                          <a:effectLst/>
                          <a:latin typeface="Calibri"/>
                          <a:ea typeface="Times New Roman"/>
                          <a:cs typeface="Calibri"/>
                        </a:rPr>
                        <a:t>Agència</a:t>
                      </a:r>
                      <a:r>
                        <a:rPr lang="en-GB" sz="900" i="1" dirty="0">
                          <a:effectLst/>
                          <a:latin typeface="Calibri"/>
                          <a:ea typeface="Times New Roman"/>
                          <a:cs typeface="Calibri"/>
                        </a:rPr>
                        <a:t> de </a:t>
                      </a:r>
                      <a:r>
                        <a:rPr lang="en-GB" sz="900" i="1" dirty="0" err="1">
                          <a:effectLst/>
                          <a:latin typeface="Calibri"/>
                          <a:ea typeface="Times New Roman"/>
                          <a:cs typeface="Calibri"/>
                        </a:rPr>
                        <a:t>Salut</a:t>
                      </a:r>
                      <a:r>
                        <a:rPr lang="en-GB" sz="900" i="1" dirty="0">
                          <a:effectLst/>
                          <a:latin typeface="Calibri"/>
                          <a:ea typeface="Times New Roman"/>
                          <a:cs typeface="Calibri"/>
                        </a:rPr>
                        <a:t> </a:t>
                      </a:r>
                      <a:r>
                        <a:rPr lang="en-GB" sz="900" i="1" dirty="0" err="1">
                          <a:effectLst/>
                          <a:latin typeface="Calibri"/>
                          <a:ea typeface="Times New Roman"/>
                          <a:cs typeface="Calibri"/>
                        </a:rPr>
                        <a:t>Pública</a:t>
                      </a:r>
                      <a:r>
                        <a:rPr lang="en-GB" sz="900" i="1" dirty="0">
                          <a:effectLst/>
                          <a:latin typeface="Calibri"/>
                          <a:ea typeface="Times New Roman"/>
                          <a:cs typeface="Calibri"/>
                        </a:rPr>
                        <a:t>, City Councils, AMB, </a:t>
                      </a:r>
                      <a:r>
                        <a:rPr lang="en-GB" sz="900" i="1" dirty="0" err="1">
                          <a:effectLst/>
                          <a:latin typeface="Calibri"/>
                          <a:ea typeface="Times New Roman"/>
                          <a:cs typeface="Calibri"/>
                        </a:rPr>
                        <a:t>Aquadom</a:t>
                      </a:r>
                      <a:r>
                        <a:rPr lang="en-GB" sz="900" i="1" dirty="0">
                          <a:effectLst/>
                          <a:latin typeface="Calibri"/>
                          <a:ea typeface="Times New Roman"/>
                          <a:cs typeface="Calibri"/>
                        </a:rPr>
                        <a:t>, </a:t>
                      </a:r>
                      <a:r>
                        <a:rPr lang="en-GB" sz="900" i="1" dirty="0" err="1">
                          <a:effectLst/>
                          <a:latin typeface="Calibri"/>
                          <a:ea typeface="Times New Roman"/>
                          <a:cs typeface="Calibri"/>
                        </a:rPr>
                        <a:t>Aqualogy</a:t>
                      </a:r>
                      <a:r>
                        <a:rPr lang="en-GB" sz="900" i="1" dirty="0">
                          <a:effectLst/>
                          <a:latin typeface="Calibri"/>
                          <a:ea typeface="Times New Roman"/>
                          <a:cs typeface="Calibri"/>
                        </a:rPr>
                        <a:t>, AQUATEC, CDTI, CSIC, CUADLL</a:t>
                      </a:r>
                      <a:endParaRPr lang="en-GB" sz="1050" dirty="0">
                        <a:effectLst/>
                        <a:latin typeface="Calibri"/>
                        <a:ea typeface="Times New Roman"/>
                        <a:cs typeface="Times New Roman"/>
                      </a:endParaRPr>
                    </a:p>
                  </a:txBody>
                  <a:tcPr marL="72939" marR="72939" marT="36470" marB="36470">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tcPr>
                </a:tc>
              </a:tr>
            </a:tbl>
          </a:graphicData>
        </a:graphic>
      </p:graphicFrame>
      <p:sp>
        <p:nvSpPr>
          <p:cNvPr id="11" name="Rectangle 4"/>
          <p:cNvSpPr>
            <a:spLocks noChangeArrowheads="1"/>
          </p:cNvSpPr>
          <p:nvPr/>
        </p:nvSpPr>
        <p:spPr bwMode="auto">
          <a:xfrm>
            <a:off x="244475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93263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71472" y="324129"/>
            <a:ext cx="7168880" cy="461665"/>
          </a:xfrm>
          <a:prstGeom prst="rect">
            <a:avLst/>
          </a:prstGeom>
          <a:noFill/>
        </p:spPr>
        <p:txBody>
          <a:bodyPr wrap="square" rtlCol="0">
            <a:spAutoFit/>
          </a:bodyPr>
          <a:lstStyle/>
          <a:p>
            <a:r>
              <a:rPr lang="es-ES_tradnl" sz="2400" b="1" dirty="0" smtClean="0">
                <a:solidFill>
                  <a:schemeClr val="tx1">
                    <a:lumMod val="65000"/>
                    <a:lumOff val="35000"/>
                  </a:schemeClr>
                </a:solidFill>
                <a:latin typeface="+mj-lt"/>
              </a:rPr>
              <a:t>Llobregat ESS - </a:t>
            </a:r>
            <a:r>
              <a:rPr lang="en-GB" b="1" dirty="0" smtClean="0">
                <a:solidFill>
                  <a:schemeClr val="tx1">
                    <a:lumMod val="65000"/>
                    <a:lumOff val="35000"/>
                  </a:schemeClr>
                </a:solidFill>
                <a:latin typeface="+mj-lt"/>
              </a:rPr>
              <a:t>PART </a:t>
            </a:r>
            <a:r>
              <a:rPr lang="en-GB" b="1" dirty="0">
                <a:solidFill>
                  <a:schemeClr val="tx1">
                    <a:lumMod val="65000"/>
                    <a:lumOff val="35000"/>
                  </a:schemeClr>
                </a:solidFill>
                <a:latin typeface="+mj-lt"/>
              </a:rPr>
              <a:t>II: Tables of drivers and pressures</a:t>
            </a:r>
            <a:endParaRPr lang="es-ES" sz="2400" b="1" dirty="0">
              <a:solidFill>
                <a:schemeClr val="tx1">
                  <a:lumMod val="65000"/>
                  <a:lumOff val="35000"/>
                </a:schemeClr>
              </a:solidFill>
              <a:latin typeface="+mj-lt"/>
            </a:endParaRPr>
          </a:p>
        </p:txBody>
      </p:sp>
      <p:sp>
        <p:nvSpPr>
          <p:cNvPr id="9" name="2 Marcador de número de diapositiva"/>
          <p:cNvSpPr>
            <a:spLocks noGrp="1"/>
          </p:cNvSpPr>
          <p:nvPr>
            <p:ph type="sldNum" sz="quarter" idx="12"/>
          </p:nvPr>
        </p:nvSpPr>
        <p:spPr>
          <a:xfrm>
            <a:off x="6902896" y="6376243"/>
            <a:ext cx="2133600" cy="365125"/>
          </a:xfrm>
        </p:spPr>
        <p:txBody>
          <a:bodyPr/>
          <a:lstStyle/>
          <a:p>
            <a:fld id="{D8A1E488-ED89-41AE-B823-F1E75F15B4A3}" type="slidenum">
              <a:rPr lang="es-ES" sz="1600" b="1" smtClean="0">
                <a:solidFill>
                  <a:schemeClr val="bg1"/>
                </a:solidFill>
              </a:rPr>
              <a:pPr/>
              <a:t>3</a:t>
            </a:fld>
            <a:endParaRPr lang="es-ES" sz="1600" b="1" dirty="0">
              <a:solidFill>
                <a:schemeClr val="bg1"/>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4053242502"/>
              </p:ext>
            </p:extLst>
          </p:nvPr>
        </p:nvGraphicFramePr>
        <p:xfrm>
          <a:off x="467544" y="1052736"/>
          <a:ext cx="8229600" cy="1666865"/>
        </p:xfrm>
        <a:graphic>
          <a:graphicData uri="http://schemas.openxmlformats.org/drawingml/2006/table">
            <a:tbl>
              <a:tblPr firstRow="1" firstCol="1" bandRow="1"/>
              <a:tblGrid>
                <a:gridCol w="1782673"/>
                <a:gridCol w="3895018"/>
                <a:gridCol w="2551909"/>
              </a:tblGrid>
              <a:tr h="235899">
                <a:tc gridSpan="2">
                  <a:txBody>
                    <a:bodyPr/>
                    <a:lstStyle/>
                    <a:p>
                      <a:pPr algn="just">
                        <a:lnSpc>
                          <a:spcPct val="115000"/>
                        </a:lnSpc>
                        <a:spcAft>
                          <a:spcPts val="0"/>
                        </a:spcAft>
                      </a:pPr>
                      <a:r>
                        <a:rPr lang="en-GB" sz="1300" dirty="0">
                          <a:solidFill>
                            <a:srgbClr val="000000"/>
                          </a:solidFill>
                          <a:effectLst/>
                          <a:latin typeface="Calibri"/>
                          <a:ea typeface="Times New Roman"/>
                          <a:cs typeface="Times New Roman"/>
                        </a:rPr>
                        <a:t>1. Characterisation Table for Drivers</a:t>
                      </a:r>
                      <a:r>
                        <a:rPr lang="en-GB" sz="1300" dirty="0">
                          <a:solidFill>
                            <a:srgbClr val="FF0000"/>
                          </a:solidFill>
                          <a:effectLst/>
                          <a:latin typeface="Calibri"/>
                          <a:ea typeface="Times New Roman"/>
                          <a:cs typeface="Times New Roman"/>
                        </a:rPr>
                        <a:t> </a:t>
                      </a:r>
                      <a:endParaRPr lang="en-GB" sz="1100" dirty="0">
                        <a:effectLst/>
                        <a:latin typeface="Calibri"/>
                        <a:ea typeface="Times New Roman"/>
                        <a:cs typeface="Times New Roman"/>
                      </a:endParaRPr>
                    </a:p>
                  </a:txBody>
                  <a:tcPr marL="42735" marR="42735" marT="0" marB="0" anchor="b">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a:noFill/>
                    </a:lnB>
                    <a:solidFill>
                      <a:srgbClr val="E6B8B7"/>
                    </a:solidFill>
                  </a:tcPr>
                </a:tc>
                <a:tc hMerge="1">
                  <a:txBody>
                    <a:bodyPr/>
                    <a:lstStyle/>
                    <a:p>
                      <a:endParaRPr lang="en-GB"/>
                    </a:p>
                  </a:txBody>
                  <a:tcPr/>
                </a:tc>
                <a:tc>
                  <a:txBody>
                    <a:bodyPr/>
                    <a:lstStyle/>
                    <a:p>
                      <a:pPr algn="just">
                        <a:lnSpc>
                          <a:spcPct val="115000"/>
                        </a:lnSpc>
                        <a:spcAft>
                          <a:spcPts val="0"/>
                        </a:spcAft>
                      </a:pPr>
                      <a:r>
                        <a:rPr lang="en-GB" sz="1300">
                          <a:solidFill>
                            <a:srgbClr val="000000"/>
                          </a:solidFill>
                          <a:effectLst/>
                          <a:latin typeface="Calibri"/>
                          <a:ea typeface="Times New Roman"/>
                          <a:cs typeface="Times New Roman"/>
                        </a:rPr>
                        <a:t> </a:t>
                      </a:r>
                      <a:endParaRPr lang="en-GB" sz="1100">
                        <a:effectLst/>
                        <a:latin typeface="Calibri"/>
                        <a:ea typeface="Times New Roman"/>
                        <a:cs typeface="Times New Roman"/>
                      </a:endParaRPr>
                    </a:p>
                  </a:txBody>
                  <a:tcPr marL="42735" marR="42735" marT="0" marB="0" anchor="b">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a:noFill/>
                    </a:lnB>
                    <a:solidFill>
                      <a:srgbClr val="E6B8B7"/>
                    </a:solidFill>
                  </a:tcPr>
                </a:tc>
              </a:tr>
              <a:tr h="238097">
                <a:tc gridSpan="2">
                  <a:txBody>
                    <a:bodyPr/>
                    <a:lstStyle/>
                    <a:p>
                      <a:pPr algn="just">
                        <a:lnSpc>
                          <a:spcPct val="115000"/>
                        </a:lnSpc>
                        <a:spcAft>
                          <a:spcPts val="0"/>
                        </a:spcAft>
                      </a:pPr>
                      <a:r>
                        <a:rPr lang="en-GB" sz="1100" i="1" dirty="0">
                          <a:solidFill>
                            <a:srgbClr val="000000"/>
                          </a:solidFill>
                          <a:effectLst/>
                          <a:latin typeface="Calibri"/>
                          <a:ea typeface="Times New Roman"/>
                          <a:cs typeface="Times New Roman"/>
                        </a:rPr>
                        <a:t>The list of drivers is based on MARS, 2014.</a:t>
                      </a:r>
                      <a:endParaRPr lang="en-GB" sz="1100" dirty="0">
                        <a:effectLst/>
                        <a:latin typeface="Calibri"/>
                        <a:ea typeface="Times New Roman"/>
                        <a:cs typeface="Times New Roman"/>
                      </a:endParaRPr>
                    </a:p>
                  </a:txBody>
                  <a:tcPr marL="42735" marR="42735" marT="0" marB="0" anchor="b">
                    <a:lnL w="12700" cap="flat" cmpd="sng" algn="ctr">
                      <a:solidFill>
                        <a:srgbClr val="C0504D"/>
                      </a:solidFill>
                      <a:prstDash val="solid"/>
                      <a:round/>
                      <a:headEnd type="none" w="med" len="med"/>
                      <a:tailEnd type="none" w="med" len="med"/>
                    </a:lnL>
                    <a:lnR>
                      <a:noFill/>
                    </a:lnR>
                    <a:lnT>
                      <a:noFill/>
                    </a:lnT>
                    <a:lnB>
                      <a:noFill/>
                    </a:lnB>
                    <a:solidFill>
                      <a:srgbClr val="E6B8B7"/>
                    </a:solidFill>
                  </a:tcPr>
                </a:tc>
                <a:tc hMerge="1">
                  <a:txBody>
                    <a:bodyPr/>
                    <a:lstStyle/>
                    <a:p>
                      <a:endParaRPr lang="en-GB"/>
                    </a:p>
                  </a:txBody>
                  <a:tcPr/>
                </a:tc>
                <a:tc>
                  <a:txBody>
                    <a:bodyPr/>
                    <a:lstStyle/>
                    <a:p>
                      <a:pPr algn="just">
                        <a:lnSpc>
                          <a:spcPct val="115000"/>
                        </a:lnSpc>
                        <a:spcAft>
                          <a:spcPts val="0"/>
                        </a:spcAft>
                      </a:pPr>
                      <a:r>
                        <a:rPr lang="en-GB" sz="1300">
                          <a:solidFill>
                            <a:srgbClr val="000000"/>
                          </a:solidFill>
                          <a:effectLst/>
                          <a:latin typeface="Calibri"/>
                          <a:ea typeface="Times New Roman"/>
                          <a:cs typeface="Times New Roman"/>
                        </a:rPr>
                        <a:t> </a:t>
                      </a:r>
                      <a:endParaRPr lang="en-GB" sz="1100">
                        <a:effectLst/>
                        <a:latin typeface="Calibri"/>
                        <a:ea typeface="Times New Roman"/>
                        <a:cs typeface="Times New Roman"/>
                      </a:endParaRPr>
                    </a:p>
                  </a:txBody>
                  <a:tcPr marL="42735" marR="42735" marT="0" marB="0" anchor="b">
                    <a:lnL>
                      <a:noFill/>
                    </a:lnL>
                    <a:lnR w="12700" cap="flat" cmpd="sng" algn="ctr">
                      <a:solidFill>
                        <a:srgbClr val="C0504D"/>
                      </a:solidFill>
                      <a:prstDash val="solid"/>
                      <a:round/>
                      <a:headEnd type="none" w="med" len="med"/>
                      <a:tailEnd type="none" w="med" len="med"/>
                    </a:lnR>
                    <a:lnT>
                      <a:noFill/>
                    </a:lnT>
                    <a:lnB>
                      <a:noFill/>
                    </a:lnB>
                    <a:solidFill>
                      <a:srgbClr val="E6B8B7"/>
                    </a:solidFill>
                  </a:tcPr>
                </a:tc>
              </a:tr>
              <a:tr h="228939">
                <a:tc>
                  <a:txBody>
                    <a:bodyPr/>
                    <a:lstStyle/>
                    <a:p>
                      <a:pPr algn="just">
                        <a:lnSpc>
                          <a:spcPct val="115000"/>
                        </a:lnSpc>
                        <a:spcAft>
                          <a:spcPts val="0"/>
                        </a:spcAft>
                      </a:pPr>
                      <a:r>
                        <a:rPr lang="en-GB" sz="1100" b="1">
                          <a:solidFill>
                            <a:srgbClr val="000000"/>
                          </a:solidFill>
                          <a:effectLst/>
                          <a:latin typeface="Calibri"/>
                          <a:ea typeface="Times New Roman"/>
                          <a:cs typeface="Times New Roman"/>
                        </a:rPr>
                        <a:t>DRIVER</a:t>
                      </a:r>
                      <a:endParaRPr lang="en-GB" sz="1100">
                        <a:effectLst/>
                        <a:latin typeface="Calibri"/>
                        <a:ea typeface="Times New Roman"/>
                        <a:cs typeface="Times New Roman"/>
                      </a:endParaRPr>
                    </a:p>
                  </a:txBody>
                  <a:tcPr marL="42735" marR="42735"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100" b="1">
                          <a:solidFill>
                            <a:srgbClr val="000000"/>
                          </a:solidFill>
                          <a:effectLst/>
                          <a:latin typeface="Calibri"/>
                          <a:ea typeface="Times New Roman"/>
                          <a:cs typeface="Times New Roman"/>
                        </a:rPr>
                        <a:t>SPECIFICATION</a:t>
                      </a:r>
                      <a:r>
                        <a:rPr lang="en-GB" sz="900" i="1">
                          <a:solidFill>
                            <a:srgbClr val="333399"/>
                          </a:solidFill>
                          <a:effectLst/>
                          <a:latin typeface="Calibri"/>
                          <a:ea typeface="Times New Roman"/>
                          <a:cs typeface="Times New Roman"/>
                        </a:rPr>
                        <a:t> </a:t>
                      </a:r>
                      <a:r>
                        <a:rPr lang="en-GB" sz="900">
                          <a:solidFill>
                            <a:srgbClr val="333399"/>
                          </a:solidFill>
                          <a:effectLst/>
                          <a:latin typeface="Calibri"/>
                          <a:ea typeface="Times New Roman"/>
                          <a:cs typeface="Times New Roman"/>
                        </a:rPr>
                        <a:t>(to be input by the user)</a:t>
                      </a:r>
                      <a:endParaRPr lang="en-GB" sz="1100">
                        <a:effectLst/>
                        <a:latin typeface="Calibri"/>
                        <a:ea typeface="Times New Roman"/>
                        <a:cs typeface="Times New Roman"/>
                      </a:endParaRPr>
                    </a:p>
                  </a:txBody>
                  <a:tcPr marL="42735" marR="42735"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100" b="1">
                          <a:solidFill>
                            <a:srgbClr val="000000"/>
                          </a:solidFill>
                          <a:effectLst/>
                          <a:latin typeface="Calibri"/>
                          <a:ea typeface="Times New Roman"/>
                          <a:cs typeface="Times New Roman"/>
                        </a:rPr>
                        <a:t>RANKING (OPTIONAL) </a:t>
                      </a:r>
                      <a:r>
                        <a:rPr lang="en-GB" sz="900">
                          <a:solidFill>
                            <a:srgbClr val="333399"/>
                          </a:solidFill>
                          <a:effectLst/>
                          <a:latin typeface="Calibri"/>
                          <a:ea typeface="Times New Roman"/>
                          <a:cs typeface="Times New Roman"/>
                        </a:rPr>
                        <a:t> (to be input by the user)</a:t>
                      </a:r>
                      <a:endParaRPr lang="en-GB" sz="1100">
                        <a:effectLst/>
                        <a:latin typeface="Calibri"/>
                        <a:ea typeface="Times New Roman"/>
                        <a:cs typeface="Times New Roman"/>
                      </a:endParaRPr>
                    </a:p>
                  </a:txBody>
                  <a:tcPr marL="42735" marR="42735"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556047">
                <a:tc>
                  <a:txBody>
                    <a:bodyPr/>
                    <a:lstStyle/>
                    <a:p>
                      <a:pPr algn="just">
                        <a:lnSpc>
                          <a:spcPct val="115000"/>
                        </a:lnSpc>
                        <a:spcAft>
                          <a:spcPts val="0"/>
                        </a:spcAft>
                      </a:pPr>
                      <a:r>
                        <a:rPr lang="en-GB" sz="1100">
                          <a:solidFill>
                            <a:srgbClr val="000000"/>
                          </a:solidFill>
                          <a:effectLst/>
                          <a:latin typeface="Calibri"/>
                          <a:ea typeface="Times New Roman"/>
                          <a:cs typeface="Times New Roman"/>
                        </a:rPr>
                        <a:t>Industry</a:t>
                      </a:r>
                      <a:endParaRPr lang="en-GB" sz="1100">
                        <a:effectLst/>
                        <a:latin typeface="Calibri"/>
                        <a:ea typeface="Times New Roman"/>
                        <a:cs typeface="Times New Roman"/>
                      </a:endParaRPr>
                    </a:p>
                  </a:txBody>
                  <a:tcPr marL="42735" marR="42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100">
                          <a:solidFill>
                            <a:srgbClr val="000000"/>
                          </a:solidFill>
                          <a:effectLst/>
                          <a:latin typeface="Calibri"/>
                          <a:ea typeface="Times New Roman"/>
                          <a:cs typeface="Times New Roman"/>
                        </a:rPr>
                        <a:t>Industrial bad practices in the past: solvents and PAHs in groundwater and river. Industris increase in the metropolitan area: WWTP discharge.</a:t>
                      </a:r>
                      <a:endParaRPr lang="en-GB" sz="1100">
                        <a:effectLst/>
                        <a:latin typeface="Calibri"/>
                        <a:ea typeface="Times New Roman"/>
                        <a:cs typeface="Times New Roman"/>
                      </a:endParaRPr>
                    </a:p>
                  </a:txBody>
                  <a:tcPr marL="42735" marR="42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100">
                          <a:solidFill>
                            <a:srgbClr val="000000"/>
                          </a:solidFill>
                          <a:effectLst/>
                          <a:latin typeface="Calibri"/>
                          <a:ea typeface="Times New Roman"/>
                          <a:cs typeface="Times New Roman"/>
                        </a:rPr>
                        <a:t> </a:t>
                      </a:r>
                      <a:endParaRPr lang="en-GB" sz="1100">
                        <a:effectLst/>
                        <a:latin typeface="Calibri"/>
                        <a:ea typeface="Times New Roman"/>
                        <a:cs typeface="Times New Roman"/>
                      </a:endParaRPr>
                    </a:p>
                  </a:txBody>
                  <a:tcPr marL="42735" marR="42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0698">
                <a:tc>
                  <a:txBody>
                    <a:bodyPr/>
                    <a:lstStyle/>
                    <a:p>
                      <a:pPr algn="just">
                        <a:lnSpc>
                          <a:spcPct val="115000"/>
                        </a:lnSpc>
                        <a:spcAft>
                          <a:spcPts val="0"/>
                        </a:spcAft>
                      </a:pPr>
                      <a:r>
                        <a:rPr lang="en-GB" sz="1100">
                          <a:solidFill>
                            <a:srgbClr val="000000"/>
                          </a:solidFill>
                          <a:effectLst/>
                          <a:latin typeface="Calibri"/>
                          <a:ea typeface="Times New Roman"/>
                          <a:cs typeface="Times New Roman"/>
                        </a:rPr>
                        <a:t>Urban development</a:t>
                      </a:r>
                      <a:endParaRPr lang="en-GB" sz="1100">
                        <a:effectLst/>
                        <a:latin typeface="Calibri"/>
                        <a:ea typeface="Times New Roman"/>
                        <a:cs typeface="Times New Roman"/>
                      </a:endParaRPr>
                    </a:p>
                  </a:txBody>
                  <a:tcPr marL="42735" marR="42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100" dirty="0">
                          <a:solidFill>
                            <a:srgbClr val="000000"/>
                          </a:solidFill>
                          <a:effectLst/>
                          <a:latin typeface="Calibri"/>
                          <a:ea typeface="Times New Roman"/>
                          <a:cs typeface="Times New Roman"/>
                        </a:rPr>
                        <a:t>Inhabitants increase in the metropolitan area: WWTP discharge, intensive use of the river.</a:t>
                      </a:r>
                      <a:endParaRPr lang="en-GB" sz="1100" dirty="0">
                        <a:effectLst/>
                        <a:latin typeface="Calibri"/>
                        <a:ea typeface="Times New Roman"/>
                        <a:cs typeface="Times New Roman"/>
                      </a:endParaRPr>
                    </a:p>
                  </a:txBody>
                  <a:tcPr marL="42735" marR="42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100" dirty="0">
                          <a:solidFill>
                            <a:srgbClr val="000000"/>
                          </a:solidFill>
                          <a:effectLst/>
                          <a:latin typeface="Calibri"/>
                          <a:ea typeface="Times New Roman"/>
                          <a:cs typeface="Times New Roman"/>
                        </a:rPr>
                        <a:t> </a:t>
                      </a:r>
                      <a:endParaRPr lang="en-GB" sz="1100" dirty="0">
                        <a:effectLst/>
                        <a:latin typeface="Calibri"/>
                        <a:ea typeface="Times New Roman"/>
                        <a:cs typeface="Times New Roman"/>
                      </a:endParaRPr>
                    </a:p>
                  </a:txBody>
                  <a:tcPr marL="42735" marR="42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110481336"/>
              </p:ext>
            </p:extLst>
          </p:nvPr>
        </p:nvGraphicFramePr>
        <p:xfrm>
          <a:off x="467544" y="3068960"/>
          <a:ext cx="8229600" cy="2336284"/>
        </p:xfrm>
        <a:graphic>
          <a:graphicData uri="http://schemas.openxmlformats.org/drawingml/2006/table">
            <a:tbl>
              <a:tblPr firstRow="1" firstCol="1" bandRow="1"/>
              <a:tblGrid>
                <a:gridCol w="2419109"/>
                <a:gridCol w="2118167"/>
                <a:gridCol w="3692324"/>
              </a:tblGrid>
              <a:tr h="223623">
                <a:tc gridSpan="2">
                  <a:txBody>
                    <a:bodyPr/>
                    <a:lstStyle/>
                    <a:p>
                      <a:pPr algn="just">
                        <a:lnSpc>
                          <a:spcPct val="115000"/>
                        </a:lnSpc>
                        <a:spcAft>
                          <a:spcPts val="0"/>
                        </a:spcAft>
                      </a:pPr>
                      <a:r>
                        <a:rPr lang="en-GB" sz="1300" dirty="0">
                          <a:solidFill>
                            <a:srgbClr val="000000"/>
                          </a:solidFill>
                          <a:effectLst/>
                          <a:latin typeface="Calibri"/>
                          <a:ea typeface="Times New Roman"/>
                          <a:cs typeface="Times New Roman"/>
                        </a:rPr>
                        <a:t>2. Characterisation Table for Pressures </a:t>
                      </a:r>
                      <a:endParaRPr lang="en-GB" sz="1000" dirty="0">
                        <a:effectLst/>
                        <a:latin typeface="Calibri"/>
                        <a:ea typeface="Times New Roman"/>
                        <a:cs typeface="Times New Roman"/>
                      </a:endParaRPr>
                    </a:p>
                  </a:txBody>
                  <a:tcPr marL="40511" marR="40511" marT="0" marB="0" anchor="b">
                    <a:lnL w="12700" cap="flat" cmpd="sng" algn="ctr">
                      <a:solidFill>
                        <a:srgbClr val="FFC000"/>
                      </a:solidFill>
                      <a:prstDash val="solid"/>
                      <a:round/>
                      <a:headEnd type="none" w="med" len="med"/>
                      <a:tailEnd type="none" w="med" len="med"/>
                    </a:lnL>
                    <a:lnR>
                      <a:noFill/>
                    </a:lnR>
                    <a:lnT w="12700" cap="flat" cmpd="sng" algn="ctr">
                      <a:solidFill>
                        <a:srgbClr val="FFC000"/>
                      </a:solidFill>
                      <a:prstDash val="solid"/>
                      <a:round/>
                      <a:headEnd type="none" w="med" len="med"/>
                      <a:tailEnd type="none" w="med" len="med"/>
                    </a:lnT>
                    <a:lnB>
                      <a:noFill/>
                    </a:lnB>
                    <a:solidFill>
                      <a:srgbClr val="FFFF66"/>
                    </a:solidFill>
                  </a:tcPr>
                </a:tc>
                <a:tc hMerge="1">
                  <a:txBody>
                    <a:bodyPr/>
                    <a:lstStyle/>
                    <a:p>
                      <a:endParaRPr lang="en-GB"/>
                    </a:p>
                  </a:txBody>
                  <a:tcPr/>
                </a:tc>
                <a:tc>
                  <a:txBody>
                    <a:bodyPr/>
                    <a:lstStyle/>
                    <a:p>
                      <a:pPr algn="just">
                        <a:lnSpc>
                          <a:spcPct val="115000"/>
                        </a:lnSpc>
                        <a:spcAft>
                          <a:spcPts val="0"/>
                        </a:spcAft>
                      </a:pPr>
                      <a:r>
                        <a:rPr lang="en-GB" sz="1000">
                          <a:solidFill>
                            <a:srgbClr val="000000"/>
                          </a:solidFill>
                          <a:effectLst/>
                          <a:latin typeface="Calibri"/>
                          <a:ea typeface="Times New Roman"/>
                          <a:cs typeface="Times New Roman"/>
                        </a:rPr>
                        <a:t> </a:t>
                      </a:r>
                      <a:endParaRPr lang="en-GB" sz="1000">
                        <a:effectLst/>
                        <a:latin typeface="Calibri"/>
                        <a:ea typeface="Times New Roman"/>
                        <a:cs typeface="Times New Roman"/>
                      </a:endParaRPr>
                    </a:p>
                  </a:txBody>
                  <a:tcPr marL="40511" marR="40511" marT="0" marB="0" anchor="b">
                    <a:lnL>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solidFill>
                      <a:srgbClr val="FFFF66"/>
                    </a:solidFill>
                  </a:tcPr>
                </a:tc>
              </a:tr>
              <a:tr h="175704">
                <a:tc gridSpan="3">
                  <a:txBody>
                    <a:bodyPr/>
                    <a:lstStyle/>
                    <a:p>
                      <a:pPr algn="just">
                        <a:lnSpc>
                          <a:spcPct val="115000"/>
                        </a:lnSpc>
                        <a:spcAft>
                          <a:spcPts val="0"/>
                        </a:spcAft>
                      </a:pPr>
                      <a:r>
                        <a:rPr lang="en-GB" sz="1000" i="1" dirty="0">
                          <a:solidFill>
                            <a:srgbClr val="000000"/>
                          </a:solidFill>
                          <a:effectLst/>
                          <a:latin typeface="Calibri"/>
                          <a:ea typeface="Times New Roman"/>
                          <a:cs typeface="Times New Roman"/>
                        </a:rPr>
                        <a:t>The relation between the pressure categories and the drivers is based on IMPRESS Guidance No. 3 and MARS, 2014</a:t>
                      </a:r>
                      <a:endParaRPr lang="en-GB" sz="1000" dirty="0">
                        <a:effectLst/>
                        <a:latin typeface="Calibri"/>
                        <a:ea typeface="Times New Roman"/>
                        <a:cs typeface="Times New Roman"/>
                      </a:endParaRPr>
                    </a:p>
                  </a:txBody>
                  <a:tcPr marL="40511" marR="4051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a:noFill/>
                    </a:lnT>
                    <a:lnB w="12700" cap="flat" cmpd="sng" algn="ctr">
                      <a:solidFill>
                        <a:srgbClr val="FFC000"/>
                      </a:solidFill>
                      <a:prstDash val="solid"/>
                      <a:round/>
                      <a:headEnd type="none" w="med" len="med"/>
                      <a:tailEnd type="none" w="med" len="med"/>
                    </a:lnB>
                    <a:solidFill>
                      <a:srgbClr val="FFFF66"/>
                    </a:solidFill>
                  </a:tcPr>
                </a:tc>
                <a:tc hMerge="1">
                  <a:txBody>
                    <a:bodyPr/>
                    <a:lstStyle/>
                    <a:p>
                      <a:endParaRPr lang="en-GB"/>
                    </a:p>
                  </a:txBody>
                  <a:tcPr/>
                </a:tc>
                <a:tc hMerge="1">
                  <a:txBody>
                    <a:bodyPr/>
                    <a:lstStyle/>
                    <a:p>
                      <a:endParaRPr lang="en-GB"/>
                    </a:p>
                  </a:txBody>
                  <a:tcPr/>
                </a:tc>
              </a:tr>
              <a:tr h="175704">
                <a:tc>
                  <a:txBody>
                    <a:bodyPr/>
                    <a:lstStyle/>
                    <a:p>
                      <a:pPr algn="just">
                        <a:lnSpc>
                          <a:spcPct val="115000"/>
                        </a:lnSpc>
                        <a:spcAft>
                          <a:spcPts val="0"/>
                        </a:spcAft>
                      </a:pPr>
                      <a:r>
                        <a:rPr lang="en-GB" sz="1000">
                          <a:solidFill>
                            <a:srgbClr val="000000"/>
                          </a:solidFill>
                          <a:effectLst/>
                          <a:latin typeface="Calibri"/>
                          <a:ea typeface="Times New Roman"/>
                          <a:cs typeface="Times New Roman"/>
                        </a:rPr>
                        <a:t> </a:t>
                      </a:r>
                      <a:endParaRPr lang="en-GB" sz="1000">
                        <a:effectLst/>
                        <a:latin typeface="Calibri"/>
                        <a:ea typeface="Times New Roman"/>
                        <a:cs typeface="Times New Roman"/>
                      </a:endParaRPr>
                    </a:p>
                  </a:txBody>
                  <a:tcPr marL="40511" marR="40511" marT="0" marB="0" anchor="b">
                    <a:lnL>
                      <a:noFill/>
                    </a:lnL>
                    <a:lnR>
                      <a:noFill/>
                    </a:lnR>
                    <a:lnT w="12700" cap="flat" cmpd="sng" algn="ctr">
                      <a:solidFill>
                        <a:srgbClr val="FFC000"/>
                      </a:solidFill>
                      <a:prstDash val="solid"/>
                      <a:round/>
                      <a:headEnd type="none" w="med" len="med"/>
                      <a:tailEnd type="none" w="med" len="med"/>
                    </a:lnT>
                    <a:lnB>
                      <a:noFill/>
                    </a:lnB>
                    <a:solidFill>
                      <a:srgbClr val="FFFFFF"/>
                    </a:solidFill>
                  </a:tcPr>
                </a:tc>
                <a:tc>
                  <a:txBody>
                    <a:bodyPr/>
                    <a:lstStyle/>
                    <a:p>
                      <a:pPr algn="just">
                        <a:lnSpc>
                          <a:spcPct val="115000"/>
                        </a:lnSpc>
                        <a:spcAft>
                          <a:spcPts val="0"/>
                        </a:spcAft>
                      </a:pPr>
                      <a:r>
                        <a:rPr lang="en-GB" sz="1000">
                          <a:solidFill>
                            <a:srgbClr val="000000"/>
                          </a:solidFill>
                          <a:effectLst/>
                          <a:latin typeface="Calibri"/>
                          <a:ea typeface="Times New Roman"/>
                          <a:cs typeface="Times New Roman"/>
                        </a:rPr>
                        <a:t> </a:t>
                      </a:r>
                      <a:endParaRPr lang="en-GB" sz="1000">
                        <a:effectLst/>
                        <a:latin typeface="Calibri"/>
                        <a:ea typeface="Times New Roman"/>
                        <a:cs typeface="Times New Roman"/>
                      </a:endParaRPr>
                    </a:p>
                  </a:txBody>
                  <a:tcPr marL="40511" marR="40511" marT="0" marB="0" anchor="b">
                    <a:lnL>
                      <a:noFill/>
                    </a:lnL>
                    <a:lnR>
                      <a:noFill/>
                    </a:lnR>
                    <a:lnT w="12700" cap="flat" cmpd="sng" algn="ctr">
                      <a:solidFill>
                        <a:srgbClr val="FFC000"/>
                      </a:solidFill>
                      <a:prstDash val="solid"/>
                      <a:round/>
                      <a:headEnd type="none" w="med" len="med"/>
                      <a:tailEnd type="none" w="med" len="med"/>
                    </a:lnT>
                    <a:lnB>
                      <a:noFill/>
                    </a:lnB>
                    <a:solidFill>
                      <a:srgbClr val="FFFFFF"/>
                    </a:solidFill>
                  </a:tcPr>
                </a:tc>
                <a:tc>
                  <a:txBody>
                    <a:bodyPr/>
                    <a:lstStyle/>
                    <a:p>
                      <a:pPr algn="just">
                        <a:lnSpc>
                          <a:spcPct val="115000"/>
                        </a:lnSpc>
                        <a:spcAft>
                          <a:spcPts val="0"/>
                        </a:spcAft>
                      </a:pPr>
                      <a:r>
                        <a:rPr lang="en-GB" sz="1000">
                          <a:solidFill>
                            <a:srgbClr val="000000"/>
                          </a:solidFill>
                          <a:effectLst/>
                          <a:latin typeface="Calibri"/>
                          <a:ea typeface="Times New Roman"/>
                          <a:cs typeface="Times New Roman"/>
                        </a:rPr>
                        <a:t> </a:t>
                      </a:r>
                      <a:endParaRPr lang="en-GB" sz="1000">
                        <a:effectLst/>
                        <a:latin typeface="Calibri"/>
                        <a:ea typeface="Times New Roman"/>
                        <a:cs typeface="Times New Roman"/>
                      </a:endParaRPr>
                    </a:p>
                  </a:txBody>
                  <a:tcPr marL="40511" marR="40511" marT="0" marB="0" anchor="b">
                    <a:lnL>
                      <a:noFill/>
                    </a:lnL>
                    <a:lnR>
                      <a:noFill/>
                    </a:lnR>
                    <a:lnT w="12700" cap="flat" cmpd="sng" algn="ctr">
                      <a:solidFill>
                        <a:srgbClr val="FFC000"/>
                      </a:solidFill>
                      <a:prstDash val="solid"/>
                      <a:round/>
                      <a:headEnd type="none" w="med" len="med"/>
                      <a:tailEnd type="none" w="med" len="med"/>
                    </a:lnT>
                    <a:lnB>
                      <a:noFill/>
                    </a:lnB>
                    <a:solidFill>
                      <a:srgbClr val="FFFFFF"/>
                    </a:solidFill>
                  </a:tcPr>
                </a:tc>
              </a:tr>
              <a:tr h="175704">
                <a:tc>
                  <a:txBody>
                    <a:bodyPr/>
                    <a:lstStyle/>
                    <a:p>
                      <a:pPr algn="just">
                        <a:lnSpc>
                          <a:spcPct val="115000"/>
                        </a:lnSpc>
                        <a:spcAft>
                          <a:spcPts val="0"/>
                        </a:spcAft>
                      </a:pPr>
                      <a:r>
                        <a:rPr lang="en-GB" sz="1000" b="1">
                          <a:solidFill>
                            <a:srgbClr val="000000"/>
                          </a:solidFill>
                          <a:effectLst/>
                          <a:latin typeface="Calibri"/>
                          <a:ea typeface="Times New Roman"/>
                          <a:cs typeface="Times New Roman"/>
                        </a:rPr>
                        <a:t>DRIVER IDENTIFIED IN THE STUDY AREA</a:t>
                      </a:r>
                      <a:endParaRPr lang="en-GB" sz="1000">
                        <a:effectLst/>
                        <a:latin typeface="Calibri"/>
                        <a:ea typeface="Times New Roman"/>
                        <a:cs typeface="Times New Roman"/>
                      </a:endParaRPr>
                    </a:p>
                  </a:txBody>
                  <a:tcPr marL="40511" marR="40511"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000" b="1">
                          <a:solidFill>
                            <a:srgbClr val="000000"/>
                          </a:solidFill>
                          <a:effectLst/>
                          <a:latin typeface="Calibri"/>
                          <a:ea typeface="Times New Roman"/>
                          <a:cs typeface="Times New Roman"/>
                        </a:rPr>
                        <a:t>PRESSURE CATEGORY</a:t>
                      </a:r>
                      <a:endParaRPr lang="en-GB" sz="1000">
                        <a:effectLst/>
                        <a:latin typeface="Calibri"/>
                        <a:ea typeface="Times New Roman"/>
                        <a:cs typeface="Times New Roman"/>
                      </a:endParaRPr>
                    </a:p>
                  </a:txBody>
                  <a:tcPr marL="40511" marR="40511"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000" b="1">
                          <a:solidFill>
                            <a:srgbClr val="000000"/>
                          </a:solidFill>
                          <a:effectLst/>
                          <a:latin typeface="Calibri"/>
                          <a:ea typeface="Times New Roman"/>
                          <a:cs typeface="Times New Roman"/>
                        </a:rPr>
                        <a:t>SPECIFICATION</a:t>
                      </a:r>
                      <a:endParaRPr lang="en-GB" sz="1000">
                        <a:effectLst/>
                        <a:latin typeface="Calibri"/>
                        <a:ea typeface="Times New Roman"/>
                        <a:cs typeface="Times New Roman"/>
                      </a:endParaRPr>
                    </a:p>
                  </a:txBody>
                  <a:tcPr marL="40511" marR="40511"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351407">
                <a:tc>
                  <a:txBody>
                    <a:bodyPr/>
                    <a:lstStyle/>
                    <a:p>
                      <a:pPr algn="l">
                        <a:lnSpc>
                          <a:spcPct val="115000"/>
                        </a:lnSpc>
                        <a:spcAft>
                          <a:spcPts val="0"/>
                        </a:spcAft>
                      </a:pPr>
                      <a:r>
                        <a:rPr lang="en-GB" sz="1000" dirty="0">
                          <a:solidFill>
                            <a:srgbClr val="000000"/>
                          </a:solidFill>
                          <a:effectLst/>
                          <a:latin typeface="Calibri"/>
                          <a:ea typeface="Times New Roman"/>
                          <a:cs typeface="Times New Roman"/>
                        </a:rPr>
                        <a:t>Industry</a:t>
                      </a:r>
                      <a:endParaRPr lang="en-GB" sz="1000" dirty="0">
                        <a:effectLst/>
                        <a:latin typeface="Calibri"/>
                        <a:ea typeface="Times New Roman"/>
                        <a:cs typeface="Times New Roman"/>
                      </a:endParaRPr>
                    </a:p>
                  </a:txBody>
                  <a:tcPr marL="40511" marR="40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GB" sz="1000" dirty="0">
                          <a:solidFill>
                            <a:srgbClr val="000000"/>
                          </a:solidFill>
                          <a:effectLst/>
                          <a:latin typeface="Calibri"/>
                          <a:ea typeface="Times New Roman"/>
                          <a:cs typeface="Times New Roman"/>
                        </a:rPr>
                        <a:t>Diffuse source</a:t>
                      </a:r>
                      <a:endParaRPr lang="en-GB" sz="1000" dirty="0">
                        <a:effectLst/>
                        <a:latin typeface="Calibri"/>
                        <a:ea typeface="Times New Roman"/>
                        <a:cs typeface="Times New Roman"/>
                      </a:endParaRPr>
                    </a:p>
                  </a:txBody>
                  <a:tcPr marL="40511" marR="40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000" dirty="0">
                          <a:solidFill>
                            <a:srgbClr val="000000"/>
                          </a:solidFill>
                          <a:effectLst/>
                          <a:latin typeface="Calibri"/>
                          <a:ea typeface="Times New Roman"/>
                          <a:cs typeface="Times New Roman"/>
                        </a:rPr>
                        <a:t>Contaminated sites/abandoned industrial sites. Groundwater pollution (solvents, PAHs, industrial pollutants).</a:t>
                      </a:r>
                      <a:endParaRPr lang="en-GB" sz="1000" dirty="0">
                        <a:effectLst/>
                        <a:latin typeface="Calibri"/>
                        <a:ea typeface="Times New Roman"/>
                        <a:cs typeface="Times New Roman"/>
                      </a:endParaRPr>
                    </a:p>
                  </a:txBody>
                  <a:tcPr marL="40511" marR="40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5704">
                <a:tc>
                  <a:txBody>
                    <a:bodyPr/>
                    <a:lstStyle/>
                    <a:p>
                      <a:pPr algn="l">
                        <a:lnSpc>
                          <a:spcPct val="115000"/>
                        </a:lnSpc>
                        <a:spcAft>
                          <a:spcPts val="0"/>
                        </a:spcAft>
                      </a:pPr>
                      <a:r>
                        <a:rPr lang="en-GB" sz="1000" dirty="0">
                          <a:solidFill>
                            <a:srgbClr val="000000"/>
                          </a:solidFill>
                          <a:effectLst/>
                          <a:latin typeface="Calibri"/>
                          <a:ea typeface="Times New Roman"/>
                          <a:cs typeface="Times New Roman"/>
                        </a:rPr>
                        <a:t>Industry</a:t>
                      </a:r>
                      <a:endParaRPr lang="en-GB" sz="1000" dirty="0">
                        <a:effectLst/>
                        <a:latin typeface="Calibri"/>
                        <a:ea typeface="Times New Roman"/>
                        <a:cs typeface="Times New Roman"/>
                      </a:endParaRPr>
                    </a:p>
                  </a:txBody>
                  <a:tcPr marL="40511" marR="40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GB" sz="1000">
                          <a:solidFill>
                            <a:srgbClr val="000000"/>
                          </a:solidFill>
                          <a:effectLst/>
                          <a:latin typeface="Calibri"/>
                          <a:ea typeface="Times New Roman"/>
                          <a:cs typeface="Times New Roman"/>
                        </a:rPr>
                        <a:t>Point source</a:t>
                      </a:r>
                      <a:endParaRPr lang="en-GB" sz="1000">
                        <a:effectLst/>
                        <a:latin typeface="Calibri"/>
                        <a:ea typeface="Times New Roman"/>
                        <a:cs typeface="Times New Roman"/>
                      </a:endParaRPr>
                    </a:p>
                  </a:txBody>
                  <a:tcPr marL="40511" marR="40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000">
                          <a:solidFill>
                            <a:srgbClr val="000000"/>
                          </a:solidFill>
                          <a:effectLst/>
                          <a:latin typeface="Calibri"/>
                          <a:ea typeface="Times New Roman"/>
                          <a:cs typeface="Times New Roman"/>
                        </a:rPr>
                        <a:t>Industrial waste water.</a:t>
                      </a:r>
                      <a:endParaRPr lang="en-GB" sz="1000">
                        <a:effectLst/>
                        <a:latin typeface="Calibri"/>
                        <a:ea typeface="Times New Roman"/>
                        <a:cs typeface="Times New Roman"/>
                      </a:endParaRPr>
                    </a:p>
                  </a:txBody>
                  <a:tcPr marL="40511" marR="40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5704">
                <a:tc>
                  <a:txBody>
                    <a:bodyPr/>
                    <a:lstStyle/>
                    <a:p>
                      <a:pPr algn="l">
                        <a:lnSpc>
                          <a:spcPct val="115000"/>
                        </a:lnSpc>
                        <a:spcAft>
                          <a:spcPts val="0"/>
                        </a:spcAft>
                      </a:pPr>
                      <a:r>
                        <a:rPr lang="en-GB" sz="1000" dirty="0">
                          <a:solidFill>
                            <a:srgbClr val="000000"/>
                          </a:solidFill>
                          <a:effectLst/>
                          <a:latin typeface="Calibri"/>
                          <a:ea typeface="Times New Roman"/>
                          <a:cs typeface="Times New Roman"/>
                        </a:rPr>
                        <a:t>Industry</a:t>
                      </a:r>
                      <a:endParaRPr lang="en-GB" sz="1000" dirty="0">
                        <a:effectLst/>
                        <a:latin typeface="Calibri"/>
                        <a:ea typeface="Times New Roman"/>
                        <a:cs typeface="Times New Roman"/>
                      </a:endParaRPr>
                    </a:p>
                  </a:txBody>
                  <a:tcPr marL="40511" marR="40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GB" sz="1000">
                          <a:solidFill>
                            <a:srgbClr val="000000"/>
                          </a:solidFill>
                          <a:effectLst/>
                          <a:latin typeface="Calibri"/>
                          <a:ea typeface="Times New Roman"/>
                          <a:cs typeface="Times New Roman"/>
                        </a:rPr>
                        <a:t>Abstraction</a:t>
                      </a:r>
                      <a:endParaRPr lang="en-GB" sz="1000">
                        <a:effectLst/>
                        <a:latin typeface="Calibri"/>
                        <a:ea typeface="Times New Roman"/>
                        <a:cs typeface="Times New Roman"/>
                      </a:endParaRPr>
                    </a:p>
                  </a:txBody>
                  <a:tcPr marL="40511" marR="40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000">
                          <a:solidFill>
                            <a:srgbClr val="000000"/>
                          </a:solidFill>
                          <a:effectLst/>
                          <a:latin typeface="Calibri"/>
                          <a:ea typeface="Times New Roman"/>
                          <a:cs typeface="Times New Roman"/>
                        </a:rPr>
                        <a:t>Abstraction from industry.</a:t>
                      </a:r>
                      <a:endParaRPr lang="en-GB" sz="1000">
                        <a:effectLst/>
                        <a:latin typeface="Calibri"/>
                        <a:ea typeface="Times New Roman"/>
                        <a:cs typeface="Times New Roman"/>
                      </a:endParaRPr>
                    </a:p>
                  </a:txBody>
                  <a:tcPr marL="40511" marR="40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1407">
                <a:tc>
                  <a:txBody>
                    <a:bodyPr/>
                    <a:lstStyle/>
                    <a:p>
                      <a:pPr algn="l">
                        <a:lnSpc>
                          <a:spcPct val="115000"/>
                        </a:lnSpc>
                        <a:spcAft>
                          <a:spcPts val="0"/>
                        </a:spcAft>
                      </a:pPr>
                      <a:r>
                        <a:rPr lang="en-GB" sz="1000" dirty="0">
                          <a:solidFill>
                            <a:srgbClr val="000000"/>
                          </a:solidFill>
                          <a:effectLst/>
                          <a:latin typeface="Calibri"/>
                          <a:ea typeface="Times New Roman"/>
                          <a:cs typeface="Times New Roman"/>
                        </a:rPr>
                        <a:t>Urban development</a:t>
                      </a:r>
                      <a:endParaRPr lang="en-GB" sz="1000" dirty="0">
                        <a:effectLst/>
                        <a:latin typeface="Calibri"/>
                        <a:ea typeface="Times New Roman"/>
                        <a:cs typeface="Times New Roman"/>
                      </a:endParaRPr>
                    </a:p>
                  </a:txBody>
                  <a:tcPr marL="40511" marR="40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GB" sz="1000">
                          <a:solidFill>
                            <a:srgbClr val="000000"/>
                          </a:solidFill>
                          <a:effectLst/>
                          <a:latin typeface="Calibri"/>
                          <a:ea typeface="Times New Roman"/>
                          <a:cs typeface="Times New Roman"/>
                        </a:rPr>
                        <a:t>Diffuse source</a:t>
                      </a:r>
                      <a:endParaRPr lang="en-GB" sz="1000">
                        <a:effectLst/>
                        <a:latin typeface="Calibri"/>
                        <a:ea typeface="Times New Roman"/>
                        <a:cs typeface="Times New Roman"/>
                      </a:endParaRPr>
                    </a:p>
                  </a:txBody>
                  <a:tcPr marL="40511" marR="40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000">
                          <a:solidFill>
                            <a:srgbClr val="000000"/>
                          </a:solidFill>
                          <a:effectLst/>
                          <a:latin typeface="Calibri"/>
                          <a:ea typeface="Times New Roman"/>
                          <a:cs typeface="Times New Roman"/>
                        </a:rPr>
                        <a:t>Discharges not connected to sewerage network: River water pollution (pesticides, pharmaceuticals, TOC, ammonium).</a:t>
                      </a:r>
                      <a:endParaRPr lang="en-GB" sz="1000">
                        <a:effectLst/>
                        <a:latin typeface="Calibri"/>
                        <a:ea typeface="Times New Roman"/>
                        <a:cs typeface="Times New Roman"/>
                      </a:endParaRPr>
                    </a:p>
                  </a:txBody>
                  <a:tcPr marL="40511" marR="40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5704">
                <a:tc>
                  <a:txBody>
                    <a:bodyPr/>
                    <a:lstStyle/>
                    <a:p>
                      <a:pPr algn="l">
                        <a:lnSpc>
                          <a:spcPct val="115000"/>
                        </a:lnSpc>
                        <a:spcAft>
                          <a:spcPts val="0"/>
                        </a:spcAft>
                      </a:pPr>
                      <a:r>
                        <a:rPr lang="en-GB" sz="1000" dirty="0">
                          <a:solidFill>
                            <a:srgbClr val="000000"/>
                          </a:solidFill>
                          <a:effectLst/>
                          <a:latin typeface="Calibri"/>
                          <a:ea typeface="Times New Roman"/>
                          <a:cs typeface="Times New Roman"/>
                        </a:rPr>
                        <a:t>Urban development</a:t>
                      </a:r>
                      <a:endParaRPr lang="en-GB" sz="1000" dirty="0">
                        <a:effectLst/>
                        <a:latin typeface="Calibri"/>
                        <a:ea typeface="Times New Roman"/>
                        <a:cs typeface="Times New Roman"/>
                      </a:endParaRPr>
                    </a:p>
                  </a:txBody>
                  <a:tcPr marL="40511" marR="40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GB" sz="1000">
                          <a:solidFill>
                            <a:srgbClr val="000000"/>
                          </a:solidFill>
                          <a:effectLst/>
                          <a:latin typeface="Calibri"/>
                          <a:ea typeface="Times New Roman"/>
                          <a:cs typeface="Times New Roman"/>
                        </a:rPr>
                        <a:t>Point source</a:t>
                      </a:r>
                      <a:endParaRPr lang="en-GB" sz="1000">
                        <a:effectLst/>
                        <a:latin typeface="Calibri"/>
                        <a:ea typeface="Times New Roman"/>
                        <a:cs typeface="Times New Roman"/>
                      </a:endParaRPr>
                    </a:p>
                  </a:txBody>
                  <a:tcPr marL="40511" marR="40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000">
                          <a:solidFill>
                            <a:srgbClr val="000000"/>
                          </a:solidFill>
                          <a:effectLst/>
                          <a:latin typeface="Calibri"/>
                          <a:ea typeface="Times New Roman"/>
                          <a:cs typeface="Times New Roman"/>
                        </a:rPr>
                        <a:t>Urban waste water.</a:t>
                      </a:r>
                      <a:endParaRPr lang="en-GB" sz="1000">
                        <a:effectLst/>
                        <a:latin typeface="Calibri"/>
                        <a:ea typeface="Times New Roman"/>
                        <a:cs typeface="Times New Roman"/>
                      </a:endParaRPr>
                    </a:p>
                  </a:txBody>
                  <a:tcPr marL="40511" marR="40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5704">
                <a:tc>
                  <a:txBody>
                    <a:bodyPr/>
                    <a:lstStyle/>
                    <a:p>
                      <a:pPr algn="l">
                        <a:lnSpc>
                          <a:spcPct val="115000"/>
                        </a:lnSpc>
                        <a:spcAft>
                          <a:spcPts val="0"/>
                        </a:spcAft>
                      </a:pPr>
                      <a:r>
                        <a:rPr lang="en-GB" sz="1000">
                          <a:solidFill>
                            <a:srgbClr val="000000"/>
                          </a:solidFill>
                          <a:effectLst/>
                          <a:latin typeface="Calibri"/>
                          <a:ea typeface="Times New Roman"/>
                          <a:cs typeface="Times New Roman"/>
                        </a:rPr>
                        <a:t>Urban development</a:t>
                      </a:r>
                      <a:endParaRPr lang="en-GB" sz="1000">
                        <a:effectLst/>
                        <a:latin typeface="Calibri"/>
                        <a:ea typeface="Times New Roman"/>
                        <a:cs typeface="Times New Roman"/>
                      </a:endParaRPr>
                    </a:p>
                  </a:txBody>
                  <a:tcPr marL="40511" marR="40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GB" sz="1000" dirty="0">
                          <a:solidFill>
                            <a:srgbClr val="000000"/>
                          </a:solidFill>
                          <a:effectLst/>
                          <a:latin typeface="Calibri"/>
                          <a:ea typeface="Times New Roman"/>
                          <a:cs typeface="Times New Roman"/>
                        </a:rPr>
                        <a:t>Abstraction</a:t>
                      </a:r>
                      <a:endParaRPr lang="en-GB" sz="1000" dirty="0">
                        <a:effectLst/>
                        <a:latin typeface="Calibri"/>
                        <a:ea typeface="Times New Roman"/>
                        <a:cs typeface="Times New Roman"/>
                      </a:endParaRPr>
                    </a:p>
                  </a:txBody>
                  <a:tcPr marL="40511" marR="40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000">
                          <a:solidFill>
                            <a:srgbClr val="000000"/>
                          </a:solidFill>
                          <a:effectLst/>
                          <a:latin typeface="Calibri"/>
                          <a:ea typeface="Times New Roman"/>
                          <a:cs typeface="Times New Roman"/>
                        </a:rPr>
                        <a:t>Abstraction urban development</a:t>
                      </a:r>
                      <a:endParaRPr lang="en-GB" sz="1000">
                        <a:effectLst/>
                        <a:latin typeface="Calibri"/>
                        <a:ea typeface="Times New Roman"/>
                        <a:cs typeface="Times New Roman"/>
                      </a:endParaRPr>
                    </a:p>
                  </a:txBody>
                  <a:tcPr marL="40511" marR="40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5704">
                <a:tc>
                  <a:txBody>
                    <a:bodyPr/>
                    <a:lstStyle/>
                    <a:p>
                      <a:pPr algn="l">
                        <a:lnSpc>
                          <a:spcPct val="115000"/>
                        </a:lnSpc>
                        <a:spcAft>
                          <a:spcPts val="0"/>
                        </a:spcAft>
                      </a:pPr>
                      <a:r>
                        <a:rPr lang="en-GB" sz="1000">
                          <a:solidFill>
                            <a:srgbClr val="000000"/>
                          </a:solidFill>
                          <a:effectLst/>
                          <a:latin typeface="Calibri"/>
                          <a:ea typeface="Times New Roman"/>
                          <a:cs typeface="Times New Roman"/>
                        </a:rPr>
                        <a:t>Other</a:t>
                      </a:r>
                      <a:endParaRPr lang="en-GB" sz="1000">
                        <a:effectLst/>
                        <a:latin typeface="Calibri"/>
                        <a:ea typeface="Times New Roman"/>
                        <a:cs typeface="Times New Roman"/>
                      </a:endParaRPr>
                    </a:p>
                  </a:txBody>
                  <a:tcPr marL="40511" marR="40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GB" sz="1000" dirty="0">
                          <a:solidFill>
                            <a:srgbClr val="000000"/>
                          </a:solidFill>
                          <a:effectLst/>
                          <a:latin typeface="Calibri"/>
                          <a:ea typeface="Times New Roman"/>
                          <a:cs typeface="Times New Roman"/>
                        </a:rPr>
                        <a:t>Hydrological alteration</a:t>
                      </a:r>
                      <a:endParaRPr lang="en-GB" sz="1000" dirty="0">
                        <a:effectLst/>
                        <a:latin typeface="Calibri"/>
                        <a:ea typeface="Times New Roman"/>
                        <a:cs typeface="Times New Roman"/>
                      </a:endParaRPr>
                    </a:p>
                  </a:txBody>
                  <a:tcPr marL="40511" marR="40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000" dirty="0">
                          <a:solidFill>
                            <a:srgbClr val="000000"/>
                          </a:solidFill>
                          <a:effectLst/>
                          <a:latin typeface="Calibri"/>
                          <a:ea typeface="Times New Roman"/>
                          <a:cs typeface="Times New Roman"/>
                        </a:rPr>
                        <a:t>Reduction of permeable surface for precipitation infiltration.</a:t>
                      </a:r>
                      <a:endParaRPr lang="en-GB" sz="1000" dirty="0">
                        <a:effectLst/>
                        <a:latin typeface="Calibri"/>
                        <a:ea typeface="Times New Roman"/>
                        <a:cs typeface="Times New Roman"/>
                      </a:endParaRPr>
                    </a:p>
                  </a:txBody>
                  <a:tcPr marL="40511" marR="40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07666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71472" y="324129"/>
            <a:ext cx="7168880" cy="461665"/>
          </a:xfrm>
          <a:prstGeom prst="rect">
            <a:avLst/>
          </a:prstGeom>
          <a:noFill/>
        </p:spPr>
        <p:txBody>
          <a:bodyPr wrap="square" rtlCol="0">
            <a:spAutoFit/>
          </a:bodyPr>
          <a:lstStyle/>
          <a:p>
            <a:r>
              <a:rPr lang="es-ES_tradnl" sz="2400" b="1" dirty="0" smtClean="0">
                <a:solidFill>
                  <a:schemeClr val="tx1">
                    <a:lumMod val="65000"/>
                    <a:lumOff val="35000"/>
                  </a:schemeClr>
                </a:solidFill>
                <a:latin typeface="+mj-lt"/>
              </a:rPr>
              <a:t>Llobregat ESS - </a:t>
            </a:r>
            <a:r>
              <a:rPr lang="en-GB" sz="1400" b="1" dirty="0" smtClean="0">
                <a:solidFill>
                  <a:schemeClr val="tx1">
                    <a:lumMod val="65000"/>
                    <a:lumOff val="35000"/>
                  </a:schemeClr>
                </a:solidFill>
                <a:latin typeface="+mj-lt"/>
              </a:rPr>
              <a:t>PART </a:t>
            </a:r>
            <a:r>
              <a:rPr lang="en-GB" sz="1400" b="1" dirty="0">
                <a:solidFill>
                  <a:schemeClr val="tx1">
                    <a:lumMod val="65000"/>
                    <a:lumOff val="35000"/>
                  </a:schemeClr>
                </a:solidFill>
                <a:latin typeface="+mj-lt"/>
              </a:rPr>
              <a:t>III:  RESPONSE CAPABILITIES AND POTENTIAL BENEFICIARIES</a:t>
            </a:r>
            <a:endParaRPr lang="es-ES" sz="1400" b="1" dirty="0">
              <a:solidFill>
                <a:schemeClr val="tx1">
                  <a:lumMod val="65000"/>
                  <a:lumOff val="35000"/>
                </a:schemeClr>
              </a:solidFill>
              <a:latin typeface="+mj-lt"/>
            </a:endParaRPr>
          </a:p>
        </p:txBody>
      </p:sp>
      <p:sp>
        <p:nvSpPr>
          <p:cNvPr id="9" name="2 Marcador de número de diapositiva"/>
          <p:cNvSpPr>
            <a:spLocks noGrp="1"/>
          </p:cNvSpPr>
          <p:nvPr>
            <p:ph type="sldNum" sz="quarter" idx="12"/>
          </p:nvPr>
        </p:nvSpPr>
        <p:spPr>
          <a:xfrm>
            <a:off x="6902896" y="6376243"/>
            <a:ext cx="2133600" cy="365125"/>
          </a:xfrm>
        </p:spPr>
        <p:txBody>
          <a:bodyPr/>
          <a:lstStyle/>
          <a:p>
            <a:fld id="{D8A1E488-ED89-41AE-B823-F1E75F15B4A3}" type="slidenum">
              <a:rPr lang="es-ES" sz="1600" b="1" smtClean="0">
                <a:solidFill>
                  <a:schemeClr val="bg1"/>
                </a:solidFill>
              </a:rPr>
              <a:pPr/>
              <a:t>4</a:t>
            </a:fld>
            <a:endParaRPr lang="es-ES" sz="1600" b="1" dirty="0">
              <a:solidFill>
                <a:schemeClr val="bg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3052617625"/>
              </p:ext>
            </p:extLst>
          </p:nvPr>
        </p:nvGraphicFramePr>
        <p:xfrm>
          <a:off x="467544" y="980728"/>
          <a:ext cx="8229599" cy="4548000"/>
        </p:xfrm>
        <a:graphic>
          <a:graphicData uri="http://schemas.openxmlformats.org/drawingml/2006/table">
            <a:tbl>
              <a:tblPr firstRow="1" firstCol="1" bandRow="1"/>
              <a:tblGrid>
                <a:gridCol w="1463327"/>
                <a:gridCol w="2686646"/>
                <a:gridCol w="2686646"/>
                <a:gridCol w="1392980"/>
              </a:tblGrid>
              <a:tr h="202973">
                <a:tc>
                  <a:txBody>
                    <a:bodyPr/>
                    <a:lstStyle/>
                    <a:p>
                      <a:pPr algn="just">
                        <a:lnSpc>
                          <a:spcPct val="115000"/>
                        </a:lnSpc>
                        <a:spcAft>
                          <a:spcPts val="0"/>
                        </a:spcAft>
                      </a:pPr>
                      <a:r>
                        <a:rPr lang="en-GB" sz="900" b="1" dirty="0">
                          <a:solidFill>
                            <a:srgbClr val="FFFFFF"/>
                          </a:solidFill>
                          <a:effectLst/>
                          <a:latin typeface="Calibri"/>
                          <a:ea typeface="Times New Roman"/>
                          <a:cs typeface="Arial"/>
                        </a:rPr>
                        <a:t>Proposed measure</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8FBF21"/>
                    </a:solidFill>
                  </a:tcPr>
                </a:tc>
                <a:tc>
                  <a:txBody>
                    <a:bodyPr/>
                    <a:lstStyle/>
                    <a:p>
                      <a:pPr algn="just">
                        <a:lnSpc>
                          <a:spcPct val="115000"/>
                        </a:lnSpc>
                        <a:spcAft>
                          <a:spcPts val="0"/>
                        </a:spcAft>
                      </a:pPr>
                      <a:r>
                        <a:rPr lang="en-GB" sz="900" b="1" dirty="0">
                          <a:solidFill>
                            <a:srgbClr val="FFFFFF"/>
                          </a:solidFill>
                          <a:effectLst/>
                          <a:latin typeface="Calibri"/>
                          <a:ea typeface="Times New Roman"/>
                          <a:cs typeface="Times New Roman"/>
                        </a:rPr>
                        <a:t>Claimed / expected capability</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8FBF21"/>
                    </a:solidFill>
                  </a:tcPr>
                </a:tc>
                <a:tc>
                  <a:txBody>
                    <a:bodyPr/>
                    <a:lstStyle/>
                    <a:p>
                      <a:pPr algn="just">
                        <a:lnSpc>
                          <a:spcPct val="115000"/>
                        </a:lnSpc>
                        <a:spcAft>
                          <a:spcPts val="0"/>
                        </a:spcAft>
                      </a:pPr>
                      <a:r>
                        <a:rPr lang="en-GB" sz="900" b="1" dirty="0">
                          <a:solidFill>
                            <a:srgbClr val="FFFFFF"/>
                          </a:solidFill>
                          <a:effectLst/>
                          <a:latin typeface="Calibri"/>
                          <a:ea typeface="Times New Roman"/>
                          <a:cs typeface="Times New Roman"/>
                        </a:rPr>
                        <a:t>Qualitative description</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8FBF21"/>
                    </a:solidFill>
                  </a:tcPr>
                </a:tc>
                <a:tc>
                  <a:txBody>
                    <a:bodyPr/>
                    <a:lstStyle/>
                    <a:p>
                      <a:pPr algn="just">
                        <a:lnSpc>
                          <a:spcPct val="115000"/>
                        </a:lnSpc>
                        <a:spcAft>
                          <a:spcPts val="0"/>
                        </a:spcAft>
                      </a:pPr>
                      <a:r>
                        <a:rPr lang="en-GB" sz="900" b="1" dirty="0">
                          <a:solidFill>
                            <a:srgbClr val="FFFFFF"/>
                          </a:solidFill>
                          <a:effectLst/>
                          <a:latin typeface="Calibri"/>
                          <a:ea typeface="Times New Roman"/>
                          <a:cs typeface="Times New Roman"/>
                        </a:rPr>
                        <a:t>Quantitative description</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8FBF21"/>
                    </a:solidFill>
                  </a:tcPr>
                </a:tc>
              </a:tr>
              <a:tr h="331460">
                <a:tc rowSpan="5">
                  <a:txBody>
                    <a:bodyPr/>
                    <a:lstStyle/>
                    <a:p>
                      <a:pPr>
                        <a:lnSpc>
                          <a:spcPct val="115000"/>
                        </a:lnSpc>
                        <a:spcAft>
                          <a:spcPts val="0"/>
                        </a:spcAft>
                      </a:pPr>
                      <a:r>
                        <a:rPr lang="en-GB" sz="900" b="1" dirty="0">
                          <a:solidFill>
                            <a:srgbClr val="00B0F0"/>
                          </a:solidFill>
                          <a:effectLst/>
                          <a:latin typeface="Calibri"/>
                          <a:ea typeface="Times New Roman"/>
                          <a:cs typeface="Arial"/>
                        </a:rPr>
                        <a:t>Construction and equipment of infiltration ponds</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900" dirty="0">
                          <a:effectLst/>
                          <a:latin typeface="Calibri"/>
                          <a:ea typeface="Times New Roman"/>
                          <a:cs typeface="Times New Roman"/>
                        </a:rPr>
                        <a:t>Enhancing water infiltration by additional permeable surface</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900">
                          <a:effectLst/>
                          <a:latin typeface="Calibri"/>
                          <a:ea typeface="Times New Roman"/>
                          <a:cs typeface="Times New Roman"/>
                        </a:rPr>
                        <a:t>Increase of infiltration surface available for the infiltration processes. </a:t>
                      </a:r>
                      <a:endParaRPr lang="en-GB" sz="105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900" dirty="0">
                          <a:effectLst/>
                          <a:latin typeface="Calibri"/>
                          <a:ea typeface="Times New Roman"/>
                          <a:cs typeface="Times New Roman"/>
                        </a:rPr>
                        <a:t>56,300 m</a:t>
                      </a:r>
                      <a:r>
                        <a:rPr lang="en-GB" sz="900" baseline="30000" dirty="0">
                          <a:effectLst/>
                          <a:latin typeface="Calibri"/>
                          <a:ea typeface="Times New Roman"/>
                          <a:cs typeface="Times New Roman"/>
                        </a:rPr>
                        <a:t>2</a:t>
                      </a:r>
                      <a:endParaRPr lang="en-GB" sz="1050" dirty="0">
                        <a:effectLst/>
                        <a:latin typeface="Calibri"/>
                        <a:ea typeface="Times New Roman"/>
                        <a:cs typeface="Times New Roman"/>
                      </a:endParaRPr>
                    </a:p>
                    <a:p>
                      <a:pPr algn="just">
                        <a:lnSpc>
                          <a:spcPct val="115000"/>
                        </a:lnSpc>
                        <a:spcAft>
                          <a:spcPts val="0"/>
                        </a:spcAft>
                      </a:pPr>
                      <a:r>
                        <a:rPr lang="en-GB" sz="900" dirty="0">
                          <a:effectLst/>
                          <a:latin typeface="Calibri"/>
                          <a:ea typeface="Times New Roman"/>
                          <a:cs typeface="Times New Roman"/>
                        </a:rPr>
                        <a:t>1 m</a:t>
                      </a:r>
                      <a:r>
                        <a:rPr lang="en-GB" sz="900" baseline="30000" dirty="0">
                          <a:effectLst/>
                          <a:latin typeface="Calibri"/>
                          <a:ea typeface="Times New Roman"/>
                          <a:cs typeface="Times New Roman"/>
                        </a:rPr>
                        <a:t>3</a:t>
                      </a:r>
                      <a:r>
                        <a:rPr lang="en-GB" sz="900" dirty="0">
                          <a:effectLst/>
                          <a:latin typeface="Calibri"/>
                          <a:ea typeface="Times New Roman"/>
                          <a:cs typeface="Times New Roman"/>
                        </a:rPr>
                        <a:t>/m</a:t>
                      </a:r>
                      <a:r>
                        <a:rPr lang="en-GB" sz="900" baseline="30000" dirty="0">
                          <a:effectLst/>
                          <a:latin typeface="Calibri"/>
                          <a:ea typeface="Times New Roman"/>
                          <a:cs typeface="Times New Roman"/>
                        </a:rPr>
                        <a:t>2</a:t>
                      </a:r>
                      <a:r>
                        <a:rPr lang="en-GB" sz="900" dirty="0">
                          <a:effectLst/>
                          <a:latin typeface="Calibri"/>
                          <a:ea typeface="Times New Roman"/>
                          <a:cs typeface="Times New Roman"/>
                        </a:rPr>
                        <a:t>/day</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FFFFFF"/>
                    </a:solidFill>
                  </a:tcPr>
                </a:tc>
              </a:tr>
              <a:tr h="845409">
                <a:tc vMerge="1">
                  <a:txBody>
                    <a:bodyPr/>
                    <a:lstStyle/>
                    <a:p>
                      <a:endParaRPr lang="en-GB"/>
                    </a:p>
                  </a:txBody>
                  <a:tcPr/>
                </a:tc>
                <a:tc>
                  <a:txBody>
                    <a:bodyPr/>
                    <a:lstStyle/>
                    <a:p>
                      <a:pPr algn="just">
                        <a:lnSpc>
                          <a:spcPct val="115000"/>
                        </a:lnSpc>
                        <a:spcAft>
                          <a:spcPts val="0"/>
                        </a:spcAft>
                      </a:pPr>
                      <a:r>
                        <a:rPr lang="en-GB" sz="900" dirty="0">
                          <a:effectLst/>
                          <a:latin typeface="Calibri"/>
                          <a:ea typeface="Times New Roman"/>
                          <a:cs typeface="Times New Roman"/>
                        </a:rPr>
                        <a:t>Increasing groundwater resources in the aquifer</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900" dirty="0">
                          <a:effectLst/>
                          <a:latin typeface="Calibri"/>
                          <a:ea typeface="Times New Roman"/>
                          <a:cs typeface="Times New Roman"/>
                        </a:rPr>
                        <a:t>River water is disconnected of the aquifer due to fine particles acting as clogging in the river bed. Infiltration ponds will increase groundwater resources by the infiltration of river water and/or reclaimed water.</a:t>
                      </a:r>
                      <a:endParaRPr lang="en-GB" sz="1050" dirty="0">
                        <a:effectLst/>
                        <a:latin typeface="Calibri"/>
                        <a:ea typeface="Times New Roman"/>
                        <a:cs typeface="Times New Roman"/>
                      </a:endParaRPr>
                    </a:p>
                    <a:p>
                      <a:pPr algn="just">
                        <a:lnSpc>
                          <a:spcPct val="115000"/>
                        </a:lnSpc>
                        <a:spcAft>
                          <a:spcPts val="0"/>
                        </a:spcAft>
                      </a:pPr>
                      <a:r>
                        <a:rPr lang="en-GB" sz="900" dirty="0">
                          <a:effectLst/>
                          <a:latin typeface="Calibri"/>
                          <a:ea typeface="Times New Roman"/>
                          <a:cs typeface="Times New Roman"/>
                        </a:rPr>
                        <a:t>Periodic maintenance will allow maintaining infiltration surface available.</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900" dirty="0">
                          <a:effectLst/>
                          <a:latin typeface="Calibri"/>
                          <a:ea typeface="Times New Roman"/>
                          <a:cs typeface="Times New Roman"/>
                        </a:rPr>
                        <a:t>10 Mm</a:t>
                      </a:r>
                      <a:r>
                        <a:rPr lang="en-GB" sz="900" baseline="30000" dirty="0">
                          <a:effectLst/>
                          <a:latin typeface="Calibri"/>
                          <a:ea typeface="Times New Roman"/>
                          <a:cs typeface="Times New Roman"/>
                        </a:rPr>
                        <a:t>3</a:t>
                      </a:r>
                      <a:r>
                        <a:rPr lang="en-GB" sz="900" dirty="0">
                          <a:effectLst/>
                          <a:latin typeface="Calibri"/>
                          <a:ea typeface="Times New Roman"/>
                          <a:cs typeface="Times New Roman"/>
                        </a:rPr>
                        <a:t>/year</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FFFFFF"/>
                    </a:solidFill>
                  </a:tcPr>
                </a:tc>
              </a:tr>
              <a:tr h="1102384">
                <a:tc vMerge="1">
                  <a:txBody>
                    <a:bodyPr/>
                    <a:lstStyle/>
                    <a:p>
                      <a:endParaRPr lang="en-GB"/>
                    </a:p>
                  </a:txBody>
                  <a:tcPr/>
                </a:tc>
                <a:tc>
                  <a:txBody>
                    <a:bodyPr/>
                    <a:lstStyle/>
                    <a:p>
                      <a:pPr algn="just">
                        <a:lnSpc>
                          <a:spcPct val="115000"/>
                        </a:lnSpc>
                        <a:spcAft>
                          <a:spcPts val="0"/>
                        </a:spcAft>
                      </a:pPr>
                      <a:r>
                        <a:rPr lang="en-GB" sz="900" dirty="0">
                          <a:effectLst/>
                          <a:latin typeface="Calibri"/>
                          <a:ea typeface="Times New Roman"/>
                          <a:cs typeface="Times New Roman"/>
                        </a:rPr>
                        <a:t>Improving water quality via soil-aquifer treatment</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900" dirty="0">
                          <a:effectLst/>
                          <a:latin typeface="Calibri"/>
                          <a:ea typeface="Times New Roman"/>
                          <a:cs typeface="Times New Roman"/>
                        </a:rPr>
                        <a:t>It has been proved an effective reduction of turbidity (sediment retention) and a reduction in chemical compounds.</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900" dirty="0">
                          <a:effectLst/>
                          <a:latin typeface="Calibri"/>
                          <a:ea typeface="Times New Roman"/>
                          <a:cs typeface="Times New Roman"/>
                        </a:rPr>
                        <a:t>Sediment retention</a:t>
                      </a:r>
                      <a:endParaRPr lang="en-GB" sz="1050" dirty="0">
                        <a:effectLst/>
                        <a:latin typeface="Calibri"/>
                        <a:ea typeface="Times New Roman"/>
                        <a:cs typeface="Times New Roman"/>
                      </a:endParaRPr>
                    </a:p>
                    <a:p>
                      <a:pPr algn="just">
                        <a:lnSpc>
                          <a:spcPct val="115000"/>
                        </a:lnSpc>
                        <a:spcAft>
                          <a:spcPts val="0"/>
                        </a:spcAft>
                      </a:pPr>
                      <a:r>
                        <a:rPr lang="en-GB" sz="900" dirty="0" err="1">
                          <a:effectLst/>
                          <a:latin typeface="Calibri"/>
                          <a:ea typeface="Times New Roman"/>
                          <a:cs typeface="Times New Roman"/>
                        </a:rPr>
                        <a:t>Denitrification</a:t>
                      </a:r>
                      <a:endParaRPr lang="en-GB" sz="1050" dirty="0">
                        <a:effectLst/>
                        <a:latin typeface="Calibri"/>
                        <a:ea typeface="Times New Roman"/>
                        <a:cs typeface="Times New Roman"/>
                      </a:endParaRPr>
                    </a:p>
                    <a:p>
                      <a:pPr algn="just">
                        <a:lnSpc>
                          <a:spcPct val="115000"/>
                        </a:lnSpc>
                        <a:spcAft>
                          <a:spcPts val="0"/>
                        </a:spcAft>
                      </a:pPr>
                      <a:r>
                        <a:rPr lang="en-GB" sz="900" dirty="0">
                          <a:effectLst/>
                          <a:latin typeface="Calibri"/>
                          <a:ea typeface="Times New Roman"/>
                          <a:cs typeface="Times New Roman"/>
                        </a:rPr>
                        <a:t>Organic matter reduction</a:t>
                      </a:r>
                      <a:endParaRPr lang="en-GB" sz="1050" dirty="0">
                        <a:effectLst/>
                        <a:latin typeface="Calibri"/>
                        <a:ea typeface="Times New Roman"/>
                        <a:cs typeface="Times New Roman"/>
                      </a:endParaRPr>
                    </a:p>
                    <a:p>
                      <a:pPr algn="just">
                        <a:lnSpc>
                          <a:spcPct val="115000"/>
                        </a:lnSpc>
                        <a:spcAft>
                          <a:spcPts val="0"/>
                        </a:spcAft>
                      </a:pPr>
                      <a:r>
                        <a:rPr lang="en-GB" sz="900" dirty="0" err="1">
                          <a:effectLst/>
                          <a:latin typeface="Calibri"/>
                          <a:ea typeface="Times New Roman"/>
                          <a:cs typeface="Times New Roman"/>
                        </a:rPr>
                        <a:t>Micropolluntants</a:t>
                      </a:r>
                      <a:r>
                        <a:rPr lang="en-GB" sz="900" dirty="0">
                          <a:effectLst/>
                          <a:latin typeface="Calibri"/>
                          <a:ea typeface="Times New Roman"/>
                          <a:cs typeface="Times New Roman"/>
                        </a:rPr>
                        <a:t> degradation</a:t>
                      </a:r>
                      <a:endParaRPr lang="en-GB" sz="1050" dirty="0">
                        <a:effectLst/>
                        <a:latin typeface="Calibri"/>
                        <a:ea typeface="Times New Roman"/>
                        <a:cs typeface="Times New Roman"/>
                      </a:endParaRPr>
                    </a:p>
                    <a:p>
                      <a:pPr algn="just">
                        <a:lnSpc>
                          <a:spcPct val="115000"/>
                        </a:lnSpc>
                        <a:spcAft>
                          <a:spcPts val="0"/>
                        </a:spcAft>
                      </a:pPr>
                      <a:r>
                        <a:rPr lang="en-GB" sz="900" dirty="0">
                          <a:effectLst/>
                          <a:latin typeface="Calibri"/>
                          <a:ea typeface="Times New Roman"/>
                          <a:cs typeface="Times New Roman"/>
                        </a:rPr>
                        <a:t> </a:t>
                      </a:r>
                      <a:endParaRPr lang="en-GB" sz="1050" dirty="0">
                        <a:effectLst/>
                        <a:latin typeface="Calibri"/>
                        <a:ea typeface="Times New Roman"/>
                        <a:cs typeface="Times New Roman"/>
                      </a:endParaRPr>
                    </a:p>
                    <a:p>
                      <a:pPr>
                        <a:lnSpc>
                          <a:spcPct val="115000"/>
                        </a:lnSpc>
                        <a:spcAft>
                          <a:spcPts val="0"/>
                        </a:spcAft>
                      </a:pPr>
                      <a:r>
                        <a:rPr lang="en-GB" sz="900" dirty="0">
                          <a:effectLst/>
                          <a:highlight>
                            <a:srgbClr val="FFFF00"/>
                          </a:highlight>
                          <a:latin typeface="Calibri"/>
                          <a:ea typeface="Times New Roman"/>
                          <a:cs typeface="Times New Roman"/>
                        </a:rPr>
                        <a:t>(See PART III for specific evaluation of water quality improvement)</a:t>
                      </a:r>
                      <a:r>
                        <a:rPr lang="en-GB" sz="900" dirty="0">
                          <a:effectLst/>
                          <a:latin typeface="Calibri"/>
                          <a:ea typeface="Times New Roman"/>
                          <a:cs typeface="Times New Roman"/>
                        </a:rPr>
                        <a:t> </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FFFFFF"/>
                    </a:solidFill>
                  </a:tcPr>
                </a:tc>
              </a:tr>
              <a:tr h="459947">
                <a:tc vMerge="1">
                  <a:txBody>
                    <a:bodyPr/>
                    <a:lstStyle/>
                    <a:p>
                      <a:endParaRPr lang="en-GB"/>
                    </a:p>
                  </a:txBody>
                  <a:tcPr/>
                </a:tc>
                <a:tc>
                  <a:txBody>
                    <a:bodyPr/>
                    <a:lstStyle/>
                    <a:p>
                      <a:pPr algn="just">
                        <a:lnSpc>
                          <a:spcPct val="115000"/>
                        </a:lnSpc>
                        <a:spcAft>
                          <a:spcPts val="0"/>
                        </a:spcAft>
                      </a:pPr>
                      <a:r>
                        <a:rPr lang="en-GB" sz="900" dirty="0">
                          <a:effectLst/>
                          <a:latin typeface="Calibri"/>
                          <a:ea typeface="Times New Roman"/>
                          <a:cs typeface="Times New Roman"/>
                        </a:rPr>
                        <a:t>Reducing  pollutants in the aquifer</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900" dirty="0" err="1">
                          <a:effectLst/>
                          <a:latin typeface="Calibri"/>
                          <a:ea typeface="Times New Roman"/>
                          <a:cs typeface="Times New Roman"/>
                        </a:rPr>
                        <a:t>Antropogenic</a:t>
                      </a:r>
                      <a:r>
                        <a:rPr lang="en-GB" sz="900" dirty="0">
                          <a:effectLst/>
                          <a:latin typeface="Calibri"/>
                          <a:ea typeface="Times New Roman"/>
                          <a:cs typeface="Times New Roman"/>
                        </a:rPr>
                        <a:t> substances as chlorinated solvents are present in groundwater. By the infiltration of non-polluted water, a plume of </a:t>
                      </a:r>
                      <a:r>
                        <a:rPr lang="en-GB" sz="900" dirty="0" err="1">
                          <a:effectLst/>
                          <a:latin typeface="Calibri"/>
                          <a:ea typeface="Times New Roman"/>
                          <a:cs typeface="Times New Roman"/>
                        </a:rPr>
                        <a:t>clen</a:t>
                      </a:r>
                      <a:r>
                        <a:rPr lang="en-GB" sz="900" dirty="0">
                          <a:effectLst/>
                          <a:latin typeface="Calibri"/>
                          <a:ea typeface="Times New Roman"/>
                          <a:cs typeface="Times New Roman"/>
                        </a:rPr>
                        <a:t> water is expected to dilute undesirable substances.</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FFFFFF"/>
                    </a:solidFill>
                  </a:tcPr>
                </a:tc>
                <a:tc>
                  <a:txBody>
                    <a:bodyPr/>
                    <a:lstStyle/>
                    <a:p>
                      <a:pPr>
                        <a:lnSpc>
                          <a:spcPct val="115000"/>
                        </a:lnSpc>
                        <a:spcAft>
                          <a:spcPts val="0"/>
                        </a:spcAft>
                      </a:pPr>
                      <a:r>
                        <a:rPr lang="en-GB" sz="900" dirty="0">
                          <a:effectLst/>
                          <a:latin typeface="Calibri"/>
                          <a:ea typeface="Times New Roman"/>
                          <a:cs typeface="Times New Roman"/>
                        </a:rPr>
                        <a:t>(See PART III for specific evaluation of water quality improvement)</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FFFFFF"/>
                    </a:solidFill>
                  </a:tcPr>
                </a:tc>
              </a:tr>
              <a:tr h="459947">
                <a:tc vMerge="1">
                  <a:txBody>
                    <a:bodyPr/>
                    <a:lstStyle/>
                    <a:p>
                      <a:endParaRPr lang="en-GB"/>
                    </a:p>
                  </a:txBody>
                  <a:tcPr/>
                </a:tc>
                <a:tc>
                  <a:txBody>
                    <a:bodyPr/>
                    <a:lstStyle/>
                    <a:p>
                      <a:pPr algn="just">
                        <a:lnSpc>
                          <a:spcPct val="115000"/>
                        </a:lnSpc>
                        <a:spcAft>
                          <a:spcPts val="0"/>
                        </a:spcAft>
                      </a:pPr>
                      <a:r>
                        <a:rPr lang="en-GB" sz="900" dirty="0">
                          <a:effectLst/>
                          <a:latin typeface="Calibri"/>
                          <a:ea typeface="Times New Roman"/>
                          <a:cs typeface="Times New Roman"/>
                        </a:rPr>
                        <a:t>Creation of a new surface water body (aquatic ecosystem)</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900" dirty="0">
                          <a:effectLst/>
                          <a:latin typeface="Calibri"/>
                          <a:ea typeface="Times New Roman"/>
                          <a:cs typeface="Times New Roman"/>
                        </a:rPr>
                        <a:t>The implementation of infiltration system (</a:t>
                      </a:r>
                      <a:r>
                        <a:rPr lang="en-GB" sz="900" dirty="0" err="1">
                          <a:effectLst/>
                          <a:latin typeface="Calibri"/>
                          <a:ea typeface="Times New Roman"/>
                          <a:cs typeface="Times New Roman"/>
                        </a:rPr>
                        <a:t>sellting</a:t>
                      </a:r>
                      <a:r>
                        <a:rPr lang="en-GB" sz="900" dirty="0">
                          <a:effectLst/>
                          <a:latin typeface="Calibri"/>
                          <a:ea typeface="Times New Roman"/>
                          <a:cs typeface="Times New Roman"/>
                        </a:rPr>
                        <a:t> ponds and infiltration ponds) in a dry area will generate several impacts in terms of new ecosystem creation.</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900" dirty="0">
                          <a:effectLst/>
                          <a:latin typeface="Calibri"/>
                          <a:ea typeface="Times New Roman"/>
                          <a:cs typeface="Times New Roman"/>
                        </a:rPr>
                        <a:t>13 Ha</a:t>
                      </a:r>
                      <a:endParaRPr lang="en-GB" sz="1050" dirty="0">
                        <a:effectLst/>
                        <a:latin typeface="Calibri"/>
                        <a:ea typeface="Times New Roman"/>
                        <a:cs typeface="Times New Roman"/>
                      </a:endParaRPr>
                    </a:p>
                  </a:txBody>
                  <a:tcPr marL="74485" marR="74485" marT="37243" marB="37243">
                    <a:lnL w="19050" cap="flat" cmpd="sng" algn="ctr">
                      <a:solidFill>
                        <a:srgbClr val="00B8ED"/>
                      </a:solidFill>
                      <a:prstDash val="solid"/>
                      <a:round/>
                      <a:headEnd type="none" w="med" len="med"/>
                      <a:tailEnd type="none" w="med" len="med"/>
                    </a:lnL>
                    <a:lnR w="19050" cap="flat" cmpd="sng" algn="ctr">
                      <a:solidFill>
                        <a:srgbClr val="00B8ED"/>
                      </a:solidFill>
                      <a:prstDash val="solid"/>
                      <a:round/>
                      <a:headEnd type="none" w="med" len="med"/>
                      <a:tailEnd type="none" w="med" len="med"/>
                    </a:lnR>
                    <a:lnT w="19050" cap="flat" cmpd="sng" algn="ctr">
                      <a:solidFill>
                        <a:srgbClr val="00B8ED"/>
                      </a:solidFill>
                      <a:prstDash val="solid"/>
                      <a:round/>
                      <a:headEnd type="none" w="med" len="med"/>
                      <a:tailEnd type="none" w="med" len="med"/>
                    </a:lnT>
                    <a:lnB w="19050" cap="flat" cmpd="sng" algn="ctr">
                      <a:solidFill>
                        <a:srgbClr val="00B8E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96927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71472" y="324129"/>
            <a:ext cx="7096872" cy="461665"/>
          </a:xfrm>
          <a:prstGeom prst="rect">
            <a:avLst/>
          </a:prstGeom>
          <a:noFill/>
        </p:spPr>
        <p:txBody>
          <a:bodyPr wrap="square" rtlCol="0">
            <a:spAutoFit/>
          </a:bodyPr>
          <a:lstStyle/>
          <a:p>
            <a:r>
              <a:rPr lang="es-ES_tradnl" sz="2400" b="1" dirty="0" smtClean="0">
                <a:solidFill>
                  <a:schemeClr val="tx1">
                    <a:lumMod val="65000"/>
                    <a:lumOff val="35000"/>
                  </a:schemeClr>
                </a:solidFill>
                <a:latin typeface="+mj-lt"/>
              </a:rPr>
              <a:t>Llobregat ESS – </a:t>
            </a:r>
            <a:r>
              <a:rPr lang="es-ES_tradnl" b="1" dirty="0" smtClean="0">
                <a:solidFill>
                  <a:schemeClr val="tx1">
                    <a:lumMod val="65000"/>
                    <a:lumOff val="35000"/>
                  </a:schemeClr>
                </a:solidFill>
                <a:latin typeface="+mj-lt"/>
              </a:rPr>
              <a:t>PART IV: RESPONSE </a:t>
            </a:r>
            <a:r>
              <a:rPr lang="es-ES_tradnl" b="1" dirty="0">
                <a:solidFill>
                  <a:schemeClr val="tx1">
                    <a:lumMod val="65000"/>
                    <a:lumOff val="35000"/>
                  </a:schemeClr>
                </a:solidFill>
                <a:latin typeface="+mj-lt"/>
              </a:rPr>
              <a:t>EVALUATION</a:t>
            </a:r>
            <a:endParaRPr lang="es-ES" sz="2400" b="1" dirty="0">
              <a:solidFill>
                <a:schemeClr val="tx1">
                  <a:lumMod val="65000"/>
                  <a:lumOff val="35000"/>
                </a:schemeClr>
              </a:solidFill>
              <a:latin typeface="+mj-lt"/>
            </a:endParaRPr>
          </a:p>
        </p:txBody>
      </p:sp>
      <p:sp>
        <p:nvSpPr>
          <p:cNvPr id="7" name="6 CuadroTexto"/>
          <p:cNvSpPr txBox="1"/>
          <p:nvPr/>
        </p:nvSpPr>
        <p:spPr>
          <a:xfrm>
            <a:off x="467544" y="985452"/>
            <a:ext cx="6120680" cy="400110"/>
          </a:xfrm>
          <a:prstGeom prst="rect">
            <a:avLst/>
          </a:prstGeom>
          <a:solidFill>
            <a:schemeClr val="accent5">
              <a:lumMod val="40000"/>
              <a:lumOff val="60000"/>
            </a:schemeClr>
          </a:solidFill>
          <a:ln>
            <a:noFill/>
          </a:ln>
        </p:spPr>
        <p:txBody>
          <a:bodyPr wrap="square" rtlCol="0">
            <a:spAutoFit/>
          </a:bodyPr>
          <a:lstStyle>
            <a:defPPr>
              <a:defRPr lang="es-ES"/>
            </a:defPPr>
            <a:lvl1pPr algn="ctr">
              <a:defRPr sz="2000" b="1">
                <a:solidFill>
                  <a:srgbClr val="0070C0"/>
                </a:solidFill>
                <a:latin typeface="+mj-lt"/>
              </a:defRPr>
            </a:lvl1pPr>
          </a:lstStyle>
          <a:p>
            <a:pPr algn="l"/>
            <a:r>
              <a:rPr lang="en-US" dirty="0" smtClean="0"/>
              <a:t>Infiltration ponds system </a:t>
            </a:r>
            <a:r>
              <a:rPr lang="en-US" dirty="0"/>
              <a:t>in Llobregat area</a:t>
            </a:r>
          </a:p>
        </p:txBody>
      </p:sp>
      <p:sp>
        <p:nvSpPr>
          <p:cNvPr id="9" name="2 Marcador de número de diapositiva"/>
          <p:cNvSpPr>
            <a:spLocks noGrp="1"/>
          </p:cNvSpPr>
          <p:nvPr>
            <p:ph type="sldNum" sz="quarter" idx="12"/>
          </p:nvPr>
        </p:nvSpPr>
        <p:spPr>
          <a:xfrm>
            <a:off x="6902896" y="6376243"/>
            <a:ext cx="2133600" cy="365125"/>
          </a:xfrm>
        </p:spPr>
        <p:txBody>
          <a:bodyPr/>
          <a:lstStyle/>
          <a:p>
            <a:fld id="{D8A1E488-ED89-41AE-B823-F1E75F15B4A3}" type="slidenum">
              <a:rPr lang="es-ES" sz="1600" b="1" smtClean="0">
                <a:solidFill>
                  <a:schemeClr val="bg1"/>
                </a:solidFill>
              </a:rPr>
              <a:pPr/>
              <a:t>5</a:t>
            </a:fld>
            <a:endParaRPr lang="es-ES" sz="1600" b="1" dirty="0">
              <a:solidFill>
                <a:schemeClr val="bg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789363108"/>
              </p:ext>
            </p:extLst>
          </p:nvPr>
        </p:nvGraphicFramePr>
        <p:xfrm>
          <a:off x="490677" y="1400157"/>
          <a:ext cx="8208908" cy="4833948"/>
        </p:xfrm>
        <a:graphic>
          <a:graphicData uri="http://schemas.openxmlformats.org/drawingml/2006/table">
            <a:tbl>
              <a:tblPr firstRow="1" firstCol="1" bandRow="1"/>
              <a:tblGrid>
                <a:gridCol w="624939"/>
                <a:gridCol w="849521"/>
                <a:gridCol w="734655"/>
                <a:gridCol w="1276059"/>
                <a:gridCol w="1273485"/>
                <a:gridCol w="1273485"/>
                <a:gridCol w="1071089"/>
                <a:gridCol w="1071089"/>
                <a:gridCol w="34586"/>
              </a:tblGrid>
              <a:tr h="450665">
                <a:tc>
                  <a:txBody>
                    <a:bodyPr/>
                    <a:lstStyle/>
                    <a:p>
                      <a:pPr algn="just">
                        <a:lnSpc>
                          <a:spcPct val="115000"/>
                        </a:lnSpc>
                        <a:spcAft>
                          <a:spcPts val="0"/>
                        </a:spcAft>
                      </a:pPr>
                      <a:r>
                        <a:rPr lang="en-GB" sz="800" b="1" dirty="0">
                          <a:solidFill>
                            <a:srgbClr val="FFFFFF"/>
                          </a:solidFill>
                          <a:effectLst/>
                          <a:latin typeface="Calibri"/>
                          <a:ea typeface="Times New Roman"/>
                          <a:cs typeface="Arial"/>
                        </a:rPr>
                        <a:t>Measure</a:t>
                      </a:r>
                      <a:endParaRPr lang="en-GB" sz="900" dirty="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FBF21"/>
                    </a:solidFill>
                  </a:tcPr>
                </a:tc>
                <a:tc>
                  <a:txBody>
                    <a:bodyPr/>
                    <a:lstStyle/>
                    <a:p>
                      <a:pPr algn="just">
                        <a:lnSpc>
                          <a:spcPct val="115000"/>
                        </a:lnSpc>
                        <a:spcAft>
                          <a:spcPts val="0"/>
                        </a:spcAft>
                      </a:pPr>
                      <a:r>
                        <a:rPr lang="en-GB" sz="800" b="1">
                          <a:solidFill>
                            <a:srgbClr val="FFFFFF"/>
                          </a:solidFill>
                          <a:effectLst/>
                          <a:latin typeface="Calibri"/>
                          <a:ea typeface="Times New Roman"/>
                          <a:cs typeface="Arial"/>
                        </a:rPr>
                        <a:t>Capability</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FBF21"/>
                    </a:solidFill>
                  </a:tcPr>
                </a:tc>
                <a:tc gridSpan="5">
                  <a:txBody>
                    <a:bodyPr/>
                    <a:lstStyle/>
                    <a:p>
                      <a:pPr>
                        <a:lnSpc>
                          <a:spcPct val="115000"/>
                        </a:lnSpc>
                        <a:spcAft>
                          <a:spcPts val="0"/>
                        </a:spcAft>
                      </a:pPr>
                      <a:r>
                        <a:rPr lang="en-GB" sz="800" b="1" dirty="0">
                          <a:solidFill>
                            <a:srgbClr val="FFFFFF"/>
                          </a:solidFill>
                          <a:effectLst/>
                          <a:latin typeface="Calibri"/>
                          <a:ea typeface="Times New Roman"/>
                          <a:cs typeface="Arial"/>
                        </a:rPr>
                        <a:t>ESS affected </a:t>
                      </a:r>
                      <a:br>
                        <a:rPr lang="en-GB" sz="800" b="1" dirty="0">
                          <a:solidFill>
                            <a:srgbClr val="FFFFFF"/>
                          </a:solidFill>
                          <a:effectLst/>
                          <a:latin typeface="Calibri"/>
                          <a:ea typeface="Times New Roman"/>
                          <a:cs typeface="Arial"/>
                        </a:rPr>
                      </a:br>
                      <a:r>
                        <a:rPr lang="en-GB" sz="800" i="1" dirty="0">
                          <a:solidFill>
                            <a:srgbClr val="FFFFFF"/>
                          </a:solidFill>
                          <a:effectLst/>
                          <a:latin typeface="Calibri"/>
                          <a:ea typeface="Times New Roman"/>
                          <a:cs typeface="Arial"/>
                        </a:rPr>
                        <a:t>(use CICES and US EPA catalogue!)</a:t>
                      </a:r>
                      <a:endParaRPr lang="en-GB" sz="900" dirty="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FBF2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just">
                        <a:lnSpc>
                          <a:spcPct val="115000"/>
                        </a:lnSpc>
                        <a:spcAft>
                          <a:spcPts val="0"/>
                        </a:spcAft>
                      </a:pPr>
                      <a:r>
                        <a:rPr lang="en-GB" sz="800" b="1">
                          <a:solidFill>
                            <a:srgbClr val="FFFFFF"/>
                          </a:solidFill>
                          <a:effectLst/>
                          <a:latin typeface="Calibri"/>
                          <a:ea typeface="Times New Roman"/>
                          <a:cs typeface="Arial"/>
                        </a:rPr>
                        <a:t>Beneficiaries </a:t>
                      </a:r>
                      <a:br>
                        <a:rPr lang="en-GB" sz="800" b="1">
                          <a:solidFill>
                            <a:srgbClr val="FFFFFF"/>
                          </a:solidFill>
                          <a:effectLst/>
                          <a:latin typeface="Calibri"/>
                          <a:ea typeface="Times New Roman"/>
                          <a:cs typeface="Arial"/>
                        </a:rPr>
                      </a:br>
                      <a:r>
                        <a:rPr lang="en-GB" sz="800" i="1">
                          <a:solidFill>
                            <a:srgbClr val="FFFFFF"/>
                          </a:solidFill>
                          <a:effectLst/>
                          <a:latin typeface="Calibri"/>
                          <a:ea typeface="Times New Roman"/>
                          <a:cs typeface="Arial"/>
                        </a:rPr>
                        <a:t>(use US EPA categorization!)</a:t>
                      </a:r>
                      <a:r>
                        <a:rPr lang="en-GB" sz="800" i="1" baseline="30000">
                          <a:solidFill>
                            <a:srgbClr val="FFFFFF"/>
                          </a:solidFill>
                          <a:effectLst/>
                          <a:latin typeface="Calibri"/>
                          <a:ea typeface="Times New Roman"/>
                          <a:cs typeface="Arial"/>
                        </a:rPr>
                        <a:t>1</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FBF21"/>
                    </a:solidFill>
                  </a:tcPr>
                </a:tc>
                <a:tc>
                  <a:txBody>
                    <a:bodyPr/>
                    <a:lstStyle/>
                    <a:p>
                      <a:endParaRPr lang="en-GB" sz="800">
                        <a:effectLst/>
                        <a:latin typeface="Calibri"/>
                        <a:cs typeface="Times New Roman"/>
                      </a:endParaRPr>
                    </a:p>
                  </a:txBody>
                  <a:tcPr marL="2637" marR="2637" marT="2637" marB="0">
                    <a:lnL w="12700" cap="flat" cmpd="sng" algn="ctr">
                      <a:solidFill>
                        <a:srgbClr val="00B0F0"/>
                      </a:solidFill>
                      <a:prstDash val="solid"/>
                      <a:round/>
                      <a:headEnd type="none" w="med" len="med"/>
                      <a:tailEnd type="none" w="med" len="med"/>
                    </a:lnL>
                    <a:lnR>
                      <a:noFill/>
                    </a:lnR>
                    <a:lnT>
                      <a:noFill/>
                    </a:lnT>
                    <a:lnB>
                      <a:noFill/>
                    </a:lnB>
                  </a:tcPr>
                </a:tc>
              </a:tr>
              <a:tr h="599985">
                <a:tc>
                  <a:txBody>
                    <a:bodyPr/>
                    <a:lstStyle/>
                    <a:p>
                      <a:endParaRPr lang="en-GB" sz="800">
                        <a:effectLst/>
                        <a:latin typeface="Calibri"/>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FBF21"/>
                    </a:solidFill>
                  </a:tcPr>
                </a:tc>
                <a:tc>
                  <a:txBody>
                    <a:bodyPr/>
                    <a:lstStyle/>
                    <a:p>
                      <a:endParaRPr lang="en-GB" sz="800">
                        <a:effectLst/>
                        <a:latin typeface="Calibri"/>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FBF21"/>
                    </a:solidFill>
                  </a:tcPr>
                </a:tc>
                <a:tc>
                  <a:txBody>
                    <a:bodyPr/>
                    <a:lstStyle/>
                    <a:p>
                      <a:pPr algn="just">
                        <a:lnSpc>
                          <a:spcPct val="115000"/>
                        </a:lnSpc>
                        <a:spcAft>
                          <a:spcPts val="0"/>
                        </a:spcAft>
                      </a:pPr>
                      <a:r>
                        <a:rPr lang="en-GB" sz="800" b="1">
                          <a:solidFill>
                            <a:srgbClr val="FFFFFF"/>
                          </a:solidFill>
                          <a:effectLst/>
                          <a:latin typeface="Calibri"/>
                          <a:ea typeface="Times New Roman"/>
                          <a:cs typeface="Arial"/>
                        </a:rPr>
                        <a:t>CICES section</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FBF21"/>
                    </a:solidFill>
                  </a:tcPr>
                </a:tc>
                <a:tc>
                  <a:txBody>
                    <a:bodyPr/>
                    <a:lstStyle/>
                    <a:p>
                      <a:pPr algn="just">
                        <a:lnSpc>
                          <a:spcPct val="115000"/>
                        </a:lnSpc>
                        <a:spcAft>
                          <a:spcPts val="0"/>
                        </a:spcAft>
                      </a:pPr>
                      <a:r>
                        <a:rPr lang="en-GB" sz="800" b="1">
                          <a:solidFill>
                            <a:srgbClr val="FFFFFF"/>
                          </a:solidFill>
                          <a:effectLst/>
                          <a:latin typeface="Calibri"/>
                          <a:ea typeface="Times New Roman"/>
                          <a:cs typeface="Arial"/>
                        </a:rPr>
                        <a:t>CICES division</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FBF21"/>
                    </a:solidFill>
                  </a:tcPr>
                </a:tc>
                <a:tc>
                  <a:txBody>
                    <a:bodyPr/>
                    <a:lstStyle/>
                    <a:p>
                      <a:pPr algn="just">
                        <a:lnSpc>
                          <a:spcPct val="115000"/>
                        </a:lnSpc>
                        <a:spcAft>
                          <a:spcPts val="0"/>
                        </a:spcAft>
                      </a:pPr>
                      <a:r>
                        <a:rPr lang="en-GB" sz="800" b="1">
                          <a:solidFill>
                            <a:srgbClr val="FFFFFF"/>
                          </a:solidFill>
                          <a:effectLst/>
                          <a:latin typeface="Calibri"/>
                          <a:ea typeface="Times New Roman"/>
                          <a:cs typeface="Arial"/>
                        </a:rPr>
                        <a:t>CICES group</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FBF21"/>
                    </a:solidFill>
                  </a:tcPr>
                </a:tc>
                <a:tc>
                  <a:txBody>
                    <a:bodyPr/>
                    <a:lstStyle/>
                    <a:p>
                      <a:pPr algn="just">
                        <a:lnSpc>
                          <a:spcPct val="115000"/>
                        </a:lnSpc>
                        <a:spcAft>
                          <a:spcPts val="0"/>
                        </a:spcAft>
                      </a:pPr>
                      <a:r>
                        <a:rPr lang="en-GB" sz="800" b="1">
                          <a:solidFill>
                            <a:srgbClr val="FFFFFF"/>
                          </a:solidFill>
                          <a:effectLst/>
                          <a:latin typeface="Calibri"/>
                          <a:ea typeface="Times New Roman"/>
                          <a:cs typeface="Arial"/>
                        </a:rPr>
                        <a:t>CICES class</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FBF21"/>
                    </a:solidFill>
                  </a:tcPr>
                </a:tc>
                <a:tc>
                  <a:txBody>
                    <a:bodyPr/>
                    <a:lstStyle/>
                    <a:p>
                      <a:pPr algn="just">
                        <a:lnSpc>
                          <a:spcPct val="115000"/>
                        </a:lnSpc>
                        <a:spcAft>
                          <a:spcPts val="0"/>
                        </a:spcAft>
                      </a:pPr>
                      <a:r>
                        <a:rPr lang="en-GB" sz="800" b="1">
                          <a:solidFill>
                            <a:srgbClr val="FFFFFF"/>
                          </a:solidFill>
                          <a:effectLst/>
                          <a:latin typeface="Calibri"/>
                          <a:ea typeface="Times New Roman"/>
                          <a:cs typeface="Arial"/>
                        </a:rPr>
                        <a:t>DESSIN ESS</a:t>
                      </a:r>
                      <a:endParaRPr lang="en-GB" sz="900">
                        <a:effectLst/>
                        <a:latin typeface="Calibri"/>
                        <a:ea typeface="Times New Roman"/>
                        <a:cs typeface="Times New Roman"/>
                      </a:endParaRPr>
                    </a:p>
                    <a:p>
                      <a:pPr algn="just">
                        <a:lnSpc>
                          <a:spcPct val="115000"/>
                        </a:lnSpc>
                        <a:spcAft>
                          <a:spcPts val="0"/>
                        </a:spcAft>
                      </a:pPr>
                      <a:r>
                        <a:rPr lang="en-GB" sz="800" i="1">
                          <a:solidFill>
                            <a:srgbClr val="FFFFFF"/>
                          </a:solidFill>
                          <a:effectLst/>
                          <a:latin typeface="Calibri"/>
                          <a:ea typeface="Times New Roman"/>
                          <a:cs typeface="Arial"/>
                        </a:rPr>
                        <a:t>(use US EPA </a:t>
                      </a:r>
                      <a:br>
                        <a:rPr lang="en-GB" sz="800" i="1">
                          <a:solidFill>
                            <a:srgbClr val="FFFFFF"/>
                          </a:solidFill>
                          <a:effectLst/>
                          <a:latin typeface="Calibri"/>
                          <a:ea typeface="Times New Roman"/>
                          <a:cs typeface="Arial"/>
                        </a:rPr>
                      </a:br>
                      <a:r>
                        <a:rPr lang="en-GB" sz="800" i="1">
                          <a:solidFill>
                            <a:srgbClr val="FFFFFF"/>
                          </a:solidFill>
                          <a:effectLst/>
                          <a:latin typeface="Calibri"/>
                          <a:ea typeface="Times New Roman"/>
                          <a:cs typeface="Arial"/>
                        </a:rPr>
                        <a:t>nomenclature where applicable)</a:t>
                      </a:r>
                      <a:r>
                        <a:rPr lang="en-GB" sz="800" i="1" baseline="30000">
                          <a:solidFill>
                            <a:srgbClr val="FFFFFF"/>
                          </a:solidFill>
                          <a:effectLst/>
                          <a:latin typeface="Calibri"/>
                          <a:ea typeface="Times New Roman"/>
                          <a:cs typeface="Arial"/>
                        </a:rPr>
                        <a:t>2</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FBF21"/>
                    </a:solidFill>
                  </a:tcPr>
                </a:tc>
                <a:tc>
                  <a:txBody>
                    <a:bodyPr/>
                    <a:lstStyle/>
                    <a:p>
                      <a:pPr algn="just">
                        <a:lnSpc>
                          <a:spcPct val="115000"/>
                        </a:lnSpc>
                        <a:spcAft>
                          <a:spcPts val="0"/>
                        </a:spcAft>
                      </a:pPr>
                      <a:r>
                        <a:rPr lang="en-GB" sz="800" i="1">
                          <a:solidFill>
                            <a:srgbClr val="FFFFFF"/>
                          </a:solidFill>
                          <a:effectLst/>
                          <a:latin typeface="Calibri"/>
                          <a:ea typeface="Times New Roman"/>
                          <a:cs typeface="Arial"/>
                        </a:rPr>
                        <a:t> </a:t>
                      </a:r>
                      <a:endParaRPr lang="en-GB" sz="900">
                        <a:effectLst/>
                        <a:latin typeface="Calibri"/>
                        <a:ea typeface="Times New Roman"/>
                        <a:cs typeface="Times New Roman"/>
                      </a:endParaRPr>
                    </a:p>
                    <a:p>
                      <a:pPr algn="just">
                        <a:lnSpc>
                          <a:spcPct val="115000"/>
                        </a:lnSpc>
                        <a:spcAft>
                          <a:spcPts val="0"/>
                        </a:spcAft>
                      </a:pPr>
                      <a:r>
                        <a:rPr lang="en-GB" sz="800" i="1">
                          <a:solidFill>
                            <a:srgbClr val="FFFFFF"/>
                          </a:solidFill>
                          <a:effectLst/>
                          <a:latin typeface="Calibri"/>
                          <a:ea typeface="Times New Roman"/>
                          <a:cs typeface="Arial"/>
                        </a:rPr>
                        <a:t>(no beneficiary = only intermediate service)</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8FBF21"/>
                    </a:solidFill>
                  </a:tcPr>
                </a:tc>
                <a:tc>
                  <a:txBody>
                    <a:bodyPr/>
                    <a:lstStyle/>
                    <a:p>
                      <a:endParaRPr lang="en-GB" sz="800">
                        <a:effectLst/>
                        <a:latin typeface="Calibri"/>
                        <a:cs typeface="Times New Roman"/>
                      </a:endParaRPr>
                    </a:p>
                  </a:txBody>
                  <a:tcPr marL="2637" marR="2637" marT="2637" marB="0">
                    <a:lnL w="12700" cap="flat" cmpd="sng" algn="ctr">
                      <a:solidFill>
                        <a:srgbClr val="00B0F0"/>
                      </a:solidFill>
                      <a:prstDash val="solid"/>
                      <a:round/>
                      <a:headEnd type="none" w="med" len="med"/>
                      <a:tailEnd type="none" w="med" len="med"/>
                    </a:lnL>
                    <a:lnR>
                      <a:noFill/>
                    </a:lnR>
                    <a:lnT>
                      <a:noFill/>
                    </a:lnT>
                    <a:lnB>
                      <a:noFill/>
                    </a:lnB>
                  </a:tcPr>
                </a:tc>
              </a:tr>
              <a:tr h="757741">
                <a:tc rowSpan="4">
                  <a:txBody>
                    <a:bodyPr/>
                    <a:lstStyle/>
                    <a:p>
                      <a:pPr algn="just">
                        <a:lnSpc>
                          <a:spcPct val="115000"/>
                        </a:lnSpc>
                        <a:spcAft>
                          <a:spcPts val="0"/>
                        </a:spcAft>
                      </a:pPr>
                      <a:r>
                        <a:rPr lang="en-GB" sz="700" b="1">
                          <a:solidFill>
                            <a:srgbClr val="00B0F0"/>
                          </a:solidFill>
                          <a:effectLst/>
                          <a:latin typeface="Calibri"/>
                          <a:ea typeface="Times New Roman"/>
                          <a:cs typeface="Calibri"/>
                        </a:rPr>
                        <a:t>Construction and equipment of infiltration ponds</a:t>
                      </a:r>
                      <a:endParaRPr lang="en-GB" sz="900">
                        <a:effectLst/>
                        <a:latin typeface="Calibri"/>
                        <a:ea typeface="Times New Roman"/>
                        <a:cs typeface="Times New Roman"/>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a:noFill/>
                    </a:lnB>
                    <a:solidFill>
                      <a:srgbClr val="D9D9D9"/>
                    </a:solidFill>
                  </a:tcPr>
                </a:tc>
                <a:tc rowSpan="4">
                  <a:txBody>
                    <a:bodyPr/>
                    <a:lstStyle/>
                    <a:p>
                      <a:pPr algn="just">
                        <a:lnSpc>
                          <a:spcPct val="115000"/>
                        </a:lnSpc>
                        <a:spcAft>
                          <a:spcPts val="0"/>
                        </a:spcAft>
                      </a:pPr>
                      <a:r>
                        <a:rPr lang="en-GB" sz="700">
                          <a:solidFill>
                            <a:srgbClr val="00B0F0"/>
                          </a:solidFill>
                          <a:effectLst/>
                          <a:latin typeface="Calibri"/>
                          <a:ea typeface="Times New Roman"/>
                          <a:cs typeface="Calibri"/>
                        </a:rPr>
                        <a:t>- enhancing water infiltration by additional permeable surface</a:t>
                      </a:r>
                      <a:endParaRPr lang="en-GB" sz="900">
                        <a:effectLst/>
                        <a:latin typeface="Calibri"/>
                        <a:ea typeface="Times New Roman"/>
                        <a:cs typeface="Times New Roman"/>
                      </a:endParaRPr>
                    </a:p>
                    <a:p>
                      <a:pPr algn="just">
                        <a:lnSpc>
                          <a:spcPct val="115000"/>
                        </a:lnSpc>
                        <a:spcAft>
                          <a:spcPts val="0"/>
                        </a:spcAft>
                      </a:pPr>
                      <a:r>
                        <a:rPr lang="en-GB" sz="700">
                          <a:solidFill>
                            <a:srgbClr val="00B0F0"/>
                          </a:solidFill>
                          <a:effectLst/>
                          <a:latin typeface="Calibri"/>
                          <a:ea typeface="Times New Roman"/>
                          <a:cs typeface="Calibri"/>
                        </a:rPr>
                        <a:t> </a:t>
                      </a:r>
                      <a:endParaRPr lang="en-GB" sz="900">
                        <a:effectLst/>
                        <a:latin typeface="Calibri"/>
                        <a:ea typeface="Times New Roman"/>
                        <a:cs typeface="Times New Roman"/>
                      </a:endParaRPr>
                    </a:p>
                    <a:p>
                      <a:pPr algn="just">
                        <a:lnSpc>
                          <a:spcPct val="115000"/>
                        </a:lnSpc>
                        <a:spcAft>
                          <a:spcPts val="0"/>
                        </a:spcAft>
                      </a:pPr>
                      <a:r>
                        <a:rPr lang="en-GB" sz="700">
                          <a:solidFill>
                            <a:srgbClr val="00B0F0"/>
                          </a:solidFill>
                          <a:effectLst/>
                          <a:latin typeface="Calibri"/>
                          <a:ea typeface="Times New Roman"/>
                          <a:cs typeface="Calibri"/>
                        </a:rPr>
                        <a:t>- increasing groundwater resources in the aquifer</a:t>
                      </a:r>
                      <a:endParaRPr lang="en-GB" sz="900">
                        <a:effectLst/>
                        <a:latin typeface="Calibri"/>
                        <a:ea typeface="Times New Roman"/>
                        <a:cs typeface="Times New Roman"/>
                      </a:endParaRPr>
                    </a:p>
                    <a:p>
                      <a:pPr algn="just">
                        <a:lnSpc>
                          <a:spcPct val="115000"/>
                        </a:lnSpc>
                        <a:spcAft>
                          <a:spcPts val="0"/>
                        </a:spcAft>
                      </a:pPr>
                      <a:r>
                        <a:rPr lang="en-GB" sz="700">
                          <a:solidFill>
                            <a:srgbClr val="00B0F0"/>
                          </a:solidFill>
                          <a:effectLst/>
                          <a:latin typeface="Calibri"/>
                          <a:ea typeface="Times New Roman"/>
                          <a:cs typeface="Calibri"/>
                        </a:rPr>
                        <a:t> </a:t>
                      </a:r>
                      <a:endParaRPr lang="en-GB" sz="900">
                        <a:effectLst/>
                        <a:latin typeface="Calibri"/>
                        <a:ea typeface="Times New Roman"/>
                        <a:cs typeface="Times New Roman"/>
                      </a:endParaRPr>
                    </a:p>
                    <a:p>
                      <a:pPr algn="just">
                        <a:lnSpc>
                          <a:spcPct val="115000"/>
                        </a:lnSpc>
                        <a:spcAft>
                          <a:spcPts val="0"/>
                        </a:spcAft>
                      </a:pPr>
                      <a:r>
                        <a:rPr lang="en-GB" sz="700">
                          <a:solidFill>
                            <a:srgbClr val="00B0F0"/>
                          </a:solidFill>
                          <a:effectLst/>
                          <a:latin typeface="Calibri"/>
                          <a:ea typeface="Times New Roman"/>
                          <a:cs typeface="Calibri"/>
                        </a:rPr>
                        <a:t>- improving water quality via soil-aquifer treatment</a:t>
                      </a:r>
                      <a:endParaRPr lang="en-GB" sz="900">
                        <a:effectLst/>
                        <a:latin typeface="Calibri"/>
                        <a:ea typeface="Times New Roman"/>
                        <a:cs typeface="Times New Roman"/>
                      </a:endParaRPr>
                    </a:p>
                    <a:p>
                      <a:pPr algn="just">
                        <a:lnSpc>
                          <a:spcPct val="115000"/>
                        </a:lnSpc>
                        <a:spcAft>
                          <a:spcPts val="0"/>
                        </a:spcAft>
                      </a:pPr>
                      <a:r>
                        <a:rPr lang="en-GB" sz="700">
                          <a:solidFill>
                            <a:srgbClr val="00B0F0"/>
                          </a:solidFill>
                          <a:effectLst/>
                          <a:latin typeface="Calibri"/>
                          <a:ea typeface="Times New Roman"/>
                          <a:cs typeface="Calibri"/>
                        </a:rPr>
                        <a:t> </a:t>
                      </a:r>
                      <a:endParaRPr lang="en-GB" sz="900">
                        <a:effectLst/>
                        <a:latin typeface="Calibri"/>
                        <a:ea typeface="Times New Roman"/>
                        <a:cs typeface="Times New Roman"/>
                      </a:endParaRPr>
                    </a:p>
                    <a:p>
                      <a:pPr algn="just">
                        <a:lnSpc>
                          <a:spcPct val="115000"/>
                        </a:lnSpc>
                        <a:spcAft>
                          <a:spcPts val="0"/>
                        </a:spcAft>
                      </a:pPr>
                      <a:r>
                        <a:rPr lang="en-GB" sz="700">
                          <a:solidFill>
                            <a:srgbClr val="00B0F0"/>
                          </a:solidFill>
                          <a:effectLst/>
                          <a:latin typeface="Calibri"/>
                          <a:ea typeface="Times New Roman"/>
                          <a:cs typeface="Calibri"/>
                        </a:rPr>
                        <a:t>- reducing  pollutants in the aquifer</a:t>
                      </a:r>
                      <a:endParaRPr lang="en-GB" sz="900">
                        <a:effectLst/>
                        <a:latin typeface="Calibri"/>
                        <a:ea typeface="Times New Roman"/>
                        <a:cs typeface="Times New Roman"/>
                      </a:endParaRPr>
                    </a:p>
                    <a:p>
                      <a:pPr algn="just">
                        <a:lnSpc>
                          <a:spcPct val="115000"/>
                        </a:lnSpc>
                        <a:spcAft>
                          <a:spcPts val="0"/>
                        </a:spcAft>
                      </a:pPr>
                      <a:r>
                        <a:rPr lang="en-GB" sz="700">
                          <a:solidFill>
                            <a:srgbClr val="00B0F0"/>
                          </a:solidFill>
                          <a:effectLst/>
                          <a:latin typeface="Calibri"/>
                          <a:ea typeface="Times New Roman"/>
                          <a:cs typeface="Calibri"/>
                        </a:rPr>
                        <a:t> </a:t>
                      </a:r>
                      <a:endParaRPr lang="en-GB" sz="900">
                        <a:effectLst/>
                        <a:latin typeface="Calibri"/>
                        <a:ea typeface="Times New Roman"/>
                        <a:cs typeface="Times New Roman"/>
                      </a:endParaRPr>
                    </a:p>
                    <a:p>
                      <a:pPr algn="just">
                        <a:lnSpc>
                          <a:spcPct val="115000"/>
                        </a:lnSpc>
                        <a:spcAft>
                          <a:spcPts val="0"/>
                        </a:spcAft>
                      </a:pPr>
                      <a:r>
                        <a:rPr lang="en-GB" sz="700">
                          <a:solidFill>
                            <a:srgbClr val="00B0F0"/>
                          </a:solidFill>
                          <a:effectLst/>
                          <a:latin typeface="Calibri"/>
                          <a:ea typeface="Times New Roman"/>
                          <a:cs typeface="Calibri"/>
                        </a:rPr>
                        <a:t>- aquatic ecosystem creation</a:t>
                      </a:r>
                      <a:endParaRPr lang="en-GB" sz="900">
                        <a:effectLst/>
                        <a:latin typeface="Calibri"/>
                        <a:ea typeface="Times New Roman"/>
                        <a:cs typeface="Times New Roman"/>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a:noFill/>
                    </a:lnB>
                    <a:solidFill>
                      <a:srgbClr val="D9D9D9"/>
                    </a:solidFill>
                  </a:tcPr>
                </a:tc>
                <a:tc rowSpan="2">
                  <a:txBody>
                    <a:bodyPr/>
                    <a:lstStyle/>
                    <a:p>
                      <a:pPr algn="just">
                        <a:lnSpc>
                          <a:spcPct val="115000"/>
                        </a:lnSpc>
                        <a:spcAft>
                          <a:spcPts val="0"/>
                        </a:spcAft>
                      </a:pPr>
                      <a:r>
                        <a:rPr lang="en-GB" sz="700">
                          <a:effectLst/>
                          <a:latin typeface="Calibri"/>
                          <a:ea typeface="Times New Roman"/>
                          <a:cs typeface="Times New Roman"/>
                        </a:rPr>
                        <a:t>Provisioning services</a:t>
                      </a:r>
                      <a:endParaRPr lang="en-GB" sz="900">
                        <a:effectLst/>
                        <a:latin typeface="Calibri"/>
                        <a:ea typeface="Times New Roman"/>
                        <a:cs typeface="Times New Roman"/>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700">
                          <a:effectLst/>
                          <a:latin typeface="Calibri"/>
                          <a:ea typeface="Times New Roman"/>
                          <a:cs typeface="Calibri"/>
                        </a:rPr>
                        <a:t>Nutrition</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700">
                          <a:effectLst/>
                          <a:latin typeface="Calibri"/>
                          <a:ea typeface="Times New Roman"/>
                          <a:cs typeface="Calibri"/>
                        </a:rPr>
                        <a:t>Water</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700" b="1">
                          <a:effectLst/>
                          <a:latin typeface="Calibri"/>
                          <a:ea typeface="Times New Roman"/>
                          <a:cs typeface="Calibri"/>
                        </a:rPr>
                        <a:t>Groundwater for drinking</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700">
                          <a:effectLst/>
                          <a:latin typeface="Calibri"/>
                          <a:ea typeface="Times New Roman"/>
                          <a:cs typeface="Calibri"/>
                        </a:rPr>
                        <a:t>Water suitable for processing by a municipal drinking water treatment plant (DWTP).</a:t>
                      </a:r>
                      <a:endParaRPr lang="en-GB" sz="900">
                        <a:effectLst/>
                        <a:latin typeface="Calibri"/>
                        <a:ea typeface="Times New Roman"/>
                        <a:cs typeface="Times New Roman"/>
                      </a:endParaRPr>
                    </a:p>
                    <a:p>
                      <a:pPr algn="ctr">
                        <a:lnSpc>
                          <a:spcPct val="115000"/>
                        </a:lnSpc>
                        <a:spcAft>
                          <a:spcPts val="0"/>
                        </a:spcAft>
                      </a:pPr>
                      <a:r>
                        <a:rPr lang="en-GB" sz="700" b="1">
                          <a:effectLst/>
                          <a:highlight>
                            <a:srgbClr val="FFFF00"/>
                          </a:highlight>
                          <a:latin typeface="Calibri"/>
                          <a:ea typeface="Times New Roman"/>
                          <a:cs typeface="Times New Roman"/>
                        </a:rPr>
                        <a:t>FEGS </a:t>
                      </a:r>
                      <a:br>
                        <a:rPr lang="en-GB" sz="700" b="1">
                          <a:effectLst/>
                          <a:highlight>
                            <a:srgbClr val="FFFF00"/>
                          </a:highlight>
                          <a:latin typeface="Calibri"/>
                          <a:ea typeface="Times New Roman"/>
                          <a:cs typeface="Times New Roman"/>
                        </a:rPr>
                      </a:br>
                      <a:r>
                        <a:rPr lang="en-GB" sz="700" b="1">
                          <a:effectLst/>
                          <a:highlight>
                            <a:srgbClr val="FFFF00"/>
                          </a:highlight>
                          <a:latin typeface="Calibri"/>
                          <a:ea typeface="Times New Roman"/>
                          <a:cs typeface="Times New Roman"/>
                        </a:rPr>
                        <a:t>Fact sheet # 1</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DE9D9"/>
                    </a:solidFill>
                  </a:tcPr>
                </a:tc>
                <a:tc>
                  <a:txBody>
                    <a:bodyPr/>
                    <a:lstStyle/>
                    <a:p>
                      <a:pPr algn="just">
                        <a:lnSpc>
                          <a:spcPct val="115000"/>
                        </a:lnSpc>
                        <a:spcAft>
                          <a:spcPts val="0"/>
                        </a:spcAft>
                      </a:pPr>
                      <a:r>
                        <a:rPr lang="en-GB" sz="700" dirty="0">
                          <a:effectLst/>
                          <a:latin typeface="Calibri"/>
                          <a:ea typeface="Times New Roman"/>
                          <a:cs typeface="Calibri"/>
                        </a:rPr>
                        <a:t>Municipal Drinking Water Treatment Plant Operators</a:t>
                      </a:r>
                      <a:endParaRPr lang="en-GB" sz="900" dirty="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endParaRPr lang="en-GB" sz="800">
                        <a:effectLst/>
                        <a:latin typeface="Calibri"/>
                        <a:cs typeface="Times New Roman"/>
                      </a:endParaRPr>
                    </a:p>
                  </a:txBody>
                  <a:tcPr marL="2637" marR="2637" marT="2637" marB="0" anchor="b">
                    <a:lnL w="12700" cap="flat" cmpd="sng" algn="ctr">
                      <a:solidFill>
                        <a:srgbClr val="00B0F0"/>
                      </a:solidFill>
                      <a:prstDash val="solid"/>
                      <a:round/>
                      <a:headEnd type="none" w="med" len="med"/>
                      <a:tailEnd type="none" w="med" len="med"/>
                    </a:lnL>
                    <a:lnR>
                      <a:noFill/>
                    </a:lnR>
                    <a:lnT>
                      <a:noFill/>
                    </a:lnT>
                    <a:lnB>
                      <a:noFill/>
                    </a:lnB>
                  </a:tcPr>
                </a:tc>
              </a:tr>
              <a:tr h="631902">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just">
                        <a:lnSpc>
                          <a:spcPct val="115000"/>
                        </a:lnSpc>
                        <a:spcAft>
                          <a:spcPts val="0"/>
                        </a:spcAft>
                      </a:pPr>
                      <a:r>
                        <a:rPr lang="en-GB" sz="700">
                          <a:effectLst/>
                          <a:latin typeface="Calibri"/>
                          <a:ea typeface="Times New Roman"/>
                          <a:cs typeface="Calibri"/>
                        </a:rPr>
                        <a:t>Materials</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700">
                          <a:effectLst/>
                          <a:latin typeface="Calibri"/>
                          <a:ea typeface="Times New Roman"/>
                          <a:cs typeface="Calibri"/>
                        </a:rPr>
                        <a:t>Water</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700" b="1">
                          <a:effectLst/>
                          <a:latin typeface="Calibri"/>
                          <a:ea typeface="Times New Roman"/>
                          <a:cs typeface="Calibri"/>
                        </a:rPr>
                        <a:t>Groundwater for non-drinking purposes</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700">
                          <a:effectLst/>
                          <a:latin typeface="Calibri"/>
                          <a:ea typeface="Times New Roman"/>
                          <a:cs typeface="Calibri"/>
                        </a:rPr>
                        <a:t>Water suitable for cooling or processing industrial products.</a:t>
                      </a:r>
                      <a:endParaRPr lang="en-GB" sz="900">
                        <a:effectLst/>
                        <a:latin typeface="Calibri"/>
                        <a:ea typeface="Times New Roman"/>
                        <a:cs typeface="Times New Roman"/>
                      </a:endParaRPr>
                    </a:p>
                    <a:p>
                      <a:pPr algn="ctr">
                        <a:lnSpc>
                          <a:spcPct val="115000"/>
                        </a:lnSpc>
                        <a:spcAft>
                          <a:spcPts val="0"/>
                        </a:spcAft>
                      </a:pPr>
                      <a:r>
                        <a:rPr lang="en-GB" sz="700" b="1">
                          <a:effectLst/>
                          <a:highlight>
                            <a:srgbClr val="FFFF00"/>
                          </a:highlight>
                          <a:latin typeface="Calibri"/>
                          <a:ea typeface="Times New Roman"/>
                          <a:cs typeface="Times New Roman"/>
                        </a:rPr>
                        <a:t>FEGS </a:t>
                      </a:r>
                      <a:br>
                        <a:rPr lang="en-GB" sz="700" b="1">
                          <a:effectLst/>
                          <a:highlight>
                            <a:srgbClr val="FFFF00"/>
                          </a:highlight>
                          <a:latin typeface="Calibri"/>
                          <a:ea typeface="Times New Roman"/>
                          <a:cs typeface="Times New Roman"/>
                        </a:rPr>
                      </a:br>
                      <a:r>
                        <a:rPr lang="en-GB" sz="700" b="1">
                          <a:effectLst/>
                          <a:highlight>
                            <a:srgbClr val="FFFF00"/>
                          </a:highlight>
                          <a:latin typeface="Calibri"/>
                          <a:ea typeface="Times New Roman"/>
                          <a:cs typeface="Times New Roman"/>
                        </a:rPr>
                        <a:t>Fact sheet # 2</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DE9D9"/>
                    </a:solidFill>
                  </a:tcPr>
                </a:tc>
                <a:tc>
                  <a:txBody>
                    <a:bodyPr/>
                    <a:lstStyle/>
                    <a:p>
                      <a:pPr algn="just">
                        <a:lnSpc>
                          <a:spcPct val="115000"/>
                        </a:lnSpc>
                        <a:spcAft>
                          <a:spcPts val="0"/>
                        </a:spcAft>
                      </a:pPr>
                      <a:r>
                        <a:rPr lang="en-GB" sz="700" dirty="0">
                          <a:effectLst/>
                          <a:latin typeface="Calibri"/>
                          <a:ea typeface="Times New Roman"/>
                          <a:cs typeface="Calibri"/>
                        </a:rPr>
                        <a:t>Industrial processors</a:t>
                      </a:r>
                      <a:endParaRPr lang="en-GB" sz="900" dirty="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endParaRPr lang="en-GB" sz="800">
                        <a:effectLst/>
                        <a:latin typeface="Calibri"/>
                        <a:cs typeface="Times New Roman"/>
                      </a:endParaRPr>
                    </a:p>
                  </a:txBody>
                  <a:tcPr marL="2637" marR="2637" marT="2637" marB="0" anchor="b">
                    <a:lnL w="12700" cap="flat" cmpd="sng" algn="ctr">
                      <a:solidFill>
                        <a:srgbClr val="00B0F0"/>
                      </a:solidFill>
                      <a:prstDash val="solid"/>
                      <a:round/>
                      <a:headEnd type="none" w="med" len="med"/>
                      <a:tailEnd type="none" w="med" len="med"/>
                    </a:lnL>
                    <a:lnR>
                      <a:noFill/>
                    </a:lnR>
                    <a:lnT>
                      <a:noFill/>
                    </a:lnT>
                    <a:lnB>
                      <a:noFill/>
                    </a:lnB>
                  </a:tcPr>
                </a:tc>
              </a:tr>
              <a:tr h="380223">
                <a:tc vMerge="1">
                  <a:txBody>
                    <a:bodyPr/>
                    <a:lstStyle/>
                    <a:p>
                      <a:endParaRPr lang="en-GB"/>
                    </a:p>
                  </a:txBody>
                  <a:tcPr/>
                </a:tc>
                <a:tc vMerge="1">
                  <a:txBody>
                    <a:bodyPr/>
                    <a:lstStyle/>
                    <a:p>
                      <a:endParaRPr lang="en-GB"/>
                    </a:p>
                  </a:txBody>
                  <a:tcPr/>
                </a:tc>
                <a:tc rowSpan="2">
                  <a:txBody>
                    <a:bodyPr/>
                    <a:lstStyle/>
                    <a:p>
                      <a:pPr algn="just">
                        <a:lnSpc>
                          <a:spcPct val="115000"/>
                        </a:lnSpc>
                        <a:spcAft>
                          <a:spcPts val="0"/>
                        </a:spcAft>
                      </a:pPr>
                      <a:r>
                        <a:rPr lang="en-GB" sz="700">
                          <a:effectLst/>
                          <a:latin typeface="Calibri"/>
                          <a:ea typeface="Times New Roman"/>
                          <a:cs typeface="Calibri"/>
                        </a:rPr>
                        <a:t>Cultural services</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a:noFill/>
                    </a:lnB>
                    <a:solidFill>
                      <a:srgbClr val="B8CCE4"/>
                    </a:solidFill>
                  </a:tcPr>
                </a:tc>
                <a:tc rowSpan="2">
                  <a:txBody>
                    <a:bodyPr/>
                    <a:lstStyle/>
                    <a:p>
                      <a:pPr algn="just">
                        <a:lnSpc>
                          <a:spcPct val="115000"/>
                        </a:lnSpc>
                        <a:spcAft>
                          <a:spcPts val="0"/>
                        </a:spcAft>
                      </a:pPr>
                      <a:r>
                        <a:rPr lang="en-GB" sz="700">
                          <a:effectLst/>
                          <a:latin typeface="Calibri"/>
                          <a:ea typeface="Times New Roman"/>
                          <a:cs typeface="Calibri"/>
                        </a:rPr>
                        <a:t>Physical and intellectual interactions with biota, ecosystems, and land-/seascapes [environmental settings]</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a:noFill/>
                    </a:lnB>
                    <a:solidFill>
                      <a:srgbClr val="B8CCE4"/>
                    </a:solidFill>
                  </a:tcPr>
                </a:tc>
                <a:tc>
                  <a:txBody>
                    <a:bodyPr/>
                    <a:lstStyle/>
                    <a:p>
                      <a:pPr algn="just">
                        <a:lnSpc>
                          <a:spcPct val="115000"/>
                        </a:lnSpc>
                        <a:spcAft>
                          <a:spcPts val="0"/>
                        </a:spcAft>
                      </a:pPr>
                      <a:r>
                        <a:rPr lang="en-GB" sz="700">
                          <a:effectLst/>
                          <a:latin typeface="Calibri"/>
                          <a:ea typeface="Times New Roman"/>
                          <a:cs typeface="Calibri"/>
                        </a:rPr>
                        <a:t>Intellectual and representative interactions</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8CCE4"/>
                    </a:solidFill>
                  </a:tcPr>
                </a:tc>
                <a:tc>
                  <a:txBody>
                    <a:bodyPr/>
                    <a:lstStyle/>
                    <a:p>
                      <a:pPr algn="just">
                        <a:lnSpc>
                          <a:spcPct val="115000"/>
                        </a:lnSpc>
                        <a:spcAft>
                          <a:spcPts val="0"/>
                        </a:spcAft>
                      </a:pPr>
                      <a:r>
                        <a:rPr lang="en-GB" sz="700" b="1">
                          <a:effectLst/>
                          <a:latin typeface="Calibri"/>
                          <a:ea typeface="Times New Roman"/>
                          <a:cs typeface="Calibri"/>
                        </a:rPr>
                        <a:t>Educational</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8CCE4"/>
                    </a:solidFill>
                  </a:tcPr>
                </a:tc>
                <a:tc>
                  <a:txBody>
                    <a:bodyPr/>
                    <a:lstStyle/>
                    <a:p>
                      <a:pPr algn="just">
                        <a:lnSpc>
                          <a:spcPct val="115000"/>
                        </a:lnSpc>
                        <a:spcAft>
                          <a:spcPts val="0"/>
                        </a:spcAft>
                      </a:pPr>
                      <a:r>
                        <a:rPr lang="en-GB" sz="700">
                          <a:effectLst/>
                          <a:latin typeface="Calibri"/>
                          <a:ea typeface="Times New Roman"/>
                          <a:cs typeface="Calibri"/>
                        </a:rPr>
                        <a:t>Research opportunities.</a:t>
                      </a:r>
                      <a:endParaRPr lang="en-GB" sz="900">
                        <a:effectLst/>
                        <a:latin typeface="Calibri"/>
                        <a:ea typeface="Times New Roman"/>
                        <a:cs typeface="Times New Roman"/>
                      </a:endParaRPr>
                    </a:p>
                    <a:p>
                      <a:pPr algn="ctr">
                        <a:lnSpc>
                          <a:spcPct val="115000"/>
                        </a:lnSpc>
                        <a:spcAft>
                          <a:spcPts val="0"/>
                        </a:spcAft>
                      </a:pPr>
                      <a:r>
                        <a:rPr lang="en-GB" sz="700" b="1">
                          <a:effectLst/>
                          <a:highlight>
                            <a:srgbClr val="FFFF00"/>
                          </a:highlight>
                          <a:latin typeface="Calibri"/>
                          <a:ea typeface="Times New Roman"/>
                          <a:cs typeface="Times New Roman"/>
                        </a:rPr>
                        <a:t>FEGS </a:t>
                      </a:r>
                      <a:br>
                        <a:rPr lang="en-GB" sz="700" b="1">
                          <a:effectLst/>
                          <a:highlight>
                            <a:srgbClr val="FFFF00"/>
                          </a:highlight>
                          <a:latin typeface="Calibri"/>
                          <a:ea typeface="Times New Roman"/>
                          <a:cs typeface="Times New Roman"/>
                        </a:rPr>
                      </a:br>
                      <a:r>
                        <a:rPr lang="en-GB" sz="700" b="1">
                          <a:effectLst/>
                          <a:highlight>
                            <a:srgbClr val="FFFF00"/>
                          </a:highlight>
                          <a:latin typeface="Calibri"/>
                          <a:ea typeface="Times New Roman"/>
                          <a:cs typeface="Times New Roman"/>
                        </a:rPr>
                        <a:t>Fact sheet # 3</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BE5F1"/>
                    </a:solidFill>
                  </a:tcPr>
                </a:tc>
                <a:tc>
                  <a:txBody>
                    <a:bodyPr/>
                    <a:lstStyle/>
                    <a:p>
                      <a:pPr algn="just">
                        <a:lnSpc>
                          <a:spcPct val="115000"/>
                        </a:lnSpc>
                        <a:spcAft>
                          <a:spcPts val="0"/>
                        </a:spcAft>
                      </a:pPr>
                      <a:r>
                        <a:rPr lang="en-GB" sz="700" dirty="0">
                          <a:effectLst/>
                          <a:latin typeface="Calibri"/>
                          <a:ea typeface="Times New Roman"/>
                          <a:cs typeface="Calibri"/>
                        </a:rPr>
                        <a:t>Researchers </a:t>
                      </a:r>
                      <a:endParaRPr lang="en-GB" sz="900" dirty="0">
                        <a:effectLst/>
                        <a:latin typeface="Calibri"/>
                        <a:ea typeface="Times New Roman"/>
                        <a:cs typeface="Times New Roman"/>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just">
                        <a:lnSpc>
                          <a:spcPct val="115000"/>
                        </a:lnSpc>
                        <a:spcAft>
                          <a:spcPts val="0"/>
                        </a:spcAft>
                      </a:pPr>
                      <a:r>
                        <a:rPr lang="en-GB" sz="900">
                          <a:effectLst/>
                          <a:latin typeface="Calibri"/>
                          <a:ea typeface="Times New Roman"/>
                          <a:cs typeface="Times New Roman"/>
                        </a:rPr>
                        <a:t> </a:t>
                      </a:r>
                    </a:p>
                  </a:txBody>
                  <a:tcPr marL="2637" marR="2637" marT="2637" marB="0" anchor="b">
                    <a:lnL w="12700" cap="flat" cmpd="sng" algn="ctr">
                      <a:solidFill>
                        <a:srgbClr val="00B0F0"/>
                      </a:solidFill>
                      <a:prstDash val="solid"/>
                      <a:round/>
                      <a:headEnd type="none" w="med" len="med"/>
                      <a:tailEnd type="none" w="med" len="med"/>
                    </a:lnL>
                    <a:lnR>
                      <a:noFill/>
                    </a:lnR>
                    <a:lnT>
                      <a:noFill/>
                    </a:lnT>
                    <a:lnB>
                      <a:noFill/>
                    </a:lnB>
                  </a:tcPr>
                </a:tc>
              </a:tr>
              <a:tr h="2013432">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just">
                        <a:lnSpc>
                          <a:spcPct val="115000"/>
                        </a:lnSpc>
                        <a:spcAft>
                          <a:spcPts val="0"/>
                        </a:spcAft>
                      </a:pPr>
                      <a:r>
                        <a:rPr lang="en-GB" sz="700">
                          <a:effectLst/>
                          <a:latin typeface="Calibri"/>
                          <a:ea typeface="Times New Roman"/>
                          <a:cs typeface="Calibri"/>
                        </a:rPr>
                        <a:t>Physical and experiential interactions</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a:noFill/>
                    </a:lnB>
                    <a:solidFill>
                      <a:srgbClr val="B8CCE4"/>
                    </a:solidFill>
                  </a:tcPr>
                </a:tc>
                <a:tc>
                  <a:txBody>
                    <a:bodyPr/>
                    <a:lstStyle/>
                    <a:p>
                      <a:pPr algn="just">
                        <a:lnSpc>
                          <a:spcPct val="115000"/>
                        </a:lnSpc>
                        <a:spcAft>
                          <a:spcPts val="0"/>
                        </a:spcAft>
                      </a:pPr>
                      <a:r>
                        <a:rPr lang="en-GB" sz="700" b="1">
                          <a:effectLst/>
                          <a:latin typeface="Calibri"/>
                          <a:ea typeface="Times New Roman"/>
                          <a:cs typeface="Calibri"/>
                        </a:rPr>
                        <a:t>Experiential use of landscapes in different environmental settings</a:t>
                      </a:r>
                      <a:endParaRPr lang="en-GB" sz="900">
                        <a:effectLst/>
                        <a:latin typeface="Calibri"/>
                        <a:ea typeface="Times New Roman"/>
                        <a:cs typeface="Times New Roman"/>
                      </a:endParaRPr>
                    </a:p>
                  </a:txBody>
                  <a:tcPr marL="2637" marR="2637" marT="2637"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a:noFill/>
                    </a:lnB>
                    <a:solidFill>
                      <a:srgbClr val="B8CCE4"/>
                    </a:solidFill>
                  </a:tcPr>
                </a:tc>
                <a:tc>
                  <a:txBody>
                    <a:bodyPr/>
                    <a:lstStyle/>
                    <a:p>
                      <a:pPr algn="just">
                        <a:lnSpc>
                          <a:spcPct val="115000"/>
                        </a:lnSpc>
                        <a:spcAft>
                          <a:spcPts val="0"/>
                        </a:spcAft>
                      </a:pPr>
                      <a:r>
                        <a:rPr lang="en-GB" sz="700">
                          <a:effectLst/>
                          <a:latin typeface="Calibri"/>
                          <a:ea typeface="Times New Roman"/>
                          <a:cs typeface="Calibri"/>
                        </a:rPr>
                        <a:t>(1) Opportunity to view the environment and organisms* within it, and groundwater phenomena.</a:t>
                      </a:r>
                      <a:endParaRPr lang="en-GB" sz="900">
                        <a:effectLst/>
                        <a:latin typeface="Calibri"/>
                        <a:ea typeface="Times New Roman"/>
                        <a:cs typeface="Times New Roman"/>
                      </a:endParaRPr>
                    </a:p>
                    <a:p>
                      <a:pPr algn="just">
                        <a:lnSpc>
                          <a:spcPct val="115000"/>
                        </a:lnSpc>
                        <a:spcAft>
                          <a:spcPts val="0"/>
                        </a:spcAft>
                      </a:pPr>
                      <a:r>
                        <a:rPr lang="en-GB" sz="700">
                          <a:effectLst/>
                          <a:latin typeface="Calibri"/>
                          <a:ea typeface="Times New Roman"/>
                          <a:cs typeface="Calibri"/>
                        </a:rPr>
                        <a:t> (2) Landscape that provides a sensory experience.</a:t>
                      </a:r>
                      <a:endParaRPr lang="en-GB" sz="900">
                        <a:effectLst/>
                        <a:latin typeface="Calibri"/>
                        <a:ea typeface="Times New Roman"/>
                        <a:cs typeface="Times New Roman"/>
                      </a:endParaRPr>
                    </a:p>
                    <a:p>
                      <a:pPr algn="just">
                        <a:lnSpc>
                          <a:spcPct val="115000"/>
                        </a:lnSpc>
                        <a:spcAft>
                          <a:spcPts val="0"/>
                        </a:spcAft>
                      </a:pPr>
                      <a:r>
                        <a:rPr lang="en-GB" sz="700">
                          <a:effectLst/>
                          <a:latin typeface="Calibri"/>
                          <a:ea typeface="Times New Roman"/>
                          <a:cs typeface="Calibri"/>
                        </a:rPr>
                        <a:t> (3) Sounds and scents that provide a sensory experience.</a:t>
                      </a:r>
                      <a:endParaRPr lang="en-GB" sz="900">
                        <a:effectLst/>
                        <a:latin typeface="Calibri"/>
                        <a:ea typeface="Times New Roman"/>
                        <a:cs typeface="Times New Roman"/>
                      </a:endParaRPr>
                    </a:p>
                    <a:p>
                      <a:pPr algn="just">
                        <a:lnSpc>
                          <a:spcPct val="115000"/>
                        </a:lnSpc>
                        <a:spcAft>
                          <a:spcPts val="0"/>
                        </a:spcAft>
                      </a:pPr>
                      <a:r>
                        <a:rPr lang="en-GB" sz="700">
                          <a:effectLst/>
                          <a:latin typeface="Calibri"/>
                          <a:ea typeface="Times New Roman"/>
                          <a:cs typeface="Calibri"/>
                        </a:rPr>
                        <a:t>* Organisms (i.e., flowers, plants, birds, mammals, reptiles, etc.) that can be viewed.</a:t>
                      </a:r>
                      <a:endParaRPr lang="en-GB" sz="900">
                        <a:effectLst/>
                        <a:latin typeface="Calibri"/>
                        <a:ea typeface="Times New Roman"/>
                        <a:cs typeface="Times New Roman"/>
                      </a:endParaRPr>
                    </a:p>
                    <a:p>
                      <a:pPr algn="ctr">
                        <a:lnSpc>
                          <a:spcPct val="115000"/>
                        </a:lnSpc>
                        <a:spcAft>
                          <a:spcPts val="0"/>
                        </a:spcAft>
                      </a:pPr>
                      <a:r>
                        <a:rPr lang="en-GB" sz="700" b="1">
                          <a:effectLst/>
                          <a:highlight>
                            <a:srgbClr val="FFFF00"/>
                          </a:highlight>
                          <a:latin typeface="Calibri"/>
                          <a:ea typeface="Times New Roman"/>
                          <a:cs typeface="Times New Roman"/>
                        </a:rPr>
                        <a:t>FEGS </a:t>
                      </a:r>
                      <a:br>
                        <a:rPr lang="en-GB" sz="700" b="1">
                          <a:effectLst/>
                          <a:highlight>
                            <a:srgbClr val="FFFF00"/>
                          </a:highlight>
                          <a:latin typeface="Calibri"/>
                          <a:ea typeface="Times New Roman"/>
                          <a:cs typeface="Times New Roman"/>
                        </a:rPr>
                      </a:br>
                      <a:r>
                        <a:rPr lang="en-GB" sz="700" b="1">
                          <a:effectLst/>
                          <a:highlight>
                            <a:srgbClr val="FFFF00"/>
                          </a:highlight>
                          <a:latin typeface="Calibri"/>
                          <a:ea typeface="Times New Roman"/>
                          <a:cs typeface="Times New Roman"/>
                        </a:rPr>
                        <a:t>Fact sheet # 4</a:t>
                      </a:r>
                      <a:endParaRPr lang="en-GB" sz="900">
                        <a:effectLst/>
                        <a:latin typeface="Calibri"/>
                        <a:ea typeface="Times New Roman"/>
                        <a:cs typeface="Times New Roman"/>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BE5F1"/>
                    </a:solidFill>
                  </a:tcPr>
                </a:tc>
                <a:tc>
                  <a:txBody>
                    <a:bodyPr/>
                    <a:lstStyle/>
                    <a:p>
                      <a:pPr algn="just">
                        <a:lnSpc>
                          <a:spcPct val="115000"/>
                        </a:lnSpc>
                        <a:spcAft>
                          <a:spcPts val="0"/>
                        </a:spcAft>
                      </a:pPr>
                      <a:r>
                        <a:rPr lang="en-GB" sz="700" dirty="0">
                          <a:effectLst/>
                          <a:latin typeface="Calibri"/>
                          <a:ea typeface="Times New Roman"/>
                          <a:cs typeface="Calibri"/>
                        </a:rPr>
                        <a:t>Experiencers and Viewers</a:t>
                      </a:r>
                      <a:endParaRPr lang="en-GB" sz="900" dirty="0">
                        <a:effectLst/>
                        <a:latin typeface="Calibri"/>
                        <a:ea typeface="Times New Roman"/>
                        <a:cs typeface="Times New Roman"/>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endParaRPr lang="en-GB" sz="800" dirty="0">
                        <a:effectLst/>
                        <a:latin typeface="Calibri"/>
                        <a:cs typeface="Times New Roman"/>
                      </a:endParaRPr>
                    </a:p>
                  </a:txBody>
                  <a:tcPr marL="2637" marR="2637" marT="2637" marB="0" anchor="b">
                    <a:lnL w="12700" cap="flat" cmpd="sng" algn="ctr">
                      <a:solidFill>
                        <a:srgbClr val="00B0F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1617822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71472" y="324129"/>
            <a:ext cx="7168880" cy="461665"/>
          </a:xfrm>
          <a:prstGeom prst="rect">
            <a:avLst/>
          </a:prstGeom>
          <a:noFill/>
        </p:spPr>
        <p:txBody>
          <a:bodyPr wrap="square" rtlCol="0">
            <a:spAutoFit/>
          </a:bodyPr>
          <a:lstStyle/>
          <a:p>
            <a:r>
              <a:rPr lang="es-ES_tradnl" sz="2400" b="1" dirty="0" smtClean="0">
                <a:solidFill>
                  <a:schemeClr val="tx1">
                    <a:lumMod val="65000"/>
                    <a:lumOff val="35000"/>
                  </a:schemeClr>
                </a:solidFill>
                <a:latin typeface="+mj-lt"/>
              </a:rPr>
              <a:t>Llobregat ESS - </a:t>
            </a:r>
            <a:r>
              <a:rPr lang="en-GB" sz="1400" b="1" dirty="0" smtClean="0">
                <a:solidFill>
                  <a:schemeClr val="tx1">
                    <a:lumMod val="65000"/>
                    <a:lumOff val="35000"/>
                  </a:schemeClr>
                </a:solidFill>
                <a:latin typeface="+mj-lt"/>
              </a:rPr>
              <a:t>PART V:  SUSTAINABILITY ASSESSMENT</a:t>
            </a:r>
            <a:endParaRPr lang="es-ES" sz="1400" b="1" dirty="0">
              <a:solidFill>
                <a:schemeClr val="tx1">
                  <a:lumMod val="65000"/>
                  <a:lumOff val="35000"/>
                </a:schemeClr>
              </a:solidFill>
              <a:latin typeface="+mj-lt"/>
            </a:endParaRPr>
          </a:p>
        </p:txBody>
      </p:sp>
      <p:sp>
        <p:nvSpPr>
          <p:cNvPr id="9" name="2 Marcador de número de diapositiva"/>
          <p:cNvSpPr>
            <a:spLocks noGrp="1"/>
          </p:cNvSpPr>
          <p:nvPr>
            <p:ph type="sldNum" sz="quarter" idx="12"/>
          </p:nvPr>
        </p:nvSpPr>
        <p:spPr>
          <a:xfrm>
            <a:off x="6902896" y="6376243"/>
            <a:ext cx="2133600" cy="365125"/>
          </a:xfrm>
        </p:spPr>
        <p:txBody>
          <a:bodyPr/>
          <a:lstStyle/>
          <a:p>
            <a:fld id="{D8A1E488-ED89-41AE-B823-F1E75F15B4A3}" type="slidenum">
              <a:rPr lang="es-ES" sz="1600" b="1" smtClean="0">
                <a:solidFill>
                  <a:schemeClr val="bg1"/>
                </a:solidFill>
              </a:rPr>
              <a:pPr/>
              <a:t>6</a:t>
            </a:fld>
            <a:endParaRPr lang="es-ES" sz="1600" b="1" dirty="0">
              <a:solidFill>
                <a:schemeClr val="bg1"/>
              </a:solidFill>
            </a:endParaRPr>
          </a:p>
        </p:txBody>
      </p:sp>
      <p:sp>
        <p:nvSpPr>
          <p:cNvPr id="5" name="6 CuadroTexto"/>
          <p:cNvSpPr txBox="1"/>
          <p:nvPr/>
        </p:nvSpPr>
        <p:spPr>
          <a:xfrm>
            <a:off x="642910" y="991697"/>
            <a:ext cx="7961538" cy="3416320"/>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595959"/>
                </a:solidFill>
                <a:latin typeface="+mj-lt"/>
              </a:rPr>
              <a:t>s</a:t>
            </a:r>
            <a:r>
              <a:rPr lang="en-US" sz="2400" b="1" dirty="0" smtClean="0">
                <a:solidFill>
                  <a:srgbClr val="595959"/>
                </a:solidFill>
                <a:latin typeface="+mj-lt"/>
              </a:rPr>
              <a:t>cope and goal:</a:t>
            </a:r>
            <a:r>
              <a:rPr lang="en-US" sz="2400" b="1" dirty="0" smtClean="0">
                <a:solidFill>
                  <a:schemeClr val="tx1">
                    <a:lumMod val="50000"/>
                    <a:lumOff val="50000"/>
                  </a:schemeClr>
                </a:solidFill>
                <a:latin typeface="+mj-lt"/>
              </a:rPr>
              <a:t>	evaluate effects of a single solution</a:t>
            </a:r>
          </a:p>
          <a:p>
            <a:pPr marL="342900" indent="-342900">
              <a:buFont typeface="Arial" panose="020B0604020202020204" pitchFamily="34" charset="0"/>
              <a:buChar char="•"/>
            </a:pPr>
            <a:r>
              <a:rPr lang="en-US" sz="2400" b="1" dirty="0" smtClean="0">
                <a:solidFill>
                  <a:srgbClr val="595959"/>
                </a:solidFill>
                <a:latin typeface="+mj-lt"/>
              </a:rPr>
              <a:t>timeframe:		</a:t>
            </a:r>
            <a:r>
              <a:rPr lang="en-US" sz="2400" b="1" dirty="0">
                <a:solidFill>
                  <a:schemeClr val="tx1">
                    <a:lumMod val="50000"/>
                    <a:lumOff val="50000"/>
                  </a:schemeClr>
                </a:solidFill>
                <a:latin typeface="+mj-lt"/>
              </a:rPr>
              <a:t>lifetime of the solution</a:t>
            </a:r>
          </a:p>
          <a:p>
            <a:pPr marL="342900" indent="-342900">
              <a:buFont typeface="Arial" panose="020B0604020202020204" pitchFamily="34" charset="0"/>
              <a:buChar char="•"/>
            </a:pPr>
            <a:r>
              <a:rPr lang="en-US" sz="2400" b="1" dirty="0">
                <a:solidFill>
                  <a:srgbClr val="595959"/>
                </a:solidFill>
                <a:latin typeface="+mj-lt"/>
              </a:rPr>
              <a:t>s</a:t>
            </a:r>
            <a:r>
              <a:rPr lang="en-US" sz="2400" b="1" dirty="0" smtClean="0">
                <a:solidFill>
                  <a:srgbClr val="595959"/>
                </a:solidFill>
                <a:latin typeface="+mj-lt"/>
              </a:rPr>
              <a:t>patial scale:	</a:t>
            </a:r>
            <a:r>
              <a:rPr lang="en-US" sz="2400" b="1" dirty="0" smtClean="0">
                <a:solidFill>
                  <a:schemeClr val="tx1">
                    <a:lumMod val="50000"/>
                    <a:lumOff val="50000"/>
                  </a:schemeClr>
                </a:solidFill>
                <a:latin typeface="+mj-lt"/>
              </a:rPr>
              <a:t>MAR system</a:t>
            </a:r>
          </a:p>
          <a:p>
            <a:pPr marL="342900" indent="-342900">
              <a:buFont typeface="Arial" panose="020B0604020202020204" pitchFamily="34" charset="0"/>
              <a:buChar char="•"/>
            </a:pPr>
            <a:r>
              <a:rPr lang="en-US" sz="2400" b="1" dirty="0">
                <a:solidFill>
                  <a:srgbClr val="595959"/>
                </a:solidFill>
                <a:latin typeface="+mj-lt"/>
              </a:rPr>
              <a:t>system:</a:t>
            </a:r>
            <a:r>
              <a:rPr lang="en-US" sz="2400" b="1" dirty="0" smtClean="0">
                <a:solidFill>
                  <a:schemeClr val="tx1">
                    <a:lumMod val="50000"/>
                    <a:lumOff val="50000"/>
                  </a:schemeClr>
                </a:solidFill>
                <a:latin typeface="+mj-lt"/>
              </a:rPr>
              <a:t>		water supply (WS)</a:t>
            </a:r>
          </a:p>
          <a:p>
            <a:endParaRPr lang="en-US" sz="2400" b="1" dirty="0">
              <a:solidFill>
                <a:schemeClr val="tx1">
                  <a:lumMod val="50000"/>
                  <a:lumOff val="50000"/>
                </a:schemeClr>
              </a:solidFill>
              <a:latin typeface="+mj-lt"/>
            </a:endParaRPr>
          </a:p>
          <a:p>
            <a:endParaRPr lang="en-US" sz="2400" b="1" dirty="0" smtClean="0">
              <a:solidFill>
                <a:srgbClr val="595959"/>
              </a:solidFill>
              <a:latin typeface="+mj-lt"/>
            </a:endParaRPr>
          </a:p>
          <a:p>
            <a:endParaRPr lang="en-US" sz="2400" b="1" dirty="0">
              <a:solidFill>
                <a:srgbClr val="595959"/>
              </a:solidFill>
              <a:latin typeface="+mj-lt"/>
            </a:endParaRPr>
          </a:p>
          <a:p>
            <a:r>
              <a:rPr lang="en-US" sz="2400" b="1" dirty="0" smtClean="0">
                <a:solidFill>
                  <a:srgbClr val="595959"/>
                </a:solidFill>
                <a:latin typeface="+mj-lt"/>
              </a:rPr>
              <a:t>Data </a:t>
            </a:r>
            <a:r>
              <a:rPr lang="en-US" sz="2400" b="1" dirty="0">
                <a:solidFill>
                  <a:srgbClr val="595959"/>
                </a:solidFill>
                <a:latin typeface="+mj-lt"/>
              </a:rPr>
              <a:t>from ESS </a:t>
            </a:r>
            <a:r>
              <a:rPr lang="en-US" sz="2400" b="1" dirty="0" smtClean="0">
                <a:solidFill>
                  <a:srgbClr val="595959"/>
                </a:solidFill>
                <a:latin typeface="+mj-lt"/>
              </a:rPr>
              <a:t>evaluation</a:t>
            </a:r>
            <a:r>
              <a:rPr lang="en-US" sz="2400" b="1" dirty="0">
                <a:solidFill>
                  <a:srgbClr val="595959"/>
                </a:solidFill>
                <a:latin typeface="+mj-lt"/>
              </a:rPr>
              <a:t>:</a:t>
            </a:r>
          </a:p>
          <a:p>
            <a:r>
              <a:rPr lang="en-US" sz="2400" b="1" dirty="0" smtClean="0">
                <a:latin typeface="+mj-lt"/>
              </a:rPr>
              <a:t>		</a:t>
            </a:r>
            <a:endParaRPr lang="en-US" sz="2400" b="1" dirty="0">
              <a:latin typeface="+mj-lt"/>
            </a:endParaRPr>
          </a:p>
        </p:txBody>
      </p:sp>
      <p:graphicFrame>
        <p:nvGraphicFramePr>
          <p:cNvPr id="7" name="Tabelle 6"/>
          <p:cNvGraphicFramePr>
            <a:graphicFrameLocks noGrp="1"/>
          </p:cNvGraphicFramePr>
          <p:nvPr>
            <p:extLst>
              <p:ext uri="{D42A27DB-BD31-4B8C-83A1-F6EECF244321}">
                <p14:modId xmlns:p14="http://schemas.microsoft.com/office/powerpoint/2010/main" val="121718741"/>
              </p:ext>
            </p:extLst>
          </p:nvPr>
        </p:nvGraphicFramePr>
        <p:xfrm>
          <a:off x="642911" y="4569688"/>
          <a:ext cx="7961538" cy="515496"/>
        </p:xfrm>
        <a:graphic>
          <a:graphicData uri="http://schemas.openxmlformats.org/drawingml/2006/table">
            <a:tbl>
              <a:tblPr>
                <a:tableStyleId>{5C22544A-7EE6-4342-B048-85BDC9FD1C3A}</a:tableStyleId>
              </a:tblPr>
              <a:tblGrid>
                <a:gridCol w="544713"/>
                <a:gridCol w="3672408"/>
                <a:gridCol w="720080"/>
                <a:gridCol w="1080120"/>
                <a:gridCol w="1080120"/>
                <a:gridCol w="864097"/>
              </a:tblGrid>
              <a:tr h="271656">
                <a:tc>
                  <a:txBody>
                    <a:bodyPr/>
                    <a:lstStyle/>
                    <a:p>
                      <a:pPr algn="l" fontAlgn="t"/>
                      <a:endParaRPr lang="en-US" sz="1600" b="1" i="0" u="none" strike="noStrike" dirty="0">
                        <a:solidFill>
                          <a:srgbClr val="595959"/>
                        </a:solidFill>
                        <a:effectLst/>
                        <a:latin typeface="+mn-lt"/>
                      </a:endParaRPr>
                    </a:p>
                  </a:txBody>
                  <a:tcPr marL="0" marR="0" marT="0" marB="0">
                    <a:lnR w="12700" cap="flat" cmpd="sng" algn="ctr">
                      <a:solidFill>
                        <a:schemeClr val="tx1"/>
                      </a:solidFill>
                      <a:prstDash val="solid"/>
                      <a:round/>
                      <a:headEnd type="none" w="med" len="med"/>
                      <a:tailEnd type="none" w="med" len="med"/>
                    </a:lnR>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l" fontAlgn="t"/>
                      <a:r>
                        <a:rPr lang="en-US" sz="1600" b="1" i="0" u="none" strike="noStrike" dirty="0" smtClean="0">
                          <a:solidFill>
                            <a:srgbClr val="595959"/>
                          </a:solidFill>
                          <a:effectLst/>
                          <a:latin typeface="+mn-lt"/>
                        </a:rPr>
                        <a:t> DESSIN</a:t>
                      </a:r>
                      <a:r>
                        <a:rPr lang="en-US" sz="1600" b="1" i="0" u="none" strike="noStrike" baseline="0" dirty="0" smtClean="0">
                          <a:solidFill>
                            <a:srgbClr val="595959"/>
                          </a:solidFill>
                          <a:effectLst/>
                          <a:latin typeface="+mn-lt"/>
                        </a:rPr>
                        <a:t> ESS</a:t>
                      </a:r>
                      <a:endParaRPr lang="en-US" sz="1600" b="1" i="0" u="none" strike="noStrike" dirty="0">
                        <a:solidFill>
                          <a:srgbClr val="595959"/>
                        </a:solidFill>
                        <a:effectLst/>
                        <a:latin typeface="+mn-lt"/>
                      </a:endParaRPr>
                    </a:p>
                  </a:txBody>
                  <a:tcPr marL="0" marR="0" marT="0" marB="0">
                    <a:lnL w="1270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fontAlgn="t"/>
                      <a:r>
                        <a:rPr lang="en-US" sz="1600" b="1" i="0" u="none" strike="noStrike" dirty="0" smtClean="0">
                          <a:solidFill>
                            <a:srgbClr val="595959"/>
                          </a:solidFill>
                          <a:effectLst/>
                          <a:latin typeface="+mn-lt"/>
                        </a:rPr>
                        <a:t> unit</a:t>
                      </a:r>
                      <a:endParaRPr lang="en-US" sz="1600" b="1"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fontAlgn="t"/>
                      <a:r>
                        <a:rPr lang="de-DE" sz="1600" b="1" i="0" u="none" strike="noStrike" dirty="0" err="1" smtClean="0">
                          <a:solidFill>
                            <a:srgbClr val="595959"/>
                          </a:solidFill>
                          <a:effectLst/>
                          <a:latin typeface="+mn-lt"/>
                        </a:rPr>
                        <a:t>before</a:t>
                      </a:r>
                      <a:endParaRPr lang="de-DE" sz="1600" b="1"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fontAlgn="t"/>
                      <a:r>
                        <a:rPr lang="de-DE" sz="1600" b="1" i="0" u="none" strike="noStrike" dirty="0" smtClean="0">
                          <a:solidFill>
                            <a:srgbClr val="595959"/>
                          </a:solidFill>
                          <a:effectLst/>
                          <a:latin typeface="+mn-lt"/>
                        </a:rPr>
                        <a:t>after</a:t>
                      </a:r>
                      <a:endParaRPr lang="de-DE" sz="1600" b="1"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fontAlgn="t"/>
                      <a:endParaRPr lang="de-DE" sz="1600" b="1"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B w="12700" cap="flat" cmpd="sng" algn="ctr">
                      <a:solidFill>
                        <a:schemeClr val="tx1">
                          <a:lumMod val="50000"/>
                          <a:lumOff val="50000"/>
                        </a:schemeClr>
                      </a:solidFill>
                      <a:prstDash val="solid"/>
                      <a:round/>
                      <a:headEnd type="none" w="med" len="med"/>
                      <a:tailEnd type="none" w="med" len="med"/>
                    </a:lnB>
                    <a:noFill/>
                  </a:tcPr>
                </a:tc>
              </a:tr>
              <a:tr h="21945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rgbClr val="595959"/>
                          </a:solidFill>
                          <a:effectLst/>
                          <a:latin typeface="+mn-lt"/>
                        </a:rPr>
                        <a:t>Imp II</a:t>
                      </a:r>
                    </a:p>
                  </a:txBody>
                  <a:tcPr marL="0" marR="0" marT="0" marB="0">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l" fontAlgn="t"/>
                      <a:r>
                        <a:rPr lang="en-US" sz="1600" u="none" strike="noStrike" dirty="0" smtClean="0">
                          <a:solidFill>
                            <a:srgbClr val="595959"/>
                          </a:solidFill>
                          <a:effectLst/>
                          <a:latin typeface="+mn-lt"/>
                        </a:rPr>
                        <a:t> Economic </a:t>
                      </a:r>
                      <a:r>
                        <a:rPr lang="en-US" sz="1600" u="none" strike="noStrike" dirty="0">
                          <a:solidFill>
                            <a:srgbClr val="595959"/>
                          </a:solidFill>
                          <a:effectLst/>
                          <a:latin typeface="+mn-lt"/>
                        </a:rPr>
                        <a:t>impact of educational excursions</a:t>
                      </a:r>
                      <a:endParaRPr lang="en-US"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en-US" sz="1600" b="0" i="0" u="none" strike="noStrike" dirty="0" smtClean="0">
                          <a:solidFill>
                            <a:srgbClr val="595959"/>
                          </a:solidFill>
                          <a:effectLst/>
                          <a:latin typeface="+mn-lt"/>
                        </a:rPr>
                        <a:t> [€/a]</a:t>
                      </a:r>
                      <a:endParaRPr lang="en-US"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err="1" smtClean="0">
                          <a:solidFill>
                            <a:srgbClr val="595959"/>
                          </a:solidFill>
                          <a:effectLst/>
                          <a:latin typeface="+mn-lt"/>
                        </a:rPr>
                        <a:t>tbc</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err="1" smtClean="0">
                          <a:solidFill>
                            <a:srgbClr val="595959"/>
                          </a:solidFill>
                          <a:effectLst/>
                          <a:latin typeface="+mn-lt"/>
                        </a:rPr>
                        <a:t>tbc</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de-DE" sz="1600" b="0" i="0" u="none" strike="noStrike" dirty="0" smtClean="0">
                          <a:solidFill>
                            <a:schemeClr val="accent2">
                              <a:lumMod val="50000"/>
                            </a:schemeClr>
                          </a:solidFill>
                          <a:effectLst/>
                          <a:latin typeface="+mn-lt"/>
                          <a:sym typeface="Wingdings" panose="05000000000000000000" pitchFamily="2" charset="2"/>
                        </a:rPr>
                        <a:t> </a:t>
                      </a:r>
                      <a:r>
                        <a:rPr lang="de-DE" sz="1600" b="0" i="0" u="none" strike="noStrike" dirty="0" smtClean="0">
                          <a:solidFill>
                            <a:schemeClr val="accent2">
                              <a:lumMod val="50000"/>
                            </a:schemeClr>
                          </a:solidFill>
                          <a:effectLst/>
                          <a:latin typeface="+mn-lt"/>
                        </a:rPr>
                        <a:t>S152</a:t>
                      </a:r>
                    </a:p>
                  </a:txBody>
                  <a:tcPr marL="0" marR="0" marT="0" marB="0">
                    <a:lnL w="1905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tr>
            </a:tbl>
          </a:graphicData>
        </a:graphic>
      </p:graphicFrame>
      <p:sp>
        <p:nvSpPr>
          <p:cNvPr id="8" name="Textfeld 7"/>
          <p:cNvSpPr txBox="1"/>
          <p:nvPr/>
        </p:nvSpPr>
        <p:spPr>
          <a:xfrm>
            <a:off x="5436096" y="3646765"/>
            <a:ext cx="1152128" cy="646331"/>
          </a:xfrm>
          <a:prstGeom prst="rect">
            <a:avLst/>
          </a:prstGeom>
          <a:noFill/>
        </p:spPr>
        <p:txBody>
          <a:bodyPr wrap="square" rtlCol="0">
            <a:spAutoFit/>
          </a:bodyPr>
          <a:lstStyle/>
          <a:p>
            <a:pPr algn="ctr" fontAlgn="t"/>
            <a:r>
              <a:rPr lang="de-DE" sz="1200" b="1" dirty="0" err="1">
                <a:solidFill>
                  <a:srgbClr val="595959"/>
                </a:solidFill>
              </a:rPr>
              <a:t>d</a:t>
            </a:r>
            <a:r>
              <a:rPr lang="de-DE" sz="1200" b="1" dirty="0" err="1" smtClean="0">
                <a:solidFill>
                  <a:srgbClr val="595959"/>
                </a:solidFill>
              </a:rPr>
              <a:t>irect</a:t>
            </a:r>
            <a:r>
              <a:rPr lang="de-DE" sz="1200" b="1" dirty="0" smtClean="0">
                <a:solidFill>
                  <a:srgbClr val="595959"/>
                </a:solidFill>
              </a:rPr>
              <a:t> </a:t>
            </a:r>
            <a:r>
              <a:rPr lang="de-DE" sz="1200" b="1" dirty="0" err="1" smtClean="0">
                <a:solidFill>
                  <a:srgbClr val="595959"/>
                </a:solidFill>
              </a:rPr>
              <a:t>treatment</a:t>
            </a:r>
            <a:r>
              <a:rPr lang="de-DE" sz="1200" b="1" dirty="0" smtClean="0">
                <a:solidFill>
                  <a:srgbClr val="595959"/>
                </a:solidFill>
              </a:rPr>
              <a:t> </a:t>
            </a:r>
            <a:r>
              <a:rPr lang="de-DE" sz="1200" b="1" dirty="0" err="1" smtClean="0">
                <a:solidFill>
                  <a:srgbClr val="595959"/>
                </a:solidFill>
              </a:rPr>
              <a:t>of</a:t>
            </a:r>
            <a:r>
              <a:rPr lang="de-DE" sz="1200" b="1" dirty="0" smtClean="0">
                <a:solidFill>
                  <a:srgbClr val="595959"/>
                </a:solidFill>
              </a:rPr>
              <a:t> </a:t>
            </a:r>
            <a:r>
              <a:rPr lang="de-DE" sz="1200" b="1" dirty="0" err="1" smtClean="0">
                <a:solidFill>
                  <a:srgbClr val="595959"/>
                </a:solidFill>
              </a:rPr>
              <a:t>river</a:t>
            </a:r>
            <a:r>
              <a:rPr lang="de-DE" sz="1200" b="1" dirty="0" smtClean="0">
                <a:solidFill>
                  <a:srgbClr val="595959"/>
                </a:solidFill>
              </a:rPr>
              <a:t> </a:t>
            </a:r>
            <a:r>
              <a:rPr lang="de-DE" sz="1200" b="1" dirty="0" err="1" smtClean="0">
                <a:solidFill>
                  <a:srgbClr val="595959"/>
                </a:solidFill>
              </a:rPr>
              <a:t>water</a:t>
            </a:r>
            <a:r>
              <a:rPr lang="de-DE" sz="1200" dirty="0" smtClean="0">
                <a:solidFill>
                  <a:srgbClr val="595959"/>
                </a:solidFill>
              </a:rPr>
              <a:t> </a:t>
            </a:r>
            <a:endParaRPr lang="de-DE" sz="1200" dirty="0">
              <a:solidFill>
                <a:srgbClr val="595959"/>
              </a:solidFill>
            </a:endParaRPr>
          </a:p>
        </p:txBody>
      </p:sp>
      <p:sp>
        <p:nvSpPr>
          <p:cNvPr id="10" name="Pfeil nach oben 8"/>
          <p:cNvSpPr/>
          <p:nvPr/>
        </p:nvSpPr>
        <p:spPr>
          <a:xfrm>
            <a:off x="5868144" y="4293096"/>
            <a:ext cx="360040" cy="216024"/>
          </a:xfrm>
          <a:prstGeom prst="up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9"/>
          <p:cNvSpPr txBox="1"/>
          <p:nvPr/>
        </p:nvSpPr>
        <p:spPr>
          <a:xfrm>
            <a:off x="6660232" y="3645024"/>
            <a:ext cx="936104" cy="646331"/>
          </a:xfrm>
          <a:prstGeom prst="rect">
            <a:avLst/>
          </a:prstGeom>
          <a:noFill/>
        </p:spPr>
        <p:txBody>
          <a:bodyPr wrap="square" rtlCol="0">
            <a:spAutoFit/>
          </a:bodyPr>
          <a:lstStyle/>
          <a:p>
            <a:pPr algn="ctr" fontAlgn="t"/>
            <a:r>
              <a:rPr lang="de-DE" sz="1200" b="1" dirty="0" smtClean="0">
                <a:solidFill>
                  <a:srgbClr val="595959"/>
                </a:solidFill>
              </a:rPr>
              <a:t>MAR </a:t>
            </a:r>
            <a:r>
              <a:rPr lang="de-DE" sz="1200" b="1" dirty="0" err="1" smtClean="0">
                <a:solidFill>
                  <a:srgbClr val="595959"/>
                </a:solidFill>
              </a:rPr>
              <a:t>system</a:t>
            </a:r>
            <a:r>
              <a:rPr lang="de-DE" sz="1200" b="1" dirty="0" smtClean="0">
                <a:solidFill>
                  <a:srgbClr val="595959"/>
                </a:solidFill>
              </a:rPr>
              <a:t> in </a:t>
            </a:r>
            <a:r>
              <a:rPr lang="de-DE" sz="1200" b="1" dirty="0" err="1" smtClean="0">
                <a:solidFill>
                  <a:srgbClr val="595959"/>
                </a:solidFill>
              </a:rPr>
              <a:t>place</a:t>
            </a:r>
            <a:endParaRPr lang="de-DE" sz="1200" dirty="0">
              <a:solidFill>
                <a:srgbClr val="595959"/>
              </a:solidFill>
            </a:endParaRPr>
          </a:p>
        </p:txBody>
      </p:sp>
      <p:sp>
        <p:nvSpPr>
          <p:cNvPr id="12" name="Pfeil nach oben 10"/>
          <p:cNvSpPr/>
          <p:nvPr/>
        </p:nvSpPr>
        <p:spPr>
          <a:xfrm>
            <a:off x="6948264" y="4293096"/>
            <a:ext cx="360040" cy="216024"/>
          </a:xfrm>
          <a:prstGeom prst="up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76057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71472" y="324129"/>
            <a:ext cx="7168880" cy="461665"/>
          </a:xfrm>
          <a:prstGeom prst="rect">
            <a:avLst/>
          </a:prstGeom>
          <a:noFill/>
        </p:spPr>
        <p:txBody>
          <a:bodyPr wrap="square" rtlCol="0">
            <a:spAutoFit/>
          </a:bodyPr>
          <a:lstStyle/>
          <a:p>
            <a:r>
              <a:rPr lang="es-ES_tradnl" sz="2400" b="1" dirty="0" smtClean="0">
                <a:solidFill>
                  <a:schemeClr val="tx1">
                    <a:lumMod val="65000"/>
                    <a:lumOff val="35000"/>
                  </a:schemeClr>
                </a:solidFill>
                <a:latin typeface="+mj-lt"/>
              </a:rPr>
              <a:t>Llobregat ESS - </a:t>
            </a:r>
            <a:r>
              <a:rPr lang="en-GB" sz="1400" b="1" dirty="0" smtClean="0">
                <a:solidFill>
                  <a:schemeClr val="tx1">
                    <a:lumMod val="65000"/>
                    <a:lumOff val="35000"/>
                  </a:schemeClr>
                </a:solidFill>
                <a:latin typeface="+mj-lt"/>
              </a:rPr>
              <a:t>PART V:  SUSTAINABILITY ASSESSMENT</a:t>
            </a:r>
            <a:endParaRPr lang="es-ES" sz="1400" b="1" dirty="0">
              <a:solidFill>
                <a:schemeClr val="tx1">
                  <a:lumMod val="65000"/>
                  <a:lumOff val="35000"/>
                </a:schemeClr>
              </a:solidFill>
              <a:latin typeface="+mj-lt"/>
            </a:endParaRPr>
          </a:p>
        </p:txBody>
      </p:sp>
      <p:sp>
        <p:nvSpPr>
          <p:cNvPr id="9" name="2 Marcador de número de diapositiva"/>
          <p:cNvSpPr>
            <a:spLocks noGrp="1"/>
          </p:cNvSpPr>
          <p:nvPr>
            <p:ph type="sldNum" sz="quarter" idx="12"/>
          </p:nvPr>
        </p:nvSpPr>
        <p:spPr>
          <a:xfrm>
            <a:off x="6902896" y="6376243"/>
            <a:ext cx="2133600" cy="365125"/>
          </a:xfrm>
        </p:spPr>
        <p:txBody>
          <a:bodyPr/>
          <a:lstStyle/>
          <a:p>
            <a:fld id="{D8A1E488-ED89-41AE-B823-F1E75F15B4A3}" type="slidenum">
              <a:rPr lang="es-ES" sz="1600" b="1" smtClean="0">
                <a:solidFill>
                  <a:schemeClr val="bg1"/>
                </a:solidFill>
              </a:rPr>
              <a:pPr/>
              <a:t>7</a:t>
            </a:fld>
            <a:endParaRPr lang="es-ES" sz="1600" b="1" dirty="0">
              <a:solidFill>
                <a:schemeClr val="bg1"/>
              </a:solidFill>
            </a:endParaRPr>
          </a:p>
        </p:txBody>
      </p:sp>
      <p:sp>
        <p:nvSpPr>
          <p:cNvPr id="8" name="6 CuadroTexto"/>
          <p:cNvSpPr txBox="1"/>
          <p:nvPr/>
        </p:nvSpPr>
        <p:spPr>
          <a:xfrm>
            <a:off x="642910" y="991697"/>
            <a:ext cx="7961538" cy="830997"/>
          </a:xfrm>
          <a:prstGeom prst="rect">
            <a:avLst/>
          </a:prstGeom>
          <a:noFill/>
        </p:spPr>
        <p:txBody>
          <a:bodyPr wrap="square" rtlCol="0">
            <a:spAutoFit/>
          </a:bodyPr>
          <a:lstStyle/>
          <a:p>
            <a:r>
              <a:rPr lang="en-US" sz="2400" b="1" dirty="0" smtClean="0">
                <a:solidFill>
                  <a:srgbClr val="595959"/>
                </a:solidFill>
                <a:latin typeface="+mj-lt"/>
              </a:rPr>
              <a:t>Further information available:</a:t>
            </a:r>
            <a:endParaRPr lang="en-US" sz="2400" b="1" dirty="0">
              <a:solidFill>
                <a:srgbClr val="595959"/>
              </a:solidFill>
              <a:latin typeface="+mj-lt"/>
            </a:endParaRPr>
          </a:p>
          <a:p>
            <a:r>
              <a:rPr lang="en-US" sz="2400" b="1" dirty="0" smtClean="0">
                <a:latin typeface="+mj-lt"/>
              </a:rPr>
              <a:t>		</a:t>
            </a:r>
            <a:endParaRPr lang="en-US" sz="2400" b="1" dirty="0">
              <a:latin typeface="+mj-lt"/>
            </a:endParaRPr>
          </a:p>
        </p:txBody>
      </p:sp>
      <p:sp>
        <p:nvSpPr>
          <p:cNvPr id="10" name="Textfeld 11"/>
          <p:cNvSpPr txBox="1"/>
          <p:nvPr/>
        </p:nvSpPr>
        <p:spPr>
          <a:xfrm>
            <a:off x="5868144" y="853261"/>
            <a:ext cx="1152128" cy="646331"/>
          </a:xfrm>
          <a:prstGeom prst="rect">
            <a:avLst/>
          </a:prstGeom>
          <a:noFill/>
        </p:spPr>
        <p:txBody>
          <a:bodyPr wrap="square" rtlCol="0">
            <a:spAutoFit/>
          </a:bodyPr>
          <a:lstStyle/>
          <a:p>
            <a:pPr algn="ctr" fontAlgn="t"/>
            <a:r>
              <a:rPr lang="de-DE" sz="1200" b="1" dirty="0" err="1">
                <a:solidFill>
                  <a:srgbClr val="595959"/>
                </a:solidFill>
              </a:rPr>
              <a:t>d</a:t>
            </a:r>
            <a:r>
              <a:rPr lang="de-DE" sz="1200" b="1" dirty="0" err="1" smtClean="0">
                <a:solidFill>
                  <a:srgbClr val="595959"/>
                </a:solidFill>
              </a:rPr>
              <a:t>irect</a:t>
            </a:r>
            <a:r>
              <a:rPr lang="de-DE" sz="1200" b="1" dirty="0" smtClean="0">
                <a:solidFill>
                  <a:srgbClr val="595959"/>
                </a:solidFill>
              </a:rPr>
              <a:t> </a:t>
            </a:r>
            <a:r>
              <a:rPr lang="de-DE" sz="1200" b="1" dirty="0" err="1" smtClean="0">
                <a:solidFill>
                  <a:srgbClr val="595959"/>
                </a:solidFill>
              </a:rPr>
              <a:t>treatment</a:t>
            </a:r>
            <a:r>
              <a:rPr lang="de-DE" sz="1200" b="1" dirty="0" smtClean="0">
                <a:solidFill>
                  <a:srgbClr val="595959"/>
                </a:solidFill>
              </a:rPr>
              <a:t> </a:t>
            </a:r>
            <a:r>
              <a:rPr lang="de-DE" sz="1200" b="1" dirty="0" err="1" smtClean="0">
                <a:solidFill>
                  <a:srgbClr val="595959"/>
                </a:solidFill>
              </a:rPr>
              <a:t>of</a:t>
            </a:r>
            <a:r>
              <a:rPr lang="de-DE" sz="1200" b="1" dirty="0" smtClean="0">
                <a:solidFill>
                  <a:srgbClr val="595959"/>
                </a:solidFill>
              </a:rPr>
              <a:t> </a:t>
            </a:r>
            <a:r>
              <a:rPr lang="de-DE" sz="1200" b="1" dirty="0" err="1" smtClean="0">
                <a:solidFill>
                  <a:srgbClr val="595959"/>
                </a:solidFill>
              </a:rPr>
              <a:t>river</a:t>
            </a:r>
            <a:r>
              <a:rPr lang="de-DE" sz="1200" b="1" dirty="0" smtClean="0">
                <a:solidFill>
                  <a:srgbClr val="595959"/>
                </a:solidFill>
              </a:rPr>
              <a:t> </a:t>
            </a:r>
            <a:r>
              <a:rPr lang="de-DE" sz="1200" b="1" dirty="0" err="1" smtClean="0">
                <a:solidFill>
                  <a:srgbClr val="595959"/>
                </a:solidFill>
              </a:rPr>
              <a:t>water</a:t>
            </a:r>
            <a:r>
              <a:rPr lang="de-DE" sz="1200" dirty="0" smtClean="0">
                <a:solidFill>
                  <a:srgbClr val="595959"/>
                </a:solidFill>
              </a:rPr>
              <a:t> </a:t>
            </a:r>
            <a:endParaRPr lang="de-DE" sz="1200" dirty="0">
              <a:solidFill>
                <a:srgbClr val="595959"/>
              </a:solidFill>
            </a:endParaRPr>
          </a:p>
        </p:txBody>
      </p:sp>
      <p:sp>
        <p:nvSpPr>
          <p:cNvPr id="11" name="Pfeil nach oben 12"/>
          <p:cNvSpPr/>
          <p:nvPr/>
        </p:nvSpPr>
        <p:spPr>
          <a:xfrm>
            <a:off x="6300192" y="1499592"/>
            <a:ext cx="360040" cy="216024"/>
          </a:xfrm>
          <a:prstGeom prst="up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3"/>
          <p:cNvSpPr txBox="1"/>
          <p:nvPr/>
        </p:nvSpPr>
        <p:spPr>
          <a:xfrm>
            <a:off x="6945904" y="851519"/>
            <a:ext cx="936104" cy="646331"/>
          </a:xfrm>
          <a:prstGeom prst="rect">
            <a:avLst/>
          </a:prstGeom>
          <a:noFill/>
        </p:spPr>
        <p:txBody>
          <a:bodyPr wrap="square" rtlCol="0">
            <a:spAutoFit/>
          </a:bodyPr>
          <a:lstStyle/>
          <a:p>
            <a:pPr algn="ctr" fontAlgn="t"/>
            <a:r>
              <a:rPr lang="de-DE" sz="1200" b="1" dirty="0" smtClean="0">
                <a:solidFill>
                  <a:srgbClr val="595959"/>
                </a:solidFill>
              </a:rPr>
              <a:t>MAR </a:t>
            </a:r>
            <a:r>
              <a:rPr lang="de-DE" sz="1200" b="1" dirty="0" err="1" smtClean="0">
                <a:solidFill>
                  <a:srgbClr val="595959"/>
                </a:solidFill>
              </a:rPr>
              <a:t>system</a:t>
            </a:r>
            <a:r>
              <a:rPr lang="de-DE" sz="1200" b="1" dirty="0" smtClean="0">
                <a:solidFill>
                  <a:srgbClr val="595959"/>
                </a:solidFill>
              </a:rPr>
              <a:t> in </a:t>
            </a:r>
            <a:r>
              <a:rPr lang="de-DE" sz="1200" b="1" dirty="0" err="1" smtClean="0">
                <a:solidFill>
                  <a:srgbClr val="595959"/>
                </a:solidFill>
              </a:rPr>
              <a:t>place</a:t>
            </a:r>
            <a:endParaRPr lang="de-DE" sz="1200" dirty="0">
              <a:solidFill>
                <a:srgbClr val="595959"/>
              </a:solidFill>
            </a:endParaRPr>
          </a:p>
        </p:txBody>
      </p:sp>
      <p:sp>
        <p:nvSpPr>
          <p:cNvPr id="13" name="Pfeil nach oben 15"/>
          <p:cNvSpPr/>
          <p:nvPr/>
        </p:nvSpPr>
        <p:spPr>
          <a:xfrm>
            <a:off x="7236296" y="1499592"/>
            <a:ext cx="360040" cy="216024"/>
          </a:xfrm>
          <a:prstGeom prst="up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14" name="Tabelle 6"/>
          <p:cNvGraphicFramePr>
            <a:graphicFrameLocks noGrp="1"/>
          </p:cNvGraphicFramePr>
          <p:nvPr>
            <p:extLst>
              <p:ext uri="{D42A27DB-BD31-4B8C-83A1-F6EECF244321}">
                <p14:modId xmlns:p14="http://schemas.microsoft.com/office/powerpoint/2010/main" val="1100124253"/>
              </p:ext>
            </p:extLst>
          </p:nvPr>
        </p:nvGraphicFramePr>
        <p:xfrm>
          <a:off x="107504" y="1753304"/>
          <a:ext cx="8928992" cy="3947200"/>
        </p:xfrm>
        <a:graphic>
          <a:graphicData uri="http://schemas.openxmlformats.org/drawingml/2006/table">
            <a:tbl>
              <a:tblPr>
                <a:tableStyleId>{5C22544A-7EE6-4342-B048-85BDC9FD1C3A}</a:tableStyleId>
              </a:tblPr>
              <a:tblGrid>
                <a:gridCol w="585508"/>
                <a:gridCol w="4455052"/>
                <a:gridCol w="1034082"/>
                <a:gridCol w="878261"/>
                <a:gridCol w="1097828"/>
                <a:gridCol w="878261"/>
              </a:tblGrid>
              <a:tr h="109728">
                <a:tc>
                  <a:txBody>
                    <a:bodyPr/>
                    <a:lstStyle/>
                    <a:p>
                      <a:pPr algn="l" fontAlgn="t"/>
                      <a:endParaRPr lang="en-US" sz="1600" b="1" i="0" u="none" strike="noStrike" dirty="0">
                        <a:solidFill>
                          <a:srgbClr val="595959"/>
                        </a:solidFill>
                        <a:effectLst/>
                        <a:latin typeface="+mn-lt"/>
                      </a:endParaRPr>
                    </a:p>
                  </a:txBody>
                  <a:tcPr marL="0" marR="0" marT="0" marB="0">
                    <a:lnR w="12700" cap="flat" cmpd="sng" algn="ctr">
                      <a:solidFill>
                        <a:schemeClr val="tx1"/>
                      </a:solidFill>
                      <a:prstDash val="solid"/>
                      <a:round/>
                      <a:headEnd type="none" w="med" len="med"/>
                      <a:tailEnd type="none" w="med" len="med"/>
                    </a:lnR>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l" fontAlgn="t"/>
                      <a:r>
                        <a:rPr lang="en-US" sz="1600" b="1" i="0" u="none" strike="noStrike" dirty="0" smtClean="0">
                          <a:solidFill>
                            <a:srgbClr val="595959"/>
                          </a:solidFill>
                          <a:effectLst/>
                          <a:latin typeface="+mn-lt"/>
                        </a:rPr>
                        <a:t> indicator/metric</a:t>
                      </a:r>
                      <a:endParaRPr lang="en-US" sz="1600" b="1" i="0" u="none" strike="noStrike" dirty="0">
                        <a:solidFill>
                          <a:srgbClr val="595959"/>
                        </a:solidFill>
                        <a:effectLst/>
                        <a:latin typeface="+mn-lt"/>
                      </a:endParaRPr>
                    </a:p>
                  </a:txBody>
                  <a:tcPr marL="0" marR="0" marT="0" marB="0">
                    <a:lnL w="1270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fontAlgn="t"/>
                      <a:r>
                        <a:rPr lang="en-US" sz="1600" b="1" i="0" u="none" strike="noStrike" dirty="0" smtClean="0">
                          <a:solidFill>
                            <a:srgbClr val="595959"/>
                          </a:solidFill>
                          <a:effectLst/>
                          <a:latin typeface="+mn-lt"/>
                        </a:rPr>
                        <a:t>unit</a:t>
                      </a:r>
                      <a:endParaRPr lang="en-US" sz="1600" b="1"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fontAlgn="t"/>
                      <a:r>
                        <a:rPr lang="de-DE" sz="1600" b="1" i="0" u="none" strike="noStrike" dirty="0" err="1" smtClean="0">
                          <a:solidFill>
                            <a:srgbClr val="595959"/>
                          </a:solidFill>
                          <a:effectLst/>
                          <a:latin typeface="+mn-lt"/>
                        </a:rPr>
                        <a:t>before</a:t>
                      </a:r>
                      <a:endParaRPr lang="de-DE" sz="1600" b="1"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fontAlgn="t"/>
                      <a:r>
                        <a:rPr lang="de-DE" sz="1600" b="1" i="0" u="none" strike="noStrike" dirty="0" smtClean="0">
                          <a:solidFill>
                            <a:srgbClr val="595959"/>
                          </a:solidFill>
                          <a:effectLst/>
                          <a:latin typeface="+mn-lt"/>
                        </a:rPr>
                        <a:t>after</a:t>
                      </a:r>
                      <a:endParaRPr lang="de-DE" sz="1600" b="1"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fontAlgn="t"/>
                      <a:r>
                        <a:rPr lang="de-DE" sz="1600" b="1" i="0" u="none" strike="noStrike" dirty="0" err="1" smtClean="0">
                          <a:solidFill>
                            <a:srgbClr val="595959"/>
                          </a:solidFill>
                          <a:effectLst/>
                          <a:latin typeface="+mn-lt"/>
                        </a:rPr>
                        <a:t>source</a:t>
                      </a:r>
                      <a:endParaRPr lang="de-DE" sz="1600" b="1"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r>
              <a:tr h="266720">
                <a:tc>
                  <a:txBody>
                    <a:bodyPr/>
                    <a:lstStyle/>
                    <a:p>
                      <a:pPr algn="l" fontAlgn="t"/>
                      <a:r>
                        <a:rPr lang="en-US" sz="1600" b="0" i="0" u="none" strike="noStrike" dirty="0" smtClean="0">
                          <a:solidFill>
                            <a:schemeClr val="accent2">
                              <a:lumMod val="50000"/>
                            </a:schemeClr>
                          </a:solidFill>
                          <a:effectLst/>
                          <a:latin typeface="+mn-lt"/>
                        </a:rPr>
                        <a:t>S111</a:t>
                      </a:r>
                      <a:endParaRPr lang="en-US" sz="1600" b="0" i="0" u="none" strike="noStrike" dirty="0">
                        <a:solidFill>
                          <a:schemeClr val="accent2">
                            <a:lumMod val="50000"/>
                          </a:schemeClr>
                        </a:solidFill>
                        <a:effectLst/>
                        <a:latin typeface="+mn-lt"/>
                      </a:endParaRPr>
                    </a:p>
                  </a:txBody>
                  <a:tcPr marL="0" marR="0" marT="0" marB="0">
                    <a:lnR w="1270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tc>
                  <a:txBody>
                    <a:bodyPr/>
                    <a:lstStyle/>
                    <a:p>
                      <a:pPr algn="l" fontAlgn="t"/>
                      <a:r>
                        <a:rPr lang="en-US" sz="1600" u="none" strike="noStrike" dirty="0" smtClean="0">
                          <a:solidFill>
                            <a:srgbClr val="595959"/>
                          </a:solidFill>
                          <a:effectLst/>
                          <a:latin typeface="+mn-lt"/>
                        </a:rPr>
                        <a:t> Coliform bacteria (distance to reg. </a:t>
                      </a:r>
                      <a:r>
                        <a:rPr lang="en-US" sz="1600" u="none" strike="noStrike" dirty="0" smtClean="0">
                          <a:solidFill>
                            <a:srgbClr val="595959"/>
                          </a:solidFill>
                          <a:effectLst/>
                          <a:latin typeface="+mn-lt"/>
                        </a:rPr>
                        <a:t>threshold)</a:t>
                      </a:r>
                      <a:endParaRPr lang="en-US" sz="1600" b="0" i="0" u="none" strike="noStrike" dirty="0">
                        <a:solidFill>
                          <a:srgbClr val="595959"/>
                        </a:solidFill>
                        <a:effectLst/>
                        <a:latin typeface="+mn-lt"/>
                      </a:endParaRPr>
                    </a:p>
                  </a:txBody>
                  <a:tcPr marL="0" marR="0" marT="0" marB="0">
                    <a:lnL w="1270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t" latinLnBrk="0" hangingPunct="1"/>
                      <a:r>
                        <a:rPr lang="en-US" sz="1400" u="none" strike="noStrike" kern="1200" dirty="0" smtClean="0">
                          <a:solidFill>
                            <a:srgbClr val="595959"/>
                          </a:solidFill>
                          <a:effectLst/>
                          <a:latin typeface="+mn-lt"/>
                          <a:ea typeface="+mn-ea"/>
                          <a:cs typeface="+mn-cs"/>
                        </a:rPr>
                        <a:t>[MPN]</a:t>
                      </a:r>
                      <a:endParaRPr lang="en-US" sz="1400" u="none" strike="noStrike" kern="1200" dirty="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t" latinLnBrk="0" hangingPunct="1"/>
                      <a:r>
                        <a:rPr lang="de-DE" sz="1600" b="0" i="0" u="none" strike="noStrike" kern="1200" dirty="0" smtClean="0">
                          <a:solidFill>
                            <a:srgbClr val="595959"/>
                          </a:solidFill>
                          <a:effectLst/>
                          <a:latin typeface="+mn-lt"/>
                          <a:ea typeface="+mn-ea"/>
                          <a:cs typeface="+mn-cs"/>
                        </a:rPr>
                        <a:t>322,880</a:t>
                      </a:r>
                      <a:endParaRPr lang="de-DE" sz="1600" b="0" i="0" u="none" strike="noStrike" kern="1200" dirty="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t" latinLnBrk="0" hangingPunct="1"/>
                      <a:r>
                        <a:rPr lang="de-DE" sz="1600" b="0" i="0" u="none" strike="noStrike" kern="1200" dirty="0" smtClean="0">
                          <a:solidFill>
                            <a:srgbClr val="595959"/>
                          </a:solidFill>
                          <a:effectLst/>
                          <a:latin typeface="+mn-lt"/>
                          <a:ea typeface="+mn-ea"/>
                          <a:cs typeface="+mn-cs"/>
                        </a:rPr>
                        <a:t>6.8</a:t>
                      </a:r>
                      <a:endParaRPr lang="de-DE" sz="1600" b="0" i="0" u="none" strike="noStrike" kern="1200" dirty="0">
                        <a:solidFill>
                          <a:srgbClr val="595959"/>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t" latinLnBrk="0" hangingPunct="1"/>
                      <a:r>
                        <a:rPr lang="de-DE" sz="1600" b="0" i="0" u="none" strike="noStrike" kern="1200" dirty="0" err="1" smtClean="0">
                          <a:solidFill>
                            <a:srgbClr val="595959"/>
                          </a:solidFill>
                          <a:effectLst/>
                          <a:latin typeface="+mn-lt"/>
                          <a:ea typeface="+mn-ea"/>
                          <a:cs typeface="+mn-cs"/>
                        </a:rPr>
                        <a:t>Cetaqua</a:t>
                      </a:r>
                      <a:r>
                        <a:rPr lang="de-DE" sz="1600" b="0" i="0" u="none" strike="noStrike" kern="1200" dirty="0" smtClean="0">
                          <a:solidFill>
                            <a:srgbClr val="595959"/>
                          </a:solidFill>
                          <a:effectLst/>
                          <a:latin typeface="+mn-lt"/>
                          <a:ea typeface="+mn-ea"/>
                          <a:cs typeface="+mn-cs"/>
                        </a:rPr>
                        <a:t> </a:t>
                      </a:r>
                      <a:endParaRPr lang="de-DE" sz="1600" b="0" i="0" u="none" strike="noStrike" kern="1200" dirty="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r>
              <a:tr h="26672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accent2">
                              <a:lumMod val="50000"/>
                            </a:schemeClr>
                          </a:solidFill>
                          <a:effectLst/>
                          <a:latin typeface="+mn-lt"/>
                          <a:ea typeface="+mn-ea"/>
                          <a:cs typeface="+mn-cs"/>
                        </a:rPr>
                        <a:t>S111</a:t>
                      </a:r>
                    </a:p>
                  </a:txBody>
                  <a:tcPr marL="0" marR="0" marT="0" marB="0">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tc>
                  <a:txBody>
                    <a:bodyPr/>
                    <a:lstStyle/>
                    <a:p>
                      <a:pPr algn="l" fontAlgn="t"/>
                      <a:r>
                        <a:rPr lang="de-DE" sz="1600" u="none" strike="noStrike" dirty="0" smtClean="0">
                          <a:solidFill>
                            <a:srgbClr val="595959"/>
                          </a:solidFill>
                          <a:effectLst/>
                          <a:latin typeface="+mn-lt"/>
                        </a:rPr>
                        <a:t> </a:t>
                      </a:r>
                      <a:r>
                        <a:rPr lang="en-US" sz="1600" u="none" strike="noStrike" dirty="0" smtClean="0">
                          <a:solidFill>
                            <a:srgbClr val="595959"/>
                          </a:solidFill>
                          <a:effectLst/>
                          <a:latin typeface="+mn-lt"/>
                        </a:rPr>
                        <a:t>Escherichia coli (distance to reg. </a:t>
                      </a:r>
                      <a:r>
                        <a:rPr lang="en-US" sz="1600" u="none" strike="noStrike" dirty="0" smtClean="0">
                          <a:solidFill>
                            <a:srgbClr val="595959"/>
                          </a:solidFill>
                          <a:effectLst/>
                          <a:latin typeface="+mn-lt"/>
                        </a:rPr>
                        <a:t>threshold)</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400" b="0" i="0" u="none" strike="noStrike" dirty="0" smtClean="0">
                          <a:solidFill>
                            <a:srgbClr val="595959"/>
                          </a:solidFill>
                          <a:effectLst/>
                          <a:latin typeface="+mn-lt"/>
                        </a:rPr>
                        <a:t>[MPN]</a:t>
                      </a: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t" latinLnBrk="0" hangingPunct="1"/>
                      <a:r>
                        <a:rPr lang="de-DE" sz="1600" b="0" i="0" u="none" strike="noStrike" kern="1200" dirty="0" smtClean="0">
                          <a:solidFill>
                            <a:srgbClr val="595959"/>
                          </a:solidFill>
                          <a:effectLst/>
                          <a:latin typeface="+mn-lt"/>
                          <a:ea typeface="+mn-ea"/>
                          <a:cs typeface="+mn-cs"/>
                        </a:rPr>
                        <a:t>64,287</a:t>
                      </a:r>
                      <a:endParaRPr lang="de-DE" sz="1600" b="0" i="0" u="none" strike="noStrike" kern="1200" dirty="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t" latinLnBrk="0" hangingPunct="1"/>
                      <a:r>
                        <a:rPr lang="de-DE" sz="1600" b="0" i="0" u="none" strike="noStrike" kern="1200" dirty="0" smtClean="0">
                          <a:solidFill>
                            <a:srgbClr val="595959"/>
                          </a:solidFill>
                          <a:effectLst/>
                          <a:latin typeface="+mn-lt"/>
                          <a:ea typeface="+mn-ea"/>
                          <a:cs typeface="+mn-cs"/>
                        </a:rPr>
                        <a:t>0.5</a:t>
                      </a:r>
                      <a:endParaRPr lang="de-DE" sz="1600" b="0" i="0" u="none" strike="noStrike" kern="1200" dirty="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t" latinLnBrk="0" hangingPunct="1"/>
                      <a:r>
                        <a:rPr lang="de-DE" sz="1600" b="0" i="0" u="none" strike="noStrike" kern="1200" dirty="0" err="1" smtClean="0">
                          <a:solidFill>
                            <a:srgbClr val="595959"/>
                          </a:solidFill>
                          <a:effectLst/>
                          <a:latin typeface="+mn-lt"/>
                          <a:ea typeface="+mn-ea"/>
                          <a:cs typeface="+mn-cs"/>
                        </a:rPr>
                        <a:t>Cetaqua</a:t>
                      </a:r>
                      <a:endParaRPr lang="de-DE" sz="1600" b="0" i="0" u="none" strike="noStrike" kern="1200" dirty="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r>
              <a:tr h="10972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accent2">
                              <a:lumMod val="50000"/>
                            </a:schemeClr>
                          </a:solidFill>
                          <a:effectLst/>
                          <a:latin typeface="+mn-lt"/>
                          <a:ea typeface="+mn-ea"/>
                          <a:cs typeface="+mn-cs"/>
                        </a:rPr>
                        <a:t>S111</a:t>
                      </a:r>
                    </a:p>
                  </a:txBody>
                  <a:tcPr marL="0" marR="0" marT="0" marB="0">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tc>
                  <a:txBody>
                    <a:bodyPr/>
                    <a:lstStyle/>
                    <a:p>
                      <a:pPr algn="l" fontAlgn="t"/>
                      <a:r>
                        <a:rPr lang="en-US" sz="1600" b="0" i="0" u="none" strike="noStrike" baseline="0" noProof="0" dirty="0" smtClean="0">
                          <a:solidFill>
                            <a:srgbClr val="595959"/>
                          </a:solidFill>
                          <a:effectLst/>
                          <a:latin typeface="+mn-lt"/>
                        </a:rPr>
                        <a:t> Clostridium perfringens (distance to </a:t>
                      </a:r>
                      <a:r>
                        <a:rPr lang="en-US" sz="1600" u="none" strike="noStrike" dirty="0" smtClean="0">
                          <a:solidFill>
                            <a:srgbClr val="595959"/>
                          </a:solidFill>
                          <a:effectLst/>
                          <a:latin typeface="+mn-lt"/>
                        </a:rPr>
                        <a:t>reg. </a:t>
                      </a:r>
                      <a:r>
                        <a:rPr lang="en-US" sz="1600" u="none" strike="noStrike" dirty="0" smtClean="0">
                          <a:solidFill>
                            <a:srgbClr val="595959"/>
                          </a:solidFill>
                          <a:effectLst/>
                          <a:latin typeface="+mn-lt"/>
                        </a:rPr>
                        <a:t>threshold)</a:t>
                      </a:r>
                      <a:endParaRPr lang="en-US" sz="1600" b="0" i="0" u="none" strike="noStrike" noProof="0"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400" b="0" i="0" u="none" strike="noStrike" dirty="0" smtClean="0">
                          <a:solidFill>
                            <a:srgbClr val="595959"/>
                          </a:solidFill>
                          <a:effectLst/>
                          <a:latin typeface="+mn-lt"/>
                        </a:rPr>
                        <a:t>[CFU/100ml]</a:t>
                      </a: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t" latinLnBrk="0" hangingPunct="1"/>
                      <a:r>
                        <a:rPr lang="de-DE" sz="1600" b="0" i="0" u="none" strike="noStrike" kern="1200" dirty="0" smtClean="0">
                          <a:solidFill>
                            <a:srgbClr val="595959"/>
                          </a:solidFill>
                          <a:effectLst/>
                          <a:latin typeface="+mn-lt"/>
                          <a:ea typeface="+mn-ea"/>
                          <a:cs typeface="+mn-cs"/>
                        </a:rPr>
                        <a:t>18,886</a:t>
                      </a:r>
                      <a:endParaRPr lang="de-DE" sz="1600" b="0" i="0" u="none" strike="noStrike" kern="1200" dirty="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t" latinLnBrk="0" hangingPunct="1"/>
                      <a:r>
                        <a:rPr lang="de-DE" sz="1600" b="0" i="0" u="none" strike="noStrike" kern="1200" dirty="0">
                          <a:solidFill>
                            <a:srgbClr val="595959"/>
                          </a:solidFill>
                          <a:effectLst/>
                          <a:latin typeface="+mn-lt"/>
                          <a:ea typeface="+mn-ea"/>
                          <a:cs typeface="+mn-cs"/>
                        </a:rPr>
                        <a:t>0</a:t>
                      </a: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t" latinLnBrk="0" hangingPunct="1"/>
                      <a:r>
                        <a:rPr lang="de-DE" sz="1600" b="0" i="0" u="none" strike="noStrike" kern="1200" dirty="0" err="1" smtClean="0">
                          <a:solidFill>
                            <a:srgbClr val="595959"/>
                          </a:solidFill>
                          <a:effectLst/>
                          <a:latin typeface="+mn-lt"/>
                          <a:ea typeface="+mn-ea"/>
                          <a:cs typeface="+mn-cs"/>
                        </a:rPr>
                        <a:t>Cetaqua</a:t>
                      </a:r>
                      <a:endParaRPr lang="de-DE" sz="1600" b="0" i="0" u="none" strike="noStrike" kern="1200" dirty="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r>
              <a:tr h="10972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accent2">
                              <a:lumMod val="50000"/>
                            </a:schemeClr>
                          </a:solidFill>
                          <a:effectLst/>
                          <a:latin typeface="+mn-lt"/>
                          <a:ea typeface="+mn-ea"/>
                          <a:cs typeface="+mn-cs"/>
                        </a:rPr>
                        <a:t>S111</a:t>
                      </a:r>
                    </a:p>
                  </a:txBody>
                  <a:tcPr marL="0" marR="0" marT="0" marB="0">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tc>
                  <a:txBody>
                    <a:bodyPr/>
                    <a:lstStyle/>
                    <a:p>
                      <a:pPr algn="l" fontAlgn="t"/>
                      <a:r>
                        <a:rPr lang="de-DE" sz="1600" u="none" strike="noStrike" dirty="0" smtClean="0">
                          <a:solidFill>
                            <a:srgbClr val="595959"/>
                          </a:solidFill>
                          <a:effectLst/>
                          <a:latin typeface="+mn-lt"/>
                        </a:rPr>
                        <a:t> </a:t>
                      </a:r>
                      <a:r>
                        <a:rPr lang="en-US" sz="1600" u="none" strike="noStrike" noProof="0" dirty="0" smtClean="0">
                          <a:solidFill>
                            <a:srgbClr val="595959"/>
                          </a:solidFill>
                          <a:effectLst/>
                          <a:latin typeface="+mn-lt"/>
                        </a:rPr>
                        <a:t>Colonies count 22ºC (distance to reg. </a:t>
                      </a:r>
                      <a:r>
                        <a:rPr lang="en-US" sz="1600" u="none" strike="noStrike" noProof="0" dirty="0" smtClean="0">
                          <a:solidFill>
                            <a:srgbClr val="595959"/>
                          </a:solidFill>
                          <a:effectLst/>
                          <a:latin typeface="+mn-lt"/>
                        </a:rPr>
                        <a:t>threshold)</a:t>
                      </a:r>
                      <a:endParaRPr lang="en-US" sz="1600" b="0" i="0" u="none" strike="noStrike" noProof="0"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en-US" sz="1400" b="0" i="0" u="none" strike="noStrike" noProof="0" dirty="0" smtClean="0">
                          <a:solidFill>
                            <a:srgbClr val="595959"/>
                          </a:solidFill>
                          <a:effectLst/>
                          <a:latin typeface="+mn-lt"/>
                        </a:rPr>
                        <a:t>[CFU/ml]</a:t>
                      </a:r>
                      <a:endParaRPr lang="en-US" sz="1400" b="0" i="0" u="none" strike="noStrike" noProof="0"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t" latinLnBrk="0" hangingPunct="1"/>
                      <a:r>
                        <a:rPr lang="de-DE" sz="1600" b="0" i="0" u="none" strike="noStrike" kern="1200" dirty="0" smtClean="0">
                          <a:solidFill>
                            <a:srgbClr val="595959"/>
                          </a:solidFill>
                          <a:effectLst/>
                          <a:latin typeface="+mn-lt"/>
                          <a:ea typeface="+mn-ea"/>
                          <a:cs typeface="+mn-cs"/>
                        </a:rPr>
                        <a:t>251,831</a:t>
                      </a:r>
                      <a:endParaRPr lang="de-DE" sz="1600" b="0" i="0" u="none" strike="noStrike" kern="1200" dirty="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t" latinLnBrk="0" hangingPunct="1"/>
                      <a:r>
                        <a:rPr lang="de-DE" sz="1600" b="0" i="0" u="none" strike="noStrike" kern="1200" dirty="0" smtClean="0">
                          <a:solidFill>
                            <a:srgbClr val="595959"/>
                          </a:solidFill>
                          <a:effectLst/>
                          <a:latin typeface="+mn-lt"/>
                          <a:ea typeface="+mn-ea"/>
                          <a:cs typeface="+mn-cs"/>
                        </a:rPr>
                        <a:t>7</a:t>
                      </a:r>
                      <a:endParaRPr lang="de-DE" sz="1600" b="0" i="0" u="none" strike="noStrike" kern="1200" dirty="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t" latinLnBrk="0" hangingPunct="1"/>
                      <a:r>
                        <a:rPr lang="de-DE" sz="1600" b="0" i="0" u="none" strike="noStrike" kern="1200" dirty="0" err="1" smtClean="0">
                          <a:solidFill>
                            <a:srgbClr val="595959"/>
                          </a:solidFill>
                          <a:effectLst/>
                          <a:latin typeface="+mn-lt"/>
                          <a:ea typeface="+mn-ea"/>
                          <a:cs typeface="+mn-cs"/>
                        </a:rPr>
                        <a:t>Cetaqua</a:t>
                      </a:r>
                      <a:endParaRPr lang="de-DE" sz="1600" b="0" i="0" u="none" strike="noStrike" kern="1200" dirty="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r>
              <a:tr h="21945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chemeClr val="accent3">
                              <a:lumMod val="50000"/>
                            </a:schemeClr>
                          </a:solidFill>
                          <a:effectLst/>
                          <a:latin typeface="+mn-lt"/>
                        </a:rPr>
                        <a:t>En111</a:t>
                      </a:r>
                    </a:p>
                  </a:txBody>
                  <a:tcPr marL="0" marR="0" marT="0" marB="0">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3">
                        <a:lumMod val="40000"/>
                        <a:lumOff val="60000"/>
                      </a:schemeClr>
                    </a:solidFill>
                  </a:tcPr>
                </a:tc>
                <a:tc>
                  <a:txBody>
                    <a:bodyPr/>
                    <a:lstStyle/>
                    <a:p>
                      <a:pPr algn="l" fontAlgn="t"/>
                      <a:r>
                        <a:rPr lang="en-US" sz="1600" b="0" i="0" u="none" strike="noStrike" dirty="0" smtClean="0">
                          <a:solidFill>
                            <a:srgbClr val="595959"/>
                          </a:solidFill>
                          <a:effectLst/>
                          <a:latin typeface="+mn-lt"/>
                        </a:rPr>
                        <a:t> Water Use Efficiency (due to</a:t>
                      </a:r>
                      <a:r>
                        <a:rPr lang="en-US" sz="1600" b="0" i="0" u="none" strike="noStrike" baseline="0" dirty="0" smtClean="0">
                          <a:solidFill>
                            <a:srgbClr val="595959"/>
                          </a:solidFill>
                          <a:effectLst/>
                          <a:latin typeface="+mn-lt"/>
                        </a:rPr>
                        <a:t> </a:t>
                      </a:r>
                      <a:r>
                        <a:rPr lang="en-US" sz="1600" b="0" i="0" u="none" strike="noStrike" dirty="0" smtClean="0">
                          <a:solidFill>
                            <a:srgbClr val="595959"/>
                          </a:solidFill>
                          <a:effectLst/>
                          <a:latin typeface="+mn-lt"/>
                        </a:rPr>
                        <a:t>evaporation)</a:t>
                      </a:r>
                      <a:endParaRPr lang="en-US"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en-US" sz="1400" b="0" i="0" u="none" strike="noStrike" dirty="0" smtClean="0">
                          <a:solidFill>
                            <a:srgbClr val="595959"/>
                          </a:solidFill>
                          <a:effectLst/>
                          <a:latin typeface="+mn-lt"/>
                        </a:rPr>
                        <a:t>[%]</a:t>
                      </a:r>
                      <a:endParaRPr lang="en-US" sz="14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smtClean="0">
                          <a:solidFill>
                            <a:srgbClr val="595959"/>
                          </a:solidFill>
                          <a:effectLst/>
                          <a:latin typeface="+mn-lt"/>
                        </a:rPr>
                        <a:t>0</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smtClean="0">
                          <a:solidFill>
                            <a:srgbClr val="595959"/>
                          </a:solidFill>
                          <a:effectLst/>
                          <a:latin typeface="+mn-lt"/>
                        </a:rPr>
                        <a:t>99.63 </a:t>
                      </a:r>
                      <a:r>
                        <a:rPr lang="de-DE" sz="1600" b="0" i="0" u="none" strike="noStrike" dirty="0" smtClean="0">
                          <a:solidFill>
                            <a:srgbClr val="595959"/>
                          </a:solidFill>
                          <a:effectLst/>
                          <a:latin typeface="+mn-lt"/>
                        </a:rPr>
                        <a:t>-</a:t>
                      </a:r>
                      <a:r>
                        <a:rPr lang="de-DE" sz="1600" b="0" i="0" u="none" strike="noStrike" dirty="0" smtClean="0">
                          <a:solidFill>
                            <a:srgbClr val="595959"/>
                          </a:solidFill>
                          <a:effectLst/>
                          <a:latin typeface="+mn-lt"/>
                        </a:rPr>
                        <a:t>99.78</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de-DE" sz="1600" b="0" i="0" u="none" strike="noStrike" kern="1200" dirty="0" err="1" smtClean="0">
                          <a:solidFill>
                            <a:srgbClr val="595959"/>
                          </a:solidFill>
                          <a:effectLst/>
                          <a:latin typeface="+mn-lt"/>
                          <a:ea typeface="+mn-ea"/>
                          <a:cs typeface="+mn-cs"/>
                        </a:rPr>
                        <a:t>Cetaqua</a:t>
                      </a:r>
                      <a:endParaRPr lang="de-DE" sz="1600" b="0" i="0" u="none" strike="noStrike" kern="1200" dirty="0" smtClean="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r>
              <a:tr h="21945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chemeClr val="accent5">
                              <a:lumMod val="50000"/>
                            </a:schemeClr>
                          </a:solidFill>
                          <a:effectLst/>
                          <a:latin typeface="+mn-lt"/>
                        </a:rPr>
                        <a:t>F111</a:t>
                      </a:r>
                    </a:p>
                  </a:txBody>
                  <a:tcPr marL="0" marR="0" marT="0" marB="0">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l" fontAlgn="t"/>
                      <a:r>
                        <a:rPr lang="en-US" sz="1600" b="0" i="0" u="none" strike="noStrike" baseline="0" dirty="0" smtClean="0">
                          <a:solidFill>
                            <a:srgbClr val="595959"/>
                          </a:solidFill>
                          <a:effectLst/>
                          <a:latin typeface="+mn-lt"/>
                        </a:rPr>
                        <a:t> Investment expenditure</a:t>
                      </a:r>
                      <a:endParaRPr lang="en-US"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en-US" sz="1400" b="0" i="0" u="none" strike="noStrike" dirty="0" smtClean="0">
                          <a:solidFill>
                            <a:srgbClr val="595959"/>
                          </a:solidFill>
                          <a:effectLst/>
                          <a:latin typeface="+mn-lt"/>
                        </a:rPr>
                        <a:t>[€]</a:t>
                      </a:r>
                      <a:endParaRPr lang="en-US" sz="14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smtClean="0">
                          <a:solidFill>
                            <a:srgbClr val="595959"/>
                          </a:solidFill>
                          <a:effectLst/>
                          <a:latin typeface="+mn-lt"/>
                        </a:rPr>
                        <a:t>0</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smtClean="0">
                          <a:solidFill>
                            <a:srgbClr val="595959"/>
                          </a:solidFill>
                          <a:effectLst/>
                          <a:latin typeface="+mn-lt"/>
                        </a:rPr>
                        <a:t>8,000,000</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smtClean="0">
                          <a:solidFill>
                            <a:srgbClr val="595959"/>
                          </a:solidFill>
                          <a:effectLst/>
                          <a:latin typeface="+mn-lt"/>
                        </a:rPr>
                        <a:t>ACA</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r>
              <a:tr h="21945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chemeClr val="accent5">
                              <a:lumMod val="50000"/>
                            </a:schemeClr>
                          </a:solidFill>
                          <a:effectLst/>
                          <a:latin typeface="+mn-lt"/>
                        </a:rPr>
                        <a:t>F112</a:t>
                      </a:r>
                    </a:p>
                  </a:txBody>
                  <a:tcPr marL="0" marR="0" marT="0" marB="0">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85725" indent="-85725" algn="l" fontAlgn="t"/>
                      <a:r>
                        <a:rPr lang="en-US" sz="1600" b="0" i="0" u="none" strike="noStrike" dirty="0" smtClean="0">
                          <a:solidFill>
                            <a:srgbClr val="595959"/>
                          </a:solidFill>
                          <a:effectLst/>
                          <a:latin typeface="+mn-lt"/>
                        </a:rPr>
                        <a:t> Annual operational expenditure (additional pumping)</a:t>
                      </a:r>
                      <a:endParaRPr lang="en-US"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b="0" i="0" u="none" strike="noStrike" dirty="0" smtClean="0">
                          <a:solidFill>
                            <a:srgbClr val="595959"/>
                          </a:solidFill>
                          <a:effectLst/>
                          <a:latin typeface="+mn-lt"/>
                        </a:rPr>
                        <a:t>[€/a]</a:t>
                      </a: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smtClean="0">
                          <a:solidFill>
                            <a:srgbClr val="595959"/>
                          </a:solidFill>
                          <a:effectLst/>
                          <a:latin typeface="+mn-lt"/>
                        </a:rPr>
                        <a:t>0</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smtClean="0">
                          <a:solidFill>
                            <a:srgbClr val="FF0000"/>
                          </a:solidFill>
                          <a:effectLst/>
                          <a:latin typeface="+mn-lt"/>
                        </a:rPr>
                        <a:t>Tbc AB</a:t>
                      </a:r>
                      <a:endParaRPr lang="de-DE" sz="1600" b="0" i="0" u="none" strike="noStrike" dirty="0">
                        <a:solidFill>
                          <a:srgbClr val="FF0000"/>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de-DE" sz="1600" b="0" i="0" u="none" strike="noStrike" kern="1200" dirty="0" err="1" smtClean="0">
                          <a:solidFill>
                            <a:srgbClr val="595959"/>
                          </a:solidFill>
                          <a:effectLst/>
                          <a:latin typeface="+mn-lt"/>
                          <a:ea typeface="+mn-ea"/>
                          <a:cs typeface="+mn-cs"/>
                        </a:rPr>
                        <a:t>Cetaqua</a:t>
                      </a:r>
                      <a:endParaRPr lang="de-DE" sz="1600" b="0" i="0" u="none" strike="noStrike" kern="1200" dirty="0" smtClean="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r>
              <a:tr h="0">
                <a:tc>
                  <a:txBody>
                    <a:bodyPr/>
                    <a:lstStyle/>
                    <a:p>
                      <a:pPr marL="0" algn="l" defTabSz="914400" rtl="0" eaLnBrk="1" fontAlgn="t" latinLnBrk="0" hangingPunct="1"/>
                      <a:r>
                        <a:rPr lang="de-DE" sz="1600" b="0" i="0" u="none" strike="noStrike" kern="1200" dirty="0" smtClean="0">
                          <a:solidFill>
                            <a:schemeClr val="accent5">
                              <a:lumMod val="50000"/>
                            </a:schemeClr>
                          </a:solidFill>
                          <a:effectLst/>
                          <a:latin typeface="+mn-lt"/>
                          <a:ea typeface="+mn-ea"/>
                          <a:cs typeface="+mn-cs"/>
                        </a:rPr>
                        <a:t>F113</a:t>
                      </a:r>
                      <a:endParaRPr lang="de-DE" sz="1600" b="0" i="0" u="none" strike="noStrike" kern="1200" dirty="0">
                        <a:solidFill>
                          <a:schemeClr val="accent5">
                            <a:lumMod val="50000"/>
                          </a:schemeClr>
                        </a:solidFill>
                        <a:effectLst/>
                        <a:latin typeface="+mn-lt"/>
                        <a:ea typeface="+mn-ea"/>
                        <a:cs typeface="+mn-cs"/>
                      </a:endParaRPr>
                    </a:p>
                  </a:txBody>
                  <a:tcPr marL="0" marR="0" marT="0" marB="0">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fontAlgn="t" latinLnBrk="0" hangingPunct="1"/>
                      <a:r>
                        <a:rPr lang="en-US" sz="1600" b="0" i="0" u="none" strike="noStrike" kern="1200" dirty="0" smtClean="0">
                          <a:solidFill>
                            <a:srgbClr val="595959"/>
                          </a:solidFill>
                          <a:effectLst/>
                          <a:latin typeface="+mn-lt"/>
                          <a:ea typeface="+mn-ea"/>
                          <a:cs typeface="+mn-cs"/>
                        </a:rPr>
                        <a:t> Annual</a:t>
                      </a:r>
                      <a:r>
                        <a:rPr lang="en-US" sz="1600" b="0" i="0" u="none" strike="noStrike" kern="1200" baseline="0" dirty="0" smtClean="0">
                          <a:solidFill>
                            <a:srgbClr val="595959"/>
                          </a:solidFill>
                          <a:effectLst/>
                          <a:latin typeface="+mn-lt"/>
                          <a:ea typeface="+mn-ea"/>
                          <a:cs typeface="+mn-cs"/>
                        </a:rPr>
                        <a:t> a</a:t>
                      </a:r>
                      <a:r>
                        <a:rPr lang="en-US" sz="1600" b="0" i="0" u="none" strike="noStrike" kern="1200" dirty="0" smtClean="0">
                          <a:solidFill>
                            <a:srgbClr val="595959"/>
                          </a:solidFill>
                          <a:effectLst/>
                          <a:latin typeface="+mn-lt"/>
                          <a:ea typeface="+mn-ea"/>
                          <a:cs typeface="+mn-cs"/>
                        </a:rPr>
                        <a:t>voided costs for water treatment </a:t>
                      </a:r>
                      <a:endParaRPr lang="en-US" sz="1600" b="0" i="0" u="none" strike="noStrike" kern="1200" dirty="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t" latinLnBrk="0" hangingPunct="1"/>
                      <a:r>
                        <a:rPr lang="en-US" sz="1400" b="0" i="0" u="none" strike="noStrike" kern="1200" dirty="0" smtClean="0">
                          <a:solidFill>
                            <a:srgbClr val="595959"/>
                          </a:solidFill>
                          <a:effectLst/>
                          <a:latin typeface="+mn-lt"/>
                          <a:ea typeface="+mn-ea"/>
                          <a:cs typeface="+mn-cs"/>
                        </a:rPr>
                        <a:t>[€/a]</a:t>
                      </a:r>
                      <a:endParaRPr lang="en-US" sz="1400" b="0" i="0" u="none" strike="noStrike" kern="1200" dirty="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smtClean="0">
                          <a:solidFill>
                            <a:srgbClr val="595959"/>
                          </a:solidFill>
                          <a:effectLst/>
                          <a:latin typeface="+mn-lt"/>
                        </a:rPr>
                        <a:t>0</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smtClean="0">
                          <a:solidFill>
                            <a:srgbClr val="595959"/>
                          </a:solidFill>
                          <a:effectLst/>
                          <a:latin typeface="+mn-lt"/>
                        </a:rPr>
                        <a:t>269,600</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de-DE" sz="1600" b="0" i="0" u="none" strike="noStrike" kern="1200" dirty="0" err="1" smtClean="0">
                          <a:solidFill>
                            <a:srgbClr val="595959"/>
                          </a:solidFill>
                          <a:effectLst/>
                          <a:latin typeface="+mn-lt"/>
                          <a:ea typeface="+mn-ea"/>
                          <a:cs typeface="+mn-cs"/>
                        </a:rPr>
                        <a:t>Cetaqua</a:t>
                      </a:r>
                      <a:endParaRPr lang="de-DE" sz="1600" b="0" i="0" u="none" strike="noStrike" kern="1200" dirty="0" smtClean="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r>
              <a:tr h="21945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accent4">
                              <a:lumMod val="50000"/>
                            </a:schemeClr>
                          </a:solidFill>
                          <a:effectLst/>
                          <a:uLnTx/>
                          <a:uFillTx/>
                          <a:latin typeface="+mn-lt"/>
                          <a:ea typeface="+mn-ea"/>
                          <a:cs typeface="+mn-cs"/>
                        </a:rPr>
                        <a:t>A111</a:t>
                      </a:r>
                    </a:p>
                  </a:txBody>
                  <a:tcPr marL="0" marR="0" marT="0" marB="0">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algn="l" fontAlgn="t"/>
                      <a:r>
                        <a:rPr kumimoji="0" lang="fr-FR" sz="1600" b="0" i="0" u="none" strike="noStrike" kern="1200" cap="none" spc="0" normalizeH="0" baseline="0" noProof="0" dirty="0" smtClean="0">
                          <a:ln>
                            <a:noFill/>
                          </a:ln>
                          <a:solidFill>
                            <a:srgbClr val="595959"/>
                          </a:solidFill>
                          <a:effectLst/>
                          <a:uLnTx/>
                          <a:uFillTx/>
                          <a:latin typeface="+mn-lt"/>
                          <a:ea typeface="+mn-ea"/>
                          <a:cs typeface="+mn-cs"/>
                        </a:rPr>
                        <a:t> MTTF </a:t>
                      </a:r>
                      <a:endParaRPr kumimoji="0" lang="fr-FR" sz="1600" b="0" i="0" u="none" strike="noStrike" kern="1200" cap="none" spc="0" normalizeH="0" baseline="0" noProof="0" dirty="0" smtClean="0">
                        <a:ln>
                          <a:noFill/>
                        </a:ln>
                        <a:solidFill>
                          <a:srgbClr val="595959"/>
                        </a:solidFill>
                        <a:effectLst/>
                        <a:uLnTx/>
                        <a:uFillTx/>
                        <a:latin typeface="+mn-lt"/>
                        <a:ea typeface="+mn-ea"/>
                        <a:cs typeface="+mn-cs"/>
                      </a:endParaRPr>
                    </a:p>
                    <a:p>
                      <a:pPr algn="l" fontAlgn="t"/>
                      <a:r>
                        <a:rPr kumimoji="0" lang="fr-FR" sz="1600" b="0" i="0" u="none" strike="noStrike" kern="1200" cap="none" spc="0" normalizeH="0" baseline="0" noProof="0" dirty="0" smtClean="0">
                          <a:ln>
                            <a:noFill/>
                          </a:ln>
                          <a:solidFill>
                            <a:srgbClr val="595959"/>
                          </a:solidFill>
                          <a:effectLst/>
                          <a:uLnTx/>
                          <a:uFillTx/>
                          <a:latin typeface="+mn-lt"/>
                          <a:ea typeface="+mn-ea"/>
                          <a:cs typeface="+mn-cs"/>
                        </a:rPr>
                        <a:t>(= </a:t>
                      </a:r>
                      <a:r>
                        <a:rPr kumimoji="0" lang="fr-FR" sz="1600" b="0" i="0" u="none" strike="noStrike" kern="1200" cap="none" spc="0" normalizeH="0" baseline="0" noProof="0" dirty="0" err="1" smtClean="0">
                          <a:ln>
                            <a:noFill/>
                          </a:ln>
                          <a:solidFill>
                            <a:srgbClr val="595959"/>
                          </a:solidFill>
                          <a:effectLst/>
                          <a:uLnTx/>
                          <a:uFillTx/>
                          <a:latin typeface="+mn-lt"/>
                          <a:ea typeface="+mn-ea"/>
                          <a:cs typeface="+mn-cs"/>
                        </a:rPr>
                        <a:t>lifetime</a:t>
                      </a:r>
                      <a:r>
                        <a:rPr kumimoji="0" lang="fr-FR" sz="1600" b="0" i="0" u="none" strike="noStrike" kern="1200" cap="none" spc="0" normalizeH="0" baseline="0" noProof="0" dirty="0" smtClean="0">
                          <a:ln>
                            <a:noFill/>
                          </a:ln>
                          <a:solidFill>
                            <a:srgbClr val="595959"/>
                          </a:solidFill>
                          <a:effectLst/>
                          <a:uLnTx/>
                          <a:uFillTx/>
                          <a:latin typeface="+mn-lt"/>
                          <a:ea typeface="+mn-ea"/>
                          <a:cs typeface="+mn-cs"/>
                        </a:rPr>
                        <a:t> of the </a:t>
                      </a:r>
                      <a:r>
                        <a:rPr kumimoji="0" lang="fr-FR" sz="1600" b="0" i="0" u="none" strike="noStrike" kern="1200" cap="none" spc="0" normalizeH="0" baseline="0" noProof="0" dirty="0" err="1" smtClean="0">
                          <a:ln>
                            <a:noFill/>
                          </a:ln>
                          <a:solidFill>
                            <a:srgbClr val="595959"/>
                          </a:solidFill>
                          <a:effectLst/>
                          <a:uLnTx/>
                          <a:uFillTx/>
                          <a:latin typeface="+mn-lt"/>
                          <a:ea typeface="+mn-ea"/>
                          <a:cs typeface="+mn-cs"/>
                        </a:rPr>
                        <a:t>facility</a:t>
                      </a:r>
                      <a:r>
                        <a:rPr kumimoji="0" lang="fr-FR" sz="1600" b="0" i="0" u="none" strike="noStrike" kern="1200" cap="none" spc="0" normalizeH="0" baseline="0" noProof="0" dirty="0" smtClean="0">
                          <a:ln>
                            <a:noFill/>
                          </a:ln>
                          <a:solidFill>
                            <a:srgbClr val="595959"/>
                          </a:solidFill>
                          <a:effectLst/>
                          <a:uLnTx/>
                          <a:uFillTx/>
                          <a:latin typeface="+mn-lt"/>
                          <a:ea typeface="+mn-ea"/>
                          <a:cs typeface="+mn-cs"/>
                        </a:rPr>
                        <a:t>)</a:t>
                      </a:r>
                      <a:endParaRPr lang="en-US" sz="1200" b="0" i="0" u="none" strike="noStrike" dirty="0">
                        <a:solidFill>
                          <a:srgbClr val="000000"/>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kumimoji="0" lang="en-US" sz="1400" b="0" i="0" u="none" strike="noStrike" kern="1200" cap="none" spc="0" normalizeH="0" baseline="0" noProof="0" dirty="0" smtClean="0">
                          <a:ln>
                            <a:noFill/>
                          </a:ln>
                          <a:solidFill>
                            <a:srgbClr val="595959"/>
                          </a:solidFill>
                          <a:effectLst/>
                          <a:uLnTx/>
                          <a:uFillTx/>
                          <a:latin typeface="+mn-lt"/>
                          <a:ea typeface="+mn-ea"/>
                          <a:cs typeface="+mn-cs"/>
                        </a:rPr>
                        <a:t>[a]</a:t>
                      </a:r>
                      <a:endParaRPr lang="en-US" sz="1100" b="0" i="0" u="none" strike="noStrike" dirty="0">
                        <a:solidFill>
                          <a:srgbClr val="000000"/>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smtClean="0">
                          <a:solidFill>
                            <a:srgbClr val="595959"/>
                          </a:solidFill>
                          <a:effectLst/>
                          <a:latin typeface="+mn-lt"/>
                        </a:rPr>
                        <a:t>-</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smtClean="0">
                          <a:solidFill>
                            <a:srgbClr val="595959"/>
                          </a:solidFill>
                          <a:effectLst/>
                          <a:latin typeface="+mn-lt"/>
                        </a:rPr>
                        <a:t>18</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de-DE" sz="1600" b="0" i="0" u="none" strike="noStrike" kern="1200" dirty="0" err="1" smtClean="0">
                          <a:solidFill>
                            <a:srgbClr val="595959"/>
                          </a:solidFill>
                          <a:effectLst/>
                          <a:latin typeface="+mn-lt"/>
                          <a:ea typeface="+mn-ea"/>
                          <a:cs typeface="+mn-cs"/>
                        </a:rPr>
                        <a:t>Cetaqua</a:t>
                      </a:r>
                      <a:endParaRPr lang="de-DE" sz="1600" b="0" i="0" u="none" strike="noStrike" kern="1200" dirty="0" smtClean="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r>
              <a:tr h="21945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accent4">
                              <a:lumMod val="50000"/>
                            </a:schemeClr>
                          </a:solidFill>
                          <a:effectLst/>
                          <a:uLnTx/>
                          <a:uFillTx/>
                          <a:latin typeface="+mn-lt"/>
                          <a:ea typeface="+mn-ea"/>
                          <a:cs typeface="+mn-cs"/>
                        </a:rPr>
                        <a:t>A112</a:t>
                      </a:r>
                    </a:p>
                  </a:txBody>
                  <a:tcPr marL="0" marR="0" marT="0" marB="0">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algn="l" fontAlgn="t"/>
                      <a:r>
                        <a:rPr kumimoji="0" lang="fr-FR" sz="1600" b="0" i="0" u="none" strike="noStrike" kern="1200" cap="none" spc="0" normalizeH="0" baseline="0" noProof="0" dirty="0" smtClean="0">
                          <a:ln>
                            <a:noFill/>
                          </a:ln>
                          <a:solidFill>
                            <a:srgbClr val="595959"/>
                          </a:solidFill>
                          <a:effectLst/>
                          <a:uLnTx/>
                          <a:uFillTx/>
                          <a:latin typeface="+mn-lt"/>
                          <a:ea typeface="+mn-ea"/>
                          <a:cs typeface="+mn-cs"/>
                        </a:rPr>
                        <a:t> MTBF </a:t>
                      </a:r>
                      <a:endParaRPr kumimoji="0" lang="fr-FR" sz="1600" b="0" i="0" u="none" strike="noStrike" kern="1200" cap="none" spc="0" normalizeH="0" baseline="0" noProof="0" dirty="0" smtClean="0">
                        <a:ln>
                          <a:noFill/>
                        </a:ln>
                        <a:solidFill>
                          <a:srgbClr val="595959"/>
                        </a:solidFill>
                        <a:effectLst/>
                        <a:uLnTx/>
                        <a:uFillTx/>
                        <a:latin typeface="+mn-lt"/>
                        <a:ea typeface="+mn-ea"/>
                        <a:cs typeface="+mn-cs"/>
                      </a:endParaRPr>
                    </a:p>
                    <a:p>
                      <a:pPr algn="l" fontAlgn="t"/>
                      <a:r>
                        <a:rPr kumimoji="0" lang="fr-FR" sz="1600" b="0" i="0" u="none" strike="noStrike" kern="1200" cap="none" spc="0" normalizeH="0" baseline="0" noProof="0" dirty="0" smtClean="0">
                          <a:ln>
                            <a:noFill/>
                          </a:ln>
                          <a:solidFill>
                            <a:srgbClr val="595959"/>
                          </a:solidFill>
                          <a:effectLst/>
                          <a:uLnTx/>
                          <a:uFillTx/>
                          <a:latin typeface="+mn-lt"/>
                          <a:ea typeface="+mn-ea"/>
                          <a:cs typeface="+mn-cs"/>
                        </a:rPr>
                        <a:t>(= </a:t>
                      </a:r>
                      <a:r>
                        <a:rPr kumimoji="0" lang="en-US" sz="1600" b="0" i="0" u="none" strike="noStrike" kern="1200" cap="none" spc="0" normalizeH="0" baseline="0" noProof="0" dirty="0" smtClean="0">
                          <a:ln>
                            <a:noFill/>
                          </a:ln>
                          <a:solidFill>
                            <a:srgbClr val="595959"/>
                          </a:solidFill>
                          <a:effectLst/>
                          <a:uLnTx/>
                          <a:uFillTx/>
                          <a:latin typeface="+mn-lt"/>
                          <a:ea typeface="+mn-ea"/>
                          <a:cs typeface="+mn-cs"/>
                        </a:rPr>
                        <a:t>interval for </a:t>
                      </a:r>
                      <a:r>
                        <a:rPr kumimoji="0" lang="en-US" sz="1600" b="0" i="0" u="none" strike="noStrike" kern="1200" cap="none" spc="0" normalizeH="0" baseline="0" noProof="0" dirty="0" smtClean="0">
                          <a:ln>
                            <a:noFill/>
                          </a:ln>
                          <a:solidFill>
                            <a:srgbClr val="595959"/>
                          </a:solidFill>
                          <a:effectLst/>
                          <a:uLnTx/>
                          <a:uFillTx/>
                          <a:latin typeface="+mn-lt"/>
                          <a:ea typeface="+mn-ea"/>
                          <a:cs typeface="+mn-cs"/>
                        </a:rPr>
                        <a:t>sediment layer </a:t>
                      </a:r>
                      <a:r>
                        <a:rPr kumimoji="0" lang="en-US" sz="1600" b="0" i="0" u="none" strike="noStrike" kern="1200" cap="none" spc="0" normalizeH="0" baseline="0" noProof="0" dirty="0" smtClean="0">
                          <a:ln>
                            <a:noFill/>
                          </a:ln>
                          <a:solidFill>
                            <a:srgbClr val="595959"/>
                          </a:solidFill>
                          <a:effectLst/>
                          <a:uLnTx/>
                          <a:uFillTx/>
                          <a:latin typeface="+mn-lt"/>
                          <a:ea typeface="+mn-ea"/>
                          <a:cs typeface="+mn-cs"/>
                        </a:rPr>
                        <a:t>removal</a:t>
                      </a:r>
                      <a:r>
                        <a:rPr kumimoji="0" lang="fr-FR" sz="1600" b="0" i="0" u="none" strike="noStrike" kern="1200" cap="none" spc="0" normalizeH="0" baseline="0" noProof="0" dirty="0" smtClean="0">
                          <a:ln>
                            <a:noFill/>
                          </a:ln>
                          <a:solidFill>
                            <a:srgbClr val="595959"/>
                          </a:solidFill>
                          <a:effectLst/>
                          <a:uLnTx/>
                          <a:uFillTx/>
                          <a:latin typeface="+mn-lt"/>
                          <a:ea typeface="+mn-ea"/>
                          <a:cs typeface="+mn-cs"/>
                        </a:rPr>
                        <a:t>)</a:t>
                      </a:r>
                      <a:endParaRPr kumimoji="0" lang="en-US" sz="1600" b="0" i="0" u="none" strike="noStrike" kern="1200" cap="none" spc="0" normalizeH="0" baseline="0" dirty="0">
                        <a:ln>
                          <a:noFill/>
                        </a:ln>
                        <a:solidFill>
                          <a:srgbClr val="595959"/>
                        </a:solidFill>
                        <a:effectLst/>
                        <a:uLnTx/>
                        <a:uFillTx/>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595959"/>
                          </a:solidFill>
                          <a:effectLst/>
                          <a:uLnTx/>
                          <a:uFillTx/>
                          <a:latin typeface="+mn-lt"/>
                          <a:ea typeface="+mn-ea"/>
                          <a:cs typeface="+mn-cs"/>
                        </a:rPr>
                        <a:t>[a]</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smtClean="0">
                          <a:solidFill>
                            <a:srgbClr val="595959"/>
                          </a:solidFill>
                          <a:effectLst/>
                          <a:latin typeface="+mn-lt"/>
                        </a:rPr>
                        <a:t>-</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fontAlgn="t" latinLnBrk="0" hangingPunct="1"/>
                      <a:r>
                        <a:rPr lang="de-DE" sz="1600" b="0" i="0" u="none" strike="noStrike" kern="1200" dirty="0" smtClean="0">
                          <a:solidFill>
                            <a:srgbClr val="595959"/>
                          </a:solidFill>
                          <a:effectLst/>
                          <a:latin typeface="+mn-lt"/>
                          <a:ea typeface="+mn-ea"/>
                          <a:cs typeface="+mn-cs"/>
                        </a:rPr>
                        <a:t>2</a:t>
                      </a:r>
                      <a:endParaRPr lang="de-DE" sz="1600" b="0" i="0" u="none" strike="noStrike" kern="1200" dirty="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de-DE" sz="1600" b="0" i="0" u="none" strike="noStrike" dirty="0" smtClean="0">
                          <a:solidFill>
                            <a:srgbClr val="595959"/>
                          </a:solidFill>
                          <a:effectLst/>
                          <a:latin typeface="+mn-lt"/>
                        </a:rPr>
                        <a:t>DEMEAU</a:t>
                      </a: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r>
              <a:tr h="21945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accent4">
                              <a:lumMod val="50000"/>
                            </a:schemeClr>
                          </a:solidFill>
                          <a:effectLst/>
                          <a:uLnTx/>
                          <a:uFillTx/>
                          <a:latin typeface="+mn-lt"/>
                          <a:ea typeface="+mn-ea"/>
                          <a:cs typeface="+mn-cs"/>
                        </a:rPr>
                        <a:t>A131</a:t>
                      </a:r>
                    </a:p>
                  </a:txBody>
                  <a:tcPr marL="0" marR="0" marT="0" marB="0">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85725" indent="-85725" algn="l" fontAlgn="t"/>
                      <a:r>
                        <a:rPr kumimoji="0" lang="en-US" sz="1600" b="0" i="0" u="none" strike="noStrike" kern="1200" cap="none" spc="0" normalizeH="0" baseline="0" dirty="0" smtClean="0">
                          <a:ln>
                            <a:noFill/>
                          </a:ln>
                          <a:solidFill>
                            <a:srgbClr val="595959"/>
                          </a:solidFill>
                          <a:effectLst/>
                          <a:uLnTx/>
                          <a:uFillTx/>
                          <a:latin typeface="+mn-lt"/>
                          <a:ea typeface="+mn-ea"/>
                          <a:cs typeface="+mn-cs"/>
                        </a:rPr>
                        <a:t> Adaptive capacity </a:t>
                      </a:r>
                      <a:endParaRPr kumimoji="0" lang="en-US" sz="1600" b="0" i="0" u="none" strike="noStrike" kern="1200" cap="none" spc="0" normalizeH="0" baseline="0" dirty="0" smtClean="0">
                        <a:ln>
                          <a:noFill/>
                        </a:ln>
                        <a:solidFill>
                          <a:srgbClr val="595959"/>
                        </a:solidFill>
                        <a:effectLst/>
                        <a:uLnTx/>
                        <a:uFillTx/>
                        <a:latin typeface="+mn-lt"/>
                        <a:ea typeface="+mn-ea"/>
                        <a:cs typeface="+mn-cs"/>
                      </a:endParaRPr>
                    </a:p>
                    <a:p>
                      <a:pPr marL="85725" indent="-85725" algn="l" fontAlgn="t"/>
                      <a:r>
                        <a:rPr kumimoji="0" lang="en-US" sz="1600" b="0" i="0" u="none" strike="noStrike" kern="1200" cap="none" spc="0" normalizeH="0" baseline="0" dirty="0" smtClean="0">
                          <a:ln>
                            <a:noFill/>
                          </a:ln>
                          <a:solidFill>
                            <a:srgbClr val="595959"/>
                          </a:solidFill>
                          <a:effectLst/>
                          <a:uLnTx/>
                          <a:uFillTx/>
                          <a:latin typeface="+mn-lt"/>
                          <a:ea typeface="+mn-ea"/>
                          <a:cs typeface="+mn-cs"/>
                        </a:rPr>
                        <a:t>(= </a:t>
                      </a:r>
                      <a:r>
                        <a:rPr kumimoji="0" lang="en-US" sz="1600" b="0" i="0" u="none" strike="noStrike" kern="1200" cap="none" spc="0" normalizeH="0" baseline="0" dirty="0" smtClean="0">
                          <a:ln>
                            <a:noFill/>
                          </a:ln>
                          <a:solidFill>
                            <a:srgbClr val="595959"/>
                          </a:solidFill>
                          <a:effectLst/>
                          <a:uLnTx/>
                          <a:uFillTx/>
                          <a:latin typeface="+mn-lt"/>
                          <a:ea typeface="+mn-ea"/>
                          <a:cs typeface="+mn-cs"/>
                        </a:rPr>
                        <a:t>share of days per year at which solution is in use)</a:t>
                      </a:r>
                      <a:endParaRPr kumimoji="0" lang="en-US" sz="1600" b="0" i="0" u="none" strike="noStrike" kern="1200" cap="none" spc="0" normalizeH="0" baseline="0" dirty="0">
                        <a:ln>
                          <a:noFill/>
                        </a:ln>
                        <a:solidFill>
                          <a:srgbClr val="595959"/>
                        </a:solidFill>
                        <a:effectLst/>
                        <a:uLnTx/>
                        <a:uFillTx/>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srgbClr val="595959"/>
                          </a:solidFill>
                          <a:effectLst/>
                          <a:uLnTx/>
                          <a:uFillTx/>
                          <a:latin typeface="+mn-lt"/>
                          <a:ea typeface="+mn-ea"/>
                          <a:cs typeface="+mn-cs"/>
                        </a:rPr>
                        <a:t>[%]</a:t>
                      </a:r>
                      <a:endParaRPr kumimoji="0" lang="en-US" sz="1400" b="0" i="0" u="none" strike="noStrike" kern="1200" cap="none" spc="0" normalizeH="0" baseline="0" dirty="0">
                        <a:ln>
                          <a:noFill/>
                        </a:ln>
                        <a:solidFill>
                          <a:srgbClr val="595959"/>
                        </a:solidFill>
                        <a:effectLst/>
                        <a:uLnTx/>
                        <a:uFillTx/>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smtClean="0">
                          <a:solidFill>
                            <a:srgbClr val="595959"/>
                          </a:solidFill>
                          <a:effectLst/>
                          <a:latin typeface="+mn-lt"/>
                        </a:rPr>
                        <a:t>0</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smtClean="0">
                          <a:solidFill>
                            <a:srgbClr val="595959"/>
                          </a:solidFill>
                          <a:effectLst/>
                          <a:latin typeface="+mn-lt"/>
                        </a:rPr>
                        <a:t>75</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de-DE" sz="1600" b="0" i="0" u="none" strike="noStrike" kern="1200" dirty="0" err="1" smtClean="0">
                          <a:solidFill>
                            <a:srgbClr val="595959"/>
                          </a:solidFill>
                          <a:effectLst/>
                          <a:latin typeface="+mn-lt"/>
                          <a:ea typeface="+mn-ea"/>
                          <a:cs typeface="+mn-cs"/>
                        </a:rPr>
                        <a:t>Cetaqua</a:t>
                      </a:r>
                      <a:endParaRPr lang="de-DE" sz="1600" b="0" i="0" u="none" strike="noStrike" kern="1200" dirty="0" smtClean="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r>
              <a:tr h="21945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accent4">
                              <a:lumMod val="50000"/>
                            </a:schemeClr>
                          </a:solidFill>
                          <a:effectLst/>
                          <a:uLnTx/>
                          <a:uFillTx/>
                          <a:latin typeface="+mn-lt"/>
                          <a:ea typeface="+mn-ea"/>
                          <a:cs typeface="+mn-cs"/>
                        </a:rPr>
                        <a:t>A221</a:t>
                      </a:r>
                    </a:p>
                  </a:txBody>
                  <a:tcPr marL="0" marR="0" marT="0" marB="0">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algn="l" fontAlgn="t"/>
                      <a:r>
                        <a:rPr lang="en-US" sz="1200" b="0" i="0" u="none" strike="noStrike" dirty="0" smtClean="0">
                          <a:solidFill>
                            <a:srgbClr val="000000"/>
                          </a:solidFill>
                          <a:effectLst/>
                          <a:latin typeface="+mn-lt"/>
                        </a:rPr>
                        <a:t> </a:t>
                      </a:r>
                      <a:r>
                        <a:rPr kumimoji="0" lang="en-US" sz="1600" b="0" i="0" u="none" strike="noStrike" kern="1200" cap="none" spc="0" normalizeH="0" baseline="0" dirty="0" smtClean="0">
                          <a:ln>
                            <a:noFill/>
                          </a:ln>
                          <a:solidFill>
                            <a:srgbClr val="595959"/>
                          </a:solidFill>
                          <a:effectLst/>
                          <a:uLnTx/>
                          <a:uFillTx/>
                          <a:latin typeface="+mn-lt"/>
                          <a:ea typeface="+mn-ea"/>
                          <a:cs typeface="+mn-cs"/>
                        </a:rPr>
                        <a:t>lifetime of solution/start up time</a:t>
                      </a:r>
                      <a:endParaRPr kumimoji="0" lang="en-US" sz="1600" b="0" i="0" u="none" strike="noStrike" kern="1200" cap="none" spc="0" normalizeH="0" baseline="0" dirty="0">
                        <a:ln>
                          <a:noFill/>
                        </a:ln>
                        <a:solidFill>
                          <a:srgbClr val="595959"/>
                        </a:solidFill>
                        <a:effectLst/>
                        <a:uLnTx/>
                        <a:uFillTx/>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95959"/>
                          </a:solidFill>
                          <a:effectLst/>
                          <a:uLnTx/>
                          <a:uFillTx/>
                          <a:latin typeface="+mn-lt"/>
                          <a:ea typeface="+mn-ea"/>
                          <a:cs typeface="+mn-cs"/>
                        </a:rPr>
                        <a:t>[a]</a:t>
                      </a:r>
                      <a:endParaRPr kumimoji="0" lang="en-US" sz="1050" b="0" i="0" u="none" strike="noStrike" kern="1200" cap="none" spc="0" normalizeH="0" baseline="0" noProof="0" dirty="0">
                        <a:ln>
                          <a:noFill/>
                        </a:ln>
                        <a:solidFill>
                          <a:srgbClr val="000000"/>
                        </a:solidFill>
                        <a:effectLst/>
                        <a:uLnTx/>
                        <a:uFillTx/>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smtClean="0">
                          <a:solidFill>
                            <a:srgbClr val="595959"/>
                          </a:solidFill>
                          <a:effectLst/>
                          <a:latin typeface="+mn-lt"/>
                        </a:rPr>
                        <a:t>-</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ctr" fontAlgn="t"/>
                      <a:r>
                        <a:rPr lang="de-DE" sz="1600" b="0" i="0" u="none" strike="noStrike" dirty="0" smtClean="0">
                          <a:solidFill>
                            <a:srgbClr val="595959"/>
                          </a:solidFill>
                          <a:effectLst/>
                          <a:latin typeface="+mn-lt"/>
                        </a:rPr>
                        <a:t>18</a:t>
                      </a:r>
                      <a:endParaRPr lang="de-DE" sz="1600" b="0" i="0" u="none" strike="noStrike" dirty="0">
                        <a:solidFill>
                          <a:srgbClr val="595959"/>
                        </a:solidFill>
                        <a:effectLst/>
                        <a:latin typeface="+mn-lt"/>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de-DE" sz="1600" b="0" i="0" u="none" strike="noStrike" kern="1200" dirty="0" err="1" smtClean="0">
                          <a:solidFill>
                            <a:srgbClr val="595959"/>
                          </a:solidFill>
                          <a:effectLst/>
                          <a:latin typeface="+mn-lt"/>
                          <a:ea typeface="+mn-ea"/>
                          <a:cs typeface="+mn-cs"/>
                        </a:rPr>
                        <a:t>Cetaqua</a:t>
                      </a:r>
                      <a:endParaRPr lang="de-DE" sz="1600" b="0" i="0" u="none" strike="noStrike" kern="1200" dirty="0" smtClean="0">
                        <a:solidFill>
                          <a:srgbClr val="595959"/>
                        </a:solidFill>
                        <a:effectLst/>
                        <a:latin typeface="+mn-lt"/>
                        <a:ea typeface="+mn-ea"/>
                        <a:cs typeface="+mn-cs"/>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1499932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71472" y="324129"/>
            <a:ext cx="5072098" cy="461665"/>
          </a:xfrm>
          <a:prstGeom prst="rect">
            <a:avLst/>
          </a:prstGeom>
          <a:noFill/>
        </p:spPr>
        <p:txBody>
          <a:bodyPr wrap="square" rtlCol="0">
            <a:spAutoFit/>
          </a:bodyPr>
          <a:lstStyle/>
          <a:p>
            <a:r>
              <a:rPr lang="es-ES_tradnl" sz="2400" b="1" dirty="0" smtClean="0">
                <a:solidFill>
                  <a:schemeClr val="tx1">
                    <a:lumMod val="65000"/>
                    <a:lumOff val="35000"/>
                  </a:schemeClr>
                </a:solidFill>
                <a:latin typeface="+mj-lt"/>
              </a:rPr>
              <a:t>Llobregat ESS – Damm </a:t>
            </a:r>
            <a:r>
              <a:rPr lang="en-US" sz="2400" b="1" dirty="0" smtClean="0">
                <a:solidFill>
                  <a:schemeClr val="tx1">
                    <a:lumMod val="65000"/>
                    <a:lumOff val="35000"/>
                  </a:schemeClr>
                </a:solidFill>
                <a:latin typeface="+mj-lt"/>
              </a:rPr>
              <a:t>example</a:t>
            </a:r>
            <a:endParaRPr lang="en-US" sz="2400" b="1" dirty="0">
              <a:solidFill>
                <a:schemeClr val="tx1">
                  <a:lumMod val="65000"/>
                  <a:lumOff val="35000"/>
                </a:schemeClr>
              </a:solidFill>
              <a:latin typeface="+mj-lt"/>
            </a:endParaRPr>
          </a:p>
        </p:txBody>
      </p:sp>
      <p:sp>
        <p:nvSpPr>
          <p:cNvPr id="9" name="2 Marcador de número de diapositiva"/>
          <p:cNvSpPr>
            <a:spLocks noGrp="1"/>
          </p:cNvSpPr>
          <p:nvPr>
            <p:ph type="sldNum" sz="quarter" idx="12"/>
          </p:nvPr>
        </p:nvSpPr>
        <p:spPr>
          <a:xfrm>
            <a:off x="6902896" y="6376243"/>
            <a:ext cx="2133600" cy="365125"/>
          </a:xfrm>
        </p:spPr>
        <p:txBody>
          <a:bodyPr/>
          <a:lstStyle/>
          <a:p>
            <a:fld id="{D8A1E488-ED89-41AE-B823-F1E75F15B4A3}" type="slidenum">
              <a:rPr lang="es-ES" sz="1600" b="1" smtClean="0">
                <a:solidFill>
                  <a:schemeClr val="bg1"/>
                </a:solidFill>
              </a:rPr>
              <a:pPr/>
              <a:t>8</a:t>
            </a:fld>
            <a:endParaRPr lang="es-ES" sz="1600" b="1"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40473"/>
            <a:ext cx="8879809" cy="523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888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71472" y="324129"/>
            <a:ext cx="5072098" cy="461665"/>
          </a:xfrm>
          <a:prstGeom prst="rect">
            <a:avLst/>
          </a:prstGeom>
          <a:noFill/>
        </p:spPr>
        <p:txBody>
          <a:bodyPr wrap="square" rtlCol="0">
            <a:spAutoFit/>
          </a:bodyPr>
          <a:lstStyle/>
          <a:p>
            <a:r>
              <a:rPr lang="es-ES_tradnl" sz="2400" b="1" dirty="0" smtClean="0">
                <a:solidFill>
                  <a:schemeClr val="tx1">
                    <a:lumMod val="65000"/>
                    <a:lumOff val="35000"/>
                  </a:schemeClr>
                </a:solidFill>
                <a:latin typeface="+mj-lt"/>
              </a:rPr>
              <a:t>Llobregat ESS – Damm </a:t>
            </a:r>
            <a:r>
              <a:rPr lang="en-US" sz="2400" b="1" dirty="0" smtClean="0">
                <a:solidFill>
                  <a:schemeClr val="tx1">
                    <a:lumMod val="65000"/>
                    <a:lumOff val="35000"/>
                  </a:schemeClr>
                </a:solidFill>
                <a:latin typeface="+mj-lt"/>
              </a:rPr>
              <a:t>example</a:t>
            </a:r>
            <a:endParaRPr lang="en-US" sz="2400" b="1" dirty="0">
              <a:solidFill>
                <a:schemeClr val="tx1">
                  <a:lumMod val="65000"/>
                  <a:lumOff val="35000"/>
                </a:schemeClr>
              </a:solidFill>
              <a:latin typeface="+mj-lt"/>
            </a:endParaRPr>
          </a:p>
        </p:txBody>
      </p:sp>
      <p:sp>
        <p:nvSpPr>
          <p:cNvPr id="9" name="2 Marcador de número de diapositiva"/>
          <p:cNvSpPr>
            <a:spLocks noGrp="1"/>
          </p:cNvSpPr>
          <p:nvPr>
            <p:ph type="sldNum" sz="quarter" idx="12"/>
          </p:nvPr>
        </p:nvSpPr>
        <p:spPr>
          <a:xfrm>
            <a:off x="6902896" y="6376243"/>
            <a:ext cx="2133600" cy="365125"/>
          </a:xfrm>
        </p:spPr>
        <p:txBody>
          <a:bodyPr/>
          <a:lstStyle/>
          <a:p>
            <a:fld id="{D8A1E488-ED89-41AE-B823-F1E75F15B4A3}" type="slidenum">
              <a:rPr lang="es-ES" sz="1600" b="1" smtClean="0">
                <a:solidFill>
                  <a:schemeClr val="bg1"/>
                </a:solidFill>
              </a:rPr>
              <a:pPr/>
              <a:t>9</a:t>
            </a:fld>
            <a:endParaRPr lang="es-ES" sz="1600" b="1"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124744"/>
            <a:ext cx="900956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616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TotalTime>
  <Words>1861</Words>
  <Application>Microsoft Office PowerPoint</Application>
  <PresentationFormat>Presentación en pantalla (4:3)</PresentationFormat>
  <Paragraphs>326</Paragraphs>
  <Slides>10</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LiftingPC37</dc:creator>
  <cp:lastModifiedBy>Marta Hernandez Garcia</cp:lastModifiedBy>
  <cp:revision>87</cp:revision>
  <dcterms:created xsi:type="dcterms:W3CDTF">2014-01-20T15:25:56Z</dcterms:created>
  <dcterms:modified xsi:type="dcterms:W3CDTF">2016-03-16T16:16:51Z</dcterms:modified>
</cp:coreProperties>
</file>