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1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57" r:id="rId14"/>
    <p:sldId id="277" r:id="rId15"/>
    <p:sldId id="278" r:id="rId16"/>
    <p:sldId id="279" r:id="rId17"/>
    <p:sldId id="280" r:id="rId18"/>
    <p:sldId id="282" r:id="rId19"/>
    <p:sldId id="281" r:id="rId20"/>
    <p:sldId id="258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724BB-3027-47BA-AB79-3E3A20FE0AFE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62964-A984-4741-A830-2AA9F1014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311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7388"/>
            <a:ext cx="4568825" cy="3427412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>
          <a:xfrm>
            <a:off x="3884616" y="8685215"/>
            <a:ext cx="2971799" cy="457200"/>
          </a:xfrm>
          <a:prstGeom prst="rect">
            <a:avLst/>
          </a:prstGeom>
        </p:spPr>
        <p:txBody>
          <a:bodyPr lIns="86866" tIns="43434" rIns="86866" bIns="43434"/>
          <a:lstStyle/>
          <a:p>
            <a:pPr>
              <a:defRPr/>
            </a:pPr>
            <a:fld id="{CFAE6FC7-78DA-4C82-9DC5-775C9D58A446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31640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17/03/2016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6 Imagen" descr="001_CETaqua_Dessin_PortadaPPT_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17/03/2016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7244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x-none" noProof="0" smtClean="0"/>
              <a:t>Click to edit Master title style</a:t>
            </a:r>
            <a:endParaRPr lang="en-GB" noProof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1970323" y="6515721"/>
            <a:ext cx="2269191" cy="176811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54190" y="6515721"/>
            <a:ext cx="1416133" cy="176811"/>
          </a:xfrm>
        </p:spPr>
        <p:txBody>
          <a:bodyPr/>
          <a:lstStyle/>
          <a:p>
            <a:r>
              <a:rPr lang="en-GB" noProof="0" dirty="0" smtClean="0"/>
              <a:t>© DHI</a:t>
            </a:r>
            <a:endParaRPr lang="en-GB" noProof="0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239514" y="6515721"/>
            <a:ext cx="516591" cy="176811"/>
          </a:xfrm>
        </p:spPr>
        <p:txBody>
          <a:bodyPr/>
          <a:lstStyle/>
          <a:p>
            <a:r>
              <a:rPr lang="en-GB" noProof="0" dirty="0" smtClean="0"/>
              <a:t>#</a:t>
            </a:r>
            <a:fld id="{EC98167B-91FF-498B-85F5-63F1D9402506}" type="slidenum">
              <a:rPr lang="en-GB" noProof="0" smtClean="0"/>
              <a:pPr/>
              <a:t>‹#›</a:t>
            </a:fld>
            <a:r>
              <a:rPr lang="en-GB" noProof="0" dirty="0" smtClean="0"/>
              <a:t>  </a:t>
            </a:r>
            <a:endParaRPr lang="en-GB" noProof="0" dirty="0"/>
          </a:p>
        </p:txBody>
      </p:sp>
      <p:sp>
        <p:nvSpPr>
          <p:cNvPr id="11" name="Content Placeholder 6"/>
          <p:cNvSpPr>
            <a:spLocks noGrp="1"/>
          </p:cNvSpPr>
          <p:nvPr>
            <p:ph sz="quarter" idx="13"/>
          </p:nvPr>
        </p:nvSpPr>
        <p:spPr>
          <a:xfrm>
            <a:off x="554047" y="1589743"/>
            <a:ext cx="8035925" cy="4123764"/>
          </a:xfrm>
        </p:spPr>
        <p:txBody>
          <a:bodyPr/>
          <a:lstStyle>
            <a:lvl1pPr marL="270000" indent="-270000">
              <a:buFont typeface="Arial" pitchFamily="34" charset="0"/>
              <a:buChar char="•"/>
              <a:defRPr>
                <a:solidFill>
                  <a:schemeClr val="accent3"/>
                </a:solidFill>
              </a:defRPr>
            </a:lvl1pPr>
            <a:lvl2pPr marL="540000" indent="-270000">
              <a:buFont typeface="Arial" pitchFamily="34" charset="0"/>
              <a:buChar char="−"/>
              <a:defRPr>
                <a:solidFill>
                  <a:schemeClr val="accent3"/>
                </a:solidFill>
              </a:defRPr>
            </a:lvl2pPr>
            <a:lvl3pPr marL="810000" indent="-270000">
              <a:buFont typeface="Arial" pitchFamily="34" charset="0"/>
              <a:buChar char="•"/>
              <a:defRPr>
                <a:solidFill>
                  <a:schemeClr val="accent3"/>
                </a:solidFill>
              </a:defRPr>
            </a:lvl3pPr>
            <a:lvl4pPr marL="1080000" indent="-270000">
              <a:buFont typeface="Arial" pitchFamily="34" charset="0"/>
              <a:buChar char="−"/>
              <a:defRPr>
                <a:solidFill>
                  <a:schemeClr val="accent3"/>
                </a:solidFill>
              </a:defRPr>
            </a:lvl4pPr>
            <a:lvl5pPr marL="1350000" indent="-270000"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x-none" noProof="0" smtClean="0"/>
              <a:t>Click to edit Master text styles</a:t>
            </a:r>
          </a:p>
          <a:p>
            <a:pPr lvl="1"/>
            <a:r>
              <a:rPr lang="x-none" noProof="0" smtClean="0"/>
              <a:t>Second level</a:t>
            </a:r>
          </a:p>
          <a:p>
            <a:pPr lvl="2"/>
            <a:r>
              <a:rPr lang="x-none" noProof="0" smtClean="0"/>
              <a:t>Third level</a:t>
            </a:r>
          </a:p>
          <a:p>
            <a:pPr lvl="3"/>
            <a:r>
              <a:rPr lang="x-none" noProof="0" smtClean="0"/>
              <a:t>Fourth level</a:t>
            </a:r>
          </a:p>
          <a:p>
            <a:pPr lvl="4"/>
            <a:r>
              <a:rPr lang="x-none" noProof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56960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17/03/2016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6 Imagen" descr="001_CETaqua_Dessin_Contra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17/03/2016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17/03/2016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17/03/2016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17/03/2016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17/03/2016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17/03/2016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17/03/2016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DA8E2-2B8D-46A9-B7A3-18104B7304CD}" type="datetimeFigureOut">
              <a:rPr lang="es-ES" smtClean="0"/>
              <a:pPr/>
              <a:t>17/03/2016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6 Imagen" descr="001_CETaqua_Dessin_PagPPT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4437112"/>
            <a:ext cx="507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Results</a:t>
            </a:r>
            <a:r>
              <a:rPr lang="es-ES_tradnl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es-ES_tradnl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from</a:t>
            </a:r>
            <a:r>
              <a:rPr lang="es-ES_tradnl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Aarhus</a:t>
            </a:r>
            <a:endParaRPr lang="es-E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1472" y="4937178"/>
            <a:ext cx="5072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DESSIN WP13</a:t>
            </a:r>
            <a:endParaRPr lang="es-ES" sz="2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28596" y="5301208"/>
            <a:ext cx="52149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Niels Riegels</a:t>
            </a:r>
            <a:r>
              <a:rPr lang="en-GB" sz="16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</a:p>
          <a:p>
            <a:pPr algn="r"/>
            <a:r>
              <a:rPr lang="en-GB" sz="12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DHI</a:t>
            </a:r>
            <a:endParaRPr lang="en-GB" sz="1200" baseline="30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/>
            <a:endParaRPr lang="es-E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05836"/>
            <a:ext cx="8035637" cy="67201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Comparison of </a:t>
            </a:r>
            <a:r>
              <a:rPr lang="en-US" sz="2400" dirty="0" err="1" smtClean="0"/>
              <a:t>E.Coli</a:t>
            </a:r>
            <a:r>
              <a:rPr lang="en-US" sz="2400" dirty="0" smtClean="0"/>
              <a:t> at river mouth</a:t>
            </a:r>
            <a:endParaRPr lang="da-DK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© DHI</a:t>
            </a:r>
            <a:endParaRPr lang="en-GB" noProof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224" y="1124744"/>
            <a:ext cx="7909224" cy="4115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247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Cultural ESS</a:t>
            </a:r>
            <a:r>
              <a:rPr lang="en-US" sz="2400" dirty="0"/>
              <a:t>: Enjoying the restored riverfront area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© DHI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42883" y="1268760"/>
            <a:ext cx="8035925" cy="3092823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State indicators</a:t>
            </a:r>
          </a:p>
          <a:p>
            <a:pPr lvl="2"/>
            <a:r>
              <a:rPr lang="en-US" sz="1600" dirty="0"/>
              <a:t>Presence </a:t>
            </a:r>
            <a:r>
              <a:rPr lang="en-US" sz="1600" dirty="0"/>
              <a:t>of surface water</a:t>
            </a:r>
          </a:p>
          <a:p>
            <a:pPr lvl="2"/>
            <a:r>
              <a:rPr lang="en-US" sz="1600" dirty="0"/>
              <a:t>Water </a:t>
            </a:r>
            <a:r>
              <a:rPr lang="en-US" sz="1600" dirty="0"/>
              <a:t>clarity status</a:t>
            </a:r>
          </a:p>
          <a:p>
            <a:pPr lvl="2"/>
            <a:r>
              <a:rPr lang="en-US" sz="1600" dirty="0"/>
              <a:t>Extent </a:t>
            </a:r>
            <a:r>
              <a:rPr lang="en-US" sz="1600" dirty="0"/>
              <a:t>to which sound of flowing water can be heard</a:t>
            </a:r>
          </a:p>
          <a:p>
            <a:pPr lvl="2"/>
            <a:r>
              <a:rPr lang="en-US" sz="1600" dirty="0"/>
              <a:t>Odor </a:t>
            </a:r>
            <a:r>
              <a:rPr lang="en-US" sz="1600" dirty="0"/>
              <a:t>status</a:t>
            </a:r>
          </a:p>
          <a:p>
            <a:pPr lvl="2"/>
            <a:r>
              <a:rPr lang="en-US" sz="1600" dirty="0"/>
              <a:t>Algae status</a:t>
            </a:r>
          </a:p>
          <a:p>
            <a:pPr lvl="2"/>
            <a:r>
              <a:rPr lang="en-US" sz="1600" dirty="0"/>
              <a:t>Probability of water-borne illness from partial body contact with river water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ESS provision indicator</a:t>
            </a:r>
          </a:p>
          <a:p>
            <a:pPr lvl="2"/>
            <a:r>
              <a:rPr lang="en-US" sz="1600" dirty="0"/>
              <a:t>Dimensionless indicator aggregating the above state variables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81345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774" y="260648"/>
            <a:ext cx="8229600" cy="562074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Cultural ESS</a:t>
            </a:r>
            <a:r>
              <a:rPr lang="en-US" sz="2400" dirty="0"/>
              <a:t>: Enjoying the restored riverfront area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© DHI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554190" y="1124744"/>
            <a:ext cx="8035925" cy="3092823"/>
          </a:xfrm>
        </p:spPr>
        <p:txBody>
          <a:bodyPr>
            <a:normAutofit fontScale="92500"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ESS use indicator</a:t>
            </a:r>
          </a:p>
          <a:p>
            <a:pPr lvl="2"/>
            <a:r>
              <a:rPr lang="en-US" sz="1600" dirty="0"/>
              <a:t>Number of individuals likely to make day trips to the area (Number living &lt;8 km from riverfront area)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Valuation indicator</a:t>
            </a:r>
          </a:p>
          <a:p>
            <a:pPr lvl="2"/>
            <a:r>
              <a:rPr lang="en-US" sz="1600" dirty="0"/>
              <a:t>Estimated change in house prices resulting from:</a:t>
            </a:r>
          </a:p>
          <a:p>
            <a:pPr lvl="3"/>
            <a:r>
              <a:rPr lang="en-US" sz="1600" dirty="0"/>
              <a:t>Nature areas within 1000m walking distance</a:t>
            </a:r>
          </a:p>
          <a:p>
            <a:pPr lvl="3"/>
            <a:r>
              <a:rPr lang="en-US" sz="1600" dirty="0"/>
              <a:t>More varied shopping and entertainment possibilities within 1200m walking distance</a:t>
            </a:r>
            <a:endParaRPr lang="en-US" sz="1600" dirty="0"/>
          </a:p>
          <a:p>
            <a:pPr lvl="2"/>
            <a:r>
              <a:rPr lang="en-US" sz="1600" dirty="0"/>
              <a:t>Estimated change in apartment prices resulting from:</a:t>
            </a:r>
          </a:p>
          <a:p>
            <a:pPr lvl="3"/>
            <a:r>
              <a:rPr lang="en-US" sz="1600" dirty="0"/>
              <a:t>Nature areas within 600m walking distance</a:t>
            </a:r>
          </a:p>
          <a:p>
            <a:pPr lvl="3"/>
            <a:r>
              <a:rPr lang="en-US" sz="1600" dirty="0"/>
              <a:t>More varied shopping and entertainment possibilities within </a:t>
            </a:r>
            <a:r>
              <a:rPr lang="en-US" sz="1600" dirty="0"/>
              <a:t>1000m </a:t>
            </a:r>
            <a:r>
              <a:rPr lang="en-US" sz="1600" dirty="0"/>
              <a:t>walking </a:t>
            </a:r>
            <a:r>
              <a:rPr lang="en-US" sz="1600" dirty="0"/>
              <a:t>distance</a:t>
            </a:r>
          </a:p>
          <a:p>
            <a:pPr lvl="3"/>
            <a:r>
              <a:rPr lang="en-US" sz="1600" dirty="0">
                <a:solidFill>
                  <a:srgbClr val="FF0000"/>
                </a:solidFill>
              </a:rPr>
              <a:t>More </a:t>
            </a:r>
            <a:r>
              <a:rPr lang="en-US" sz="1600" dirty="0" err="1">
                <a:solidFill>
                  <a:srgbClr val="FF0000"/>
                </a:solidFill>
              </a:rPr>
              <a:t>caf</a:t>
            </a:r>
            <a:r>
              <a:rPr lang="da-DK" sz="1600" dirty="0">
                <a:solidFill>
                  <a:srgbClr val="FF0000"/>
                </a:solidFill>
              </a:rPr>
              <a:t>és, bars, and restaurants within 100m walking distance</a:t>
            </a:r>
            <a:endParaRPr lang="en-US" sz="1600" dirty="0">
              <a:solidFill>
                <a:srgbClr val="FF0000"/>
              </a:solidFill>
            </a:endParaRPr>
          </a:p>
          <a:p>
            <a:pPr lvl="3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18505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24129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Valuation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results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: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Houses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340768"/>
            <a:ext cx="6915150" cy="345757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24129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Valuation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results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: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Apartments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612" y="895350"/>
            <a:ext cx="7724775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201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24129"/>
            <a:ext cx="6160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Sustainability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assessment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: Social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908720"/>
            <a:ext cx="7632848" cy="461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21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24129"/>
            <a:ext cx="6160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Sustainability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assessment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: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Environmental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1" y="1196752"/>
            <a:ext cx="7968885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322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24129"/>
            <a:ext cx="6160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Sustainability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assessment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: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Financial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196752"/>
            <a:ext cx="6946002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127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32656"/>
            <a:ext cx="6160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Sustainability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assessment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: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Governance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340768"/>
            <a:ext cx="777240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5600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24129"/>
            <a:ext cx="6160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Sustainability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assessment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: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Assets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980728"/>
            <a:ext cx="5400600" cy="504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846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24129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INDEX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5488" y="1196752"/>
            <a:ext cx="8032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Review of Aarhus River restoration project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Results from ESS assessment and valuation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Update on sustainability assessment</a:t>
            </a:r>
          </a:p>
        </p:txBody>
      </p:sp>
    </p:spTree>
    <p:extLst>
      <p:ext uri="{BB962C8B-B14F-4D97-AF65-F5344CB8AC3E}">
        <p14:creationId xmlns:p14="http://schemas.microsoft.com/office/powerpoint/2010/main" val="376308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84584" y="897580"/>
            <a:ext cx="8229600" cy="1143000"/>
          </a:xfrm>
        </p:spPr>
        <p:txBody>
          <a:bodyPr/>
          <a:lstStyle/>
          <a:p>
            <a:r>
              <a:rPr lang="en-US" dirty="0" smtClean="0"/>
              <a:t>Aarhus river restoration</a:t>
            </a:r>
            <a:endParaRPr lang="da-DK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© DHI</a:t>
            </a:r>
            <a:endParaRPr lang="en-GB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" y="2317115"/>
            <a:ext cx="3620934" cy="250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758" y="2317115"/>
            <a:ext cx="3730772" cy="2502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2376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Oversigt_regnvandsudlø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69841"/>
            <a:ext cx="9144000" cy="4161902"/>
          </a:xfrm>
          <a:prstGeom prst="rect">
            <a:avLst/>
          </a:prstGeom>
          <a:noFill/>
        </p:spPr>
      </p:pic>
      <p:sp>
        <p:nvSpPr>
          <p:cNvPr id="2" name="Tekstboks 1"/>
          <p:cNvSpPr txBox="1"/>
          <p:nvPr/>
        </p:nvSpPr>
        <p:spPr>
          <a:xfrm>
            <a:off x="3180357" y="3935376"/>
            <a:ext cx="100012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a-DK" sz="900" dirty="0">
                <a:latin typeface="Arial" panose="020B0604020202020204" pitchFamily="34" charset="0"/>
                <a:cs typeface="Arial" panose="020B0604020202020204" pitchFamily="34" charset="0"/>
              </a:rPr>
              <a:t>Lake Brabrand</a:t>
            </a:r>
          </a:p>
        </p:txBody>
      </p:sp>
      <p:sp>
        <p:nvSpPr>
          <p:cNvPr id="7" name="Tekstboks 6"/>
          <p:cNvSpPr txBox="1"/>
          <p:nvPr/>
        </p:nvSpPr>
        <p:spPr>
          <a:xfrm>
            <a:off x="1095377" y="4510708"/>
            <a:ext cx="78104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a-DK" sz="900" dirty="0">
                <a:latin typeface="Arial" panose="020B0604020202020204" pitchFamily="34" charset="0"/>
                <a:cs typeface="Arial" panose="020B0604020202020204" pitchFamily="34" charset="0"/>
              </a:rPr>
              <a:t>Lake Årslev</a:t>
            </a:r>
          </a:p>
        </p:txBody>
      </p:sp>
      <p:sp>
        <p:nvSpPr>
          <p:cNvPr id="8" name="Tekstboks 7"/>
          <p:cNvSpPr txBox="1"/>
          <p:nvPr/>
        </p:nvSpPr>
        <p:spPr>
          <a:xfrm>
            <a:off x="5287153" y="4326922"/>
            <a:ext cx="84518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a-DK" sz="900" dirty="0">
                <a:latin typeface="Arial" panose="020B0604020202020204" pitchFamily="34" charset="0"/>
                <a:cs typeface="Arial" panose="020B0604020202020204" pitchFamily="34" charset="0"/>
              </a:rPr>
              <a:t>River Aarhus</a:t>
            </a:r>
          </a:p>
        </p:txBody>
      </p:sp>
      <p:sp>
        <p:nvSpPr>
          <p:cNvPr id="9" name="Tekstboks 8"/>
          <p:cNvSpPr txBox="1"/>
          <p:nvPr/>
        </p:nvSpPr>
        <p:spPr>
          <a:xfrm>
            <a:off x="4633292" y="4828338"/>
            <a:ext cx="87089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a-DK" sz="900" dirty="0">
                <a:latin typeface="Arial" panose="020B0604020202020204" pitchFamily="34" charset="0"/>
                <a:cs typeface="Arial" panose="020B0604020202020204" pitchFamily="34" charset="0"/>
              </a:rPr>
              <a:t>Viby WWTP</a:t>
            </a:r>
          </a:p>
        </p:txBody>
      </p:sp>
      <p:sp>
        <p:nvSpPr>
          <p:cNvPr id="10" name="Tekstboks 9"/>
          <p:cNvSpPr txBox="1"/>
          <p:nvPr/>
        </p:nvSpPr>
        <p:spPr>
          <a:xfrm>
            <a:off x="6393899" y="3732560"/>
            <a:ext cx="87089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a-DK" sz="900" dirty="0">
                <a:latin typeface="Arial" panose="020B0604020202020204" pitchFamily="34" charset="0"/>
                <a:cs typeface="Arial" panose="020B0604020202020204" pitchFamily="34" charset="0"/>
              </a:rPr>
              <a:t>Åby WWTP</a:t>
            </a:r>
          </a:p>
        </p:txBody>
      </p:sp>
      <p:sp>
        <p:nvSpPr>
          <p:cNvPr id="11" name="Tekstboks 10"/>
          <p:cNvSpPr txBox="1"/>
          <p:nvPr/>
        </p:nvSpPr>
        <p:spPr>
          <a:xfrm>
            <a:off x="7154713" y="4317775"/>
            <a:ext cx="13168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a-DK" sz="900" dirty="0">
                <a:latin typeface="Arial" panose="020B0604020202020204" pitchFamily="34" charset="0"/>
                <a:cs typeface="Arial" panose="020B0604020202020204" pitchFamily="34" charset="0"/>
              </a:rPr>
              <a:t>Marselisborg WWTP</a:t>
            </a:r>
          </a:p>
        </p:txBody>
      </p:sp>
      <p:sp>
        <p:nvSpPr>
          <p:cNvPr id="12" name="Tekstboks 11"/>
          <p:cNvSpPr txBox="1"/>
          <p:nvPr/>
        </p:nvSpPr>
        <p:spPr>
          <a:xfrm>
            <a:off x="7703109" y="3381233"/>
            <a:ext cx="13168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a-DK" sz="900" dirty="0">
                <a:latin typeface="Arial" panose="020B0604020202020204" pitchFamily="34" charset="0"/>
                <a:cs typeface="Arial" panose="020B0604020202020204" pitchFamily="34" charset="0"/>
              </a:rPr>
              <a:t>Aarhus </a:t>
            </a:r>
            <a:r>
              <a:rPr lang="da-DK" sz="900" dirty="0" err="1">
                <a:latin typeface="Arial" panose="020B0604020202020204" pitchFamily="34" charset="0"/>
                <a:cs typeface="Arial" panose="020B0604020202020204" pitchFamily="34" charset="0"/>
              </a:rPr>
              <a:t>Harbour</a:t>
            </a:r>
            <a:endParaRPr lang="da-DK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51520" y="1986242"/>
            <a:ext cx="6670994" cy="142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a-DK" sz="2000" b="1" kern="0" dirty="0">
                <a:solidFill>
                  <a:srgbClr val="FFFF00"/>
                </a:solidFill>
              </a:rPr>
              <a:t>Lake Brabrand, River Aarhus and Aarhus </a:t>
            </a:r>
            <a:r>
              <a:rPr lang="da-DK" sz="2000" b="1" kern="0" dirty="0" err="1">
                <a:solidFill>
                  <a:srgbClr val="FFFF00"/>
                </a:solidFill>
              </a:rPr>
              <a:t>Harbour</a:t>
            </a:r>
            <a:r>
              <a:rPr lang="da-DK" sz="2000" b="1" kern="0" dirty="0">
                <a:solidFill>
                  <a:srgbClr val="FFFF00"/>
                </a:solidFill>
              </a:rPr>
              <a:t> </a:t>
            </a:r>
            <a:r>
              <a:rPr lang="da-DK" sz="2000" b="1" kern="0" dirty="0" err="1">
                <a:solidFill>
                  <a:srgbClr val="FFFF00"/>
                </a:solidFill>
              </a:rPr>
              <a:t>are</a:t>
            </a:r>
            <a:r>
              <a:rPr lang="da-DK" sz="2000" b="1" kern="0" dirty="0">
                <a:solidFill>
                  <a:srgbClr val="FFFF00"/>
                </a:solidFill>
              </a:rPr>
              <a:t> </a:t>
            </a:r>
            <a:r>
              <a:rPr lang="da-DK" sz="2000" b="1" kern="0" dirty="0" err="1">
                <a:solidFill>
                  <a:srgbClr val="FFFF00"/>
                </a:solidFill>
              </a:rPr>
              <a:t>affected</a:t>
            </a:r>
            <a:r>
              <a:rPr lang="da-DK" sz="2000" b="1" kern="0" dirty="0">
                <a:solidFill>
                  <a:srgbClr val="FFFF00"/>
                </a:solidFill>
              </a:rPr>
              <a:t> by:</a:t>
            </a:r>
          </a:p>
          <a:p>
            <a:pPr lvl="1"/>
            <a:r>
              <a:rPr lang="da-DK" sz="2000" b="1" kern="0" dirty="0">
                <a:solidFill>
                  <a:srgbClr val="FFFF00"/>
                </a:solidFill>
              </a:rPr>
              <a:t>75 </a:t>
            </a:r>
            <a:r>
              <a:rPr lang="da-DK" sz="2000" b="1" kern="0" dirty="0" err="1">
                <a:solidFill>
                  <a:srgbClr val="FFFF00"/>
                </a:solidFill>
              </a:rPr>
              <a:t>combined</a:t>
            </a:r>
            <a:r>
              <a:rPr lang="da-DK" sz="2000" b="1" kern="0" dirty="0">
                <a:solidFill>
                  <a:srgbClr val="FFFF00"/>
                </a:solidFill>
              </a:rPr>
              <a:t> </a:t>
            </a:r>
            <a:r>
              <a:rPr lang="da-DK" sz="2000" b="1" kern="0" dirty="0" err="1">
                <a:solidFill>
                  <a:srgbClr val="FFFF00"/>
                </a:solidFill>
              </a:rPr>
              <a:t>sewer</a:t>
            </a:r>
            <a:r>
              <a:rPr lang="da-DK" sz="2000" b="1" kern="0" dirty="0">
                <a:solidFill>
                  <a:srgbClr val="FFFF00"/>
                </a:solidFill>
              </a:rPr>
              <a:t> </a:t>
            </a:r>
            <a:r>
              <a:rPr lang="da-DK" sz="2000" b="1" kern="0" dirty="0" err="1">
                <a:solidFill>
                  <a:srgbClr val="FFFF00"/>
                </a:solidFill>
              </a:rPr>
              <a:t>overflows</a:t>
            </a:r>
            <a:r>
              <a:rPr lang="da-DK" sz="2000" b="1" kern="0" dirty="0">
                <a:solidFill>
                  <a:srgbClr val="FFFF00"/>
                </a:solidFill>
              </a:rPr>
              <a:t> (CSO)</a:t>
            </a:r>
          </a:p>
          <a:p>
            <a:pPr lvl="1"/>
            <a:r>
              <a:rPr lang="da-DK" sz="2000" b="1" kern="0" dirty="0">
                <a:solidFill>
                  <a:srgbClr val="FFFF00"/>
                </a:solidFill>
              </a:rPr>
              <a:t>58 storm </a:t>
            </a:r>
            <a:r>
              <a:rPr lang="da-DK" sz="2000" b="1" kern="0" dirty="0" err="1">
                <a:solidFill>
                  <a:srgbClr val="FFFF00"/>
                </a:solidFill>
              </a:rPr>
              <a:t>water</a:t>
            </a:r>
            <a:r>
              <a:rPr lang="da-DK" sz="2000" b="1" kern="0" dirty="0">
                <a:solidFill>
                  <a:srgbClr val="FFFF00"/>
                </a:solidFill>
              </a:rPr>
              <a:t> </a:t>
            </a:r>
            <a:r>
              <a:rPr lang="da-DK" sz="2000" b="1" kern="0" dirty="0" err="1">
                <a:solidFill>
                  <a:srgbClr val="FFFF00"/>
                </a:solidFill>
              </a:rPr>
              <a:t>drains</a:t>
            </a:r>
            <a:endParaRPr lang="da-DK" sz="2000" b="1" kern="0" dirty="0">
              <a:solidFill>
                <a:srgbClr val="FFFF00"/>
              </a:solidFill>
            </a:endParaRPr>
          </a:p>
          <a:p>
            <a:pPr lvl="1"/>
            <a:r>
              <a:rPr lang="da-DK" sz="2000" b="1" kern="0" dirty="0">
                <a:solidFill>
                  <a:srgbClr val="FFFF00"/>
                </a:solidFill>
              </a:rPr>
              <a:t>50% of the flow in the river is from </a:t>
            </a:r>
            <a:r>
              <a:rPr lang="da-DK" sz="2000" b="1" kern="0" dirty="0" err="1">
                <a:solidFill>
                  <a:srgbClr val="FFFF00"/>
                </a:solidFill>
              </a:rPr>
              <a:t>WWTPs</a:t>
            </a:r>
            <a:endParaRPr lang="da-DK" sz="2000" b="1" kern="0" dirty="0">
              <a:solidFill>
                <a:srgbClr val="FFFF00"/>
              </a:solidFill>
            </a:endParaRPr>
          </a:p>
          <a:p>
            <a:pPr lvl="1"/>
            <a:endParaRPr lang="en-US" kern="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323528" y="759621"/>
            <a:ext cx="8229600" cy="1143000"/>
          </a:xfrm>
        </p:spPr>
        <p:txBody>
          <a:bodyPr/>
          <a:lstStyle/>
          <a:p>
            <a:pPr algn="l"/>
            <a:r>
              <a:rPr lang="da-DK" b="1" dirty="0" smtClean="0"/>
              <a:t>Situation 2006</a:t>
            </a:r>
            <a:endParaRPr lang="da-DK" b="1" dirty="0"/>
          </a:p>
        </p:txBody>
      </p:sp>
    </p:spTree>
    <p:extLst>
      <p:ext uri="{BB962C8B-B14F-4D97-AF65-F5344CB8AC3E}">
        <p14:creationId xmlns:p14="http://schemas.microsoft.com/office/powerpoint/2010/main" val="48466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data\Arbejde\Århus Vand\Samstyring\Diverse doks\Billeder\vadestedet_menesker_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36" y="620688"/>
            <a:ext cx="7149430" cy="556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044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6342754" cy="1143000"/>
          </a:xfrm>
        </p:spPr>
        <p:txBody>
          <a:bodyPr/>
          <a:lstStyle/>
          <a:p>
            <a:r>
              <a:rPr lang="en-US" dirty="0" smtClean="0"/>
              <a:t>DESSIN “Cookbook”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© DHI</a:t>
            </a:r>
            <a:endParaRPr lang="en-GB" noProof="0" dirty="0"/>
          </a:p>
        </p:txBody>
      </p:sp>
      <p:pic>
        <p:nvPicPr>
          <p:cNvPr id="1026" name="Picture 2" descr="Practical steps for the application of the DESSIN ESS Evaluation Framework_cookbookv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3468" r="1967" b="3468"/>
          <a:stretch>
            <a:fillRect/>
          </a:stretch>
        </p:blipFill>
        <p:spPr bwMode="auto">
          <a:xfrm>
            <a:off x="395536" y="2132856"/>
            <a:ext cx="8416022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32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93402"/>
            <a:ext cx="3930568" cy="11430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Aarhus testing</a:t>
            </a:r>
            <a:endParaRPr lang="da-DK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© DHI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95536" y="1268760"/>
            <a:ext cx="8035925" cy="3092823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Regulatory service: Degradation of pollutants in the river</a:t>
            </a:r>
          </a:p>
          <a:p>
            <a:pPr lvl="2"/>
            <a:r>
              <a:rPr lang="en-US" sz="1800" dirty="0"/>
              <a:t>CICES service class: Bioremediation/filtration/sequestration/storage/accumulation by ecosystems</a:t>
            </a:r>
          </a:p>
          <a:p>
            <a:pPr lvl="2"/>
            <a:r>
              <a:rPr lang="en-US" sz="1800" dirty="0"/>
              <a:t>FEGS beneficiary: None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Cultural service: Enjoying the restored riverfront area</a:t>
            </a:r>
          </a:p>
          <a:p>
            <a:pPr lvl="2"/>
            <a:r>
              <a:rPr lang="en-US" sz="1800" dirty="0"/>
              <a:t>CICES service class: Experiential use of landscapes in different environmental settings</a:t>
            </a:r>
          </a:p>
          <a:p>
            <a:pPr lvl="2"/>
            <a:r>
              <a:rPr lang="en-US" sz="1800" dirty="0"/>
              <a:t>FEGS beneficiary: Experiencers and viewers</a:t>
            </a:r>
          </a:p>
        </p:txBody>
      </p:sp>
    </p:spTree>
    <p:extLst>
      <p:ext uri="{BB962C8B-B14F-4D97-AF65-F5344CB8AC3E}">
        <p14:creationId xmlns:p14="http://schemas.microsoft.com/office/powerpoint/2010/main" val="2753189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188640"/>
            <a:ext cx="8229600" cy="63408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Regulatory ESS: Degradation of pollutants</a:t>
            </a:r>
            <a:endParaRPr lang="da-DK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© DHI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518864" y="1268760"/>
            <a:ext cx="8035925" cy="3092823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State indicator</a:t>
            </a:r>
          </a:p>
          <a:p>
            <a:pPr lvl="2"/>
            <a:r>
              <a:rPr lang="en-US" sz="1800" dirty="0"/>
              <a:t>Concentrations of E Coli and Enterococci at various points in the river</a:t>
            </a:r>
          </a:p>
          <a:p>
            <a:pPr lvl="3"/>
            <a:r>
              <a:rPr lang="en-US" sz="1800" dirty="0"/>
              <a:t>No monitoring data available, so will be estimated using MIKE11/ECOLAB</a:t>
            </a:r>
          </a:p>
          <a:p>
            <a:pPr lvl="1"/>
            <a:r>
              <a:rPr lang="en-US" sz="1800" dirty="0"/>
              <a:t>ESS provision indicator</a:t>
            </a:r>
          </a:p>
          <a:p>
            <a:pPr lvl="2"/>
            <a:r>
              <a:rPr lang="en-US" sz="1800" dirty="0"/>
              <a:t>E Coli/Enterococci mass </a:t>
            </a:r>
            <a:r>
              <a:rPr lang="en-US" sz="1800" dirty="0" smtClean="0"/>
              <a:t>balance</a:t>
            </a:r>
          </a:p>
          <a:p>
            <a:pPr lvl="2"/>
            <a:r>
              <a:rPr lang="en-US" sz="1800" dirty="0" smtClean="0"/>
              <a:t>BOD mass balance</a:t>
            </a:r>
            <a:endParaRPr lang="en-US" sz="1800" dirty="0"/>
          </a:p>
          <a:p>
            <a:pPr lvl="2"/>
            <a:r>
              <a:rPr lang="en-US" sz="1800" dirty="0"/>
              <a:t>Hypothesis: Rate of degradation has increased as a result of project </a:t>
            </a:r>
          </a:p>
        </p:txBody>
      </p:sp>
    </p:spTree>
    <p:extLst>
      <p:ext uri="{BB962C8B-B14F-4D97-AF65-F5344CB8AC3E}">
        <p14:creationId xmlns:p14="http://schemas.microsoft.com/office/powerpoint/2010/main" val="518618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872" y="274638"/>
            <a:ext cx="8229600" cy="490066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MIKE 11 model schematic</a:t>
            </a:r>
            <a:endParaRPr lang="da-DK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© DHI</a:t>
            </a:r>
            <a:endParaRPr lang="en-GB" noProof="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785079" cy="3400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5157192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models: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E.Coli</a:t>
            </a:r>
            <a:r>
              <a:rPr lang="en-US" dirty="0" smtClean="0"/>
              <a:t>, Enterococci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BOD, DO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91628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393</Words>
  <Application>Microsoft Office PowerPoint</Application>
  <PresentationFormat>On-screen Show (4:3)</PresentationFormat>
  <Paragraphs>79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Tema de Office</vt:lpstr>
      <vt:lpstr>PowerPoint Presentation</vt:lpstr>
      <vt:lpstr>PowerPoint Presentation</vt:lpstr>
      <vt:lpstr>Aarhus river restoration</vt:lpstr>
      <vt:lpstr>Situation 2006</vt:lpstr>
      <vt:lpstr>PowerPoint Presentation</vt:lpstr>
      <vt:lpstr>DESSIN “Cookbook”</vt:lpstr>
      <vt:lpstr>Aarhus testing</vt:lpstr>
      <vt:lpstr>Regulatory ESS: Degradation of pollutants</vt:lpstr>
      <vt:lpstr>MIKE 11 model schematic</vt:lpstr>
      <vt:lpstr>Comparison of E.Coli at river mouth</vt:lpstr>
      <vt:lpstr>Cultural ESS: Enjoying the restored riverfront area</vt:lpstr>
      <vt:lpstr>Cultural ESS: Enjoying the restored riverfront area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LiftingPC37</dc:creator>
  <cp:lastModifiedBy>Niels Riegels</cp:lastModifiedBy>
  <cp:revision>23</cp:revision>
  <dcterms:created xsi:type="dcterms:W3CDTF">2014-01-20T15:25:56Z</dcterms:created>
  <dcterms:modified xsi:type="dcterms:W3CDTF">2016-03-17T11:56:17Z</dcterms:modified>
</cp:coreProperties>
</file>