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5" r:id="rId2"/>
    <p:sldId id="326" r:id="rId3"/>
    <p:sldId id="276" r:id="rId4"/>
    <p:sldId id="327" r:id="rId5"/>
    <p:sldId id="349" r:id="rId6"/>
    <p:sldId id="363" r:id="rId7"/>
    <p:sldId id="329" r:id="rId8"/>
    <p:sldId id="331" r:id="rId9"/>
    <p:sldId id="358" r:id="rId10"/>
    <p:sldId id="338" r:id="rId11"/>
    <p:sldId id="369" r:id="rId12"/>
    <p:sldId id="370" r:id="rId13"/>
    <p:sldId id="372" r:id="rId14"/>
    <p:sldId id="373" r:id="rId15"/>
    <p:sldId id="374" r:id="rId16"/>
    <p:sldId id="368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41" r:id="rId3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CA7B2-0511-4605-BCB5-E4096F5C42B8}" type="datetimeFigureOut">
              <a:rPr lang="en-GB" smtClean="0"/>
              <a:t>14/03/2016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2E291-EB31-40E0-8E32-D9E5E1CF70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845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46C9-742E-45C3-9709-3DAFE2C19375}" type="datetimeFigureOut">
              <a:rPr lang="en-GB" smtClean="0"/>
              <a:t>14/03/2016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192-7095-40B2-9E62-9F79A4FADA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53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F192-7095-40B2-9E62-9F79A4FADAF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39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1954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051050" y="333375"/>
            <a:ext cx="914400" cy="9144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108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7" name="6 Imagen" descr="002_CETaqua_Dessin_PortadaPPT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8" name="7 Imagen" descr="002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14/03/2016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inrigowater.n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8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11" Type="http://schemas.openxmlformats.org/officeDocument/2006/relationships/image" Target="../media/image21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4572008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DESSIN</a:t>
            </a:r>
            <a:endParaRPr lang="es-ES" sz="3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5072074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Presentation 16.03.2016 – </a:t>
            </a:r>
            <a:r>
              <a:rPr lang="en-GB" sz="1600" dirty="0" smtClean="0"/>
              <a:t>Hoffselva demo in Oslo, Norway 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5429264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H</a:t>
            </a:r>
            <a:r>
              <a:rPr lang="en-GB" sz="1400" dirty="0" smtClean="0"/>
              <a:t>. Helness</a:t>
            </a:r>
            <a:r>
              <a:rPr lang="en-GB" sz="1400" dirty="0" smtClean="0"/>
              <a:t>, S. </a:t>
            </a:r>
            <a:r>
              <a:rPr lang="en-GB" sz="1400" dirty="0" smtClean="0"/>
              <a:t>Damman</a:t>
            </a:r>
            <a:r>
              <a:rPr lang="en-GB" sz="1400" dirty="0" smtClean="0"/>
              <a:t> and P. </a:t>
            </a:r>
            <a:r>
              <a:rPr lang="en-GB" sz="1400" dirty="0" smtClean="0"/>
              <a:t>Zinke</a:t>
            </a:r>
            <a:r>
              <a:rPr lang="en-GB" sz="1400" dirty="0" smtClean="0"/>
              <a:t>, SINTEF &amp; Cheng Sun, </a:t>
            </a:r>
            <a:r>
              <a:rPr lang="en-GB" sz="1400" dirty="0" smtClean="0"/>
              <a:t>Inrigo</a:t>
            </a:r>
            <a:r>
              <a:rPr lang="en-GB" sz="1400" dirty="0" smtClean="0"/>
              <a:t> 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979712" y="5877272"/>
            <a:ext cx="36638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i="1" dirty="0" smtClean="0">
                <a:solidFill>
                  <a:prstClr val="black"/>
                </a:solidFill>
              </a:rPr>
              <a:t>The </a:t>
            </a:r>
            <a:r>
              <a:rPr lang="es-ES" sz="1000" i="1" dirty="0">
                <a:solidFill>
                  <a:prstClr val="black"/>
                </a:solidFill>
              </a:rPr>
              <a:t>research leading to these results has received funding from the European Union Seventh Framework Programme (FP7/2007-2013) under grant agreement no. </a:t>
            </a:r>
            <a:r>
              <a:rPr lang="es-ES" sz="1000" i="1" dirty="0" smtClean="0">
                <a:solidFill>
                  <a:prstClr val="black"/>
                </a:solidFill>
              </a:rPr>
              <a:t>619039</a:t>
            </a:r>
            <a:endParaRPr lang="es-ES" sz="1000" i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www.competitionpolicyinternational.com/assets/Logos-etc./European-Fla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77272"/>
            <a:ext cx="807956" cy="5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 Example of results from CSO event 28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Nov. 2015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57920" y="908720"/>
            <a:ext cx="412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6:36 – 9:06 at the HRF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08721"/>
            <a:ext cx="3610743" cy="234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342194"/>
            <a:ext cx="3610744" cy="2347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21" y="1551720"/>
            <a:ext cx="2275168" cy="1706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22" y="3983484"/>
            <a:ext cx="2275336" cy="1706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7920" y="3342194"/>
            <a:ext cx="412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10:38 – 22:36 down stream at HOFF5 near where Hoffselva runs into the Oslo fjord.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949280"/>
            <a:ext cx="77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direct link </a:t>
            </a:r>
            <a:r>
              <a:rPr lang="en-GB" sz="1600" dirty="0" smtClean="0"/>
              <a:t>possible – Many </a:t>
            </a:r>
            <a:r>
              <a:rPr lang="en-GB" sz="1600" dirty="0"/>
              <a:t>CSOs and no discharge from the </a:t>
            </a:r>
            <a:r>
              <a:rPr lang="en-GB" sz="1600" dirty="0" smtClean="0"/>
              <a:t>demo. </a:t>
            </a:r>
            <a:r>
              <a:rPr lang="en-GB" sz="1600" dirty="0"/>
              <a:t>to Hoffselva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Monitoring </a:t>
            </a:r>
            <a:r>
              <a:rPr lang="en-GB" sz="1600" dirty="0"/>
              <a:t>and </a:t>
            </a:r>
            <a:r>
              <a:rPr lang="en-GB" sz="1600" dirty="0" smtClean="0"/>
              <a:t>modelling for ESS – Combination </a:t>
            </a:r>
            <a:r>
              <a:rPr lang="en-GB" sz="1600" dirty="0"/>
              <a:t>of natural science and stakeholders </a:t>
            </a:r>
          </a:p>
        </p:txBody>
      </p:sp>
    </p:spTree>
    <p:extLst>
      <p:ext uri="{BB962C8B-B14F-4D97-AF65-F5344CB8AC3E}">
        <p14:creationId xmlns:p14="http://schemas.microsoft.com/office/powerpoint/2010/main" val="5859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02406" y="1069181"/>
            <a:ext cx="518000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100" dirty="0" smtClean="0">
                <a:solidFill>
                  <a:srgbClr val="0070C0"/>
                </a:solidFill>
              </a:rPr>
              <a:t>DEMO Site Hoffselva – Monitoring 2014/2015</a:t>
            </a:r>
            <a:endParaRPr lang="en-GB" altLang="nb-NO" sz="2100" dirty="0"/>
          </a:p>
        </p:txBody>
      </p:sp>
      <p:pic>
        <p:nvPicPr>
          <p:cNvPr id="24" name="Picture 4" descr="U:\prosjekt\500106_Energisystemer\DESSIN\Info_and_materials\Hoffsel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93" y="1043498"/>
            <a:ext cx="3288323" cy="47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" y="1419094"/>
            <a:ext cx="4146657" cy="3624195"/>
          </a:xfrm>
          <a:prstGeom prst="rect">
            <a:avLst/>
          </a:prstGeom>
        </p:spPr>
      </p:pic>
      <p:pic>
        <p:nvPicPr>
          <p:cNvPr id="22" name="Picture 3" descr="U:\prosjekt\500106_Energisystemer\502000614_DESSIN_DemoHoffselva\SINTEF_Investigations\Photos\23_Oct_2014\PA233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60" y="3794995"/>
            <a:ext cx="1969598" cy="147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5-Point Star 25"/>
          <p:cNvSpPr/>
          <p:nvPr/>
        </p:nvSpPr>
        <p:spPr>
          <a:xfrm>
            <a:off x="7288256" y="4825503"/>
            <a:ext cx="280786" cy="2637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27" name="5-Point Star 26"/>
          <p:cNvSpPr/>
          <p:nvPr/>
        </p:nvSpPr>
        <p:spPr>
          <a:xfrm>
            <a:off x="7428648" y="3013405"/>
            <a:ext cx="280786" cy="2637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7528487" y="4825502"/>
            <a:ext cx="583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b="1" dirty="0">
                <a:solidFill>
                  <a:srgbClr val="FF0000"/>
                </a:solidFill>
              </a:rPr>
              <a:t>Hoff5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09434" y="3060197"/>
            <a:ext cx="537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350" b="1" dirty="0">
                <a:solidFill>
                  <a:srgbClr val="FF0000"/>
                </a:solidFill>
              </a:rPr>
              <a:t>LogA</a:t>
            </a:r>
            <a:endParaRPr lang="nb-NO" sz="135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7184" y="5339707"/>
            <a:ext cx="43490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smtClean="0"/>
              <a:t>Measurement and analysis of discharge and turbidity data, </a:t>
            </a:r>
            <a:br>
              <a:rPr lang="en-GB" sz="1350" dirty="0" smtClean="0"/>
            </a:br>
            <a:r>
              <a:rPr lang="en-GB" sz="1350" dirty="0" smtClean="0"/>
              <a:t>Autumn 2014 and Autumn 2015</a:t>
            </a:r>
            <a:endParaRPr lang="en-GB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4341323" y="2926345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CSO-spill </a:t>
            </a:r>
            <a:br>
              <a:rPr lang="en-GB" sz="1200" i="1" dirty="0" smtClean="0"/>
            </a:br>
            <a:r>
              <a:rPr lang="en-GB" sz="1200" i="1" dirty="0" smtClean="0"/>
              <a:t>upstream </a:t>
            </a:r>
            <a:br>
              <a:rPr lang="en-GB" sz="1200" i="1" dirty="0" smtClean="0"/>
            </a:br>
            <a:r>
              <a:rPr lang="en-GB" sz="1200" i="1" dirty="0" smtClean="0"/>
              <a:t>from </a:t>
            </a:r>
            <a:br>
              <a:rPr lang="en-GB" sz="1200" i="1" dirty="0" smtClean="0"/>
            </a:br>
            <a:r>
              <a:rPr lang="en-GB" sz="1200" i="1" dirty="0" smtClean="0"/>
              <a:t>Holmendammen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6230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709295"/>
            <a:ext cx="3200217" cy="39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02407" y="1069181"/>
            <a:ext cx="37976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100" dirty="0" smtClean="0">
                <a:solidFill>
                  <a:srgbClr val="0070C0"/>
                </a:solidFill>
              </a:rPr>
              <a:t>DEMO Site Hoffselva – Modelling</a:t>
            </a:r>
            <a:endParaRPr lang="en-GB" altLang="nb-NO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4463379" y="1188028"/>
            <a:ext cx="40915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Master thesis at NTNU Trondheim, Mads </a:t>
            </a:r>
            <a:r>
              <a:rPr lang="en-GB" sz="1350" dirty="0" smtClean="0"/>
              <a:t>Arntsen</a:t>
            </a:r>
            <a:r>
              <a:rPr lang="en-GB" sz="1350" dirty="0" smtClean="0"/>
              <a:t>,</a:t>
            </a:r>
            <a:br>
              <a:rPr lang="en-GB" sz="1350" dirty="0" smtClean="0"/>
            </a:br>
            <a:r>
              <a:rPr lang="en-GB" sz="1350" dirty="0" smtClean="0"/>
              <a:t>Institute for Hydraulic and Environmental Engineering:</a:t>
            </a:r>
          </a:p>
          <a:p>
            <a:r>
              <a:rPr lang="en-GB" sz="1350" dirty="0" smtClean="0"/>
              <a:t>«</a:t>
            </a:r>
            <a:r>
              <a:rPr lang="en-GB" sz="1350" i="1" dirty="0" smtClean="0"/>
              <a:t>Monitoring and modelling of water flow and quality at the Hoffselva DEMO site (Oslo)”</a:t>
            </a:r>
          </a:p>
          <a:p>
            <a:r>
              <a:rPr lang="en-GB" sz="1350" i="1" dirty="0" smtClean="0"/>
              <a:t>January – June 2016</a:t>
            </a:r>
          </a:p>
          <a:p>
            <a:endParaRPr lang="en-GB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4262712" y="2540031"/>
            <a:ext cx="449286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1350" dirty="0" smtClean="0"/>
              <a:t>Adaption and application of the existing MIKE URBAN model for Hoffselva (Oslo VAV), in order to simulate the discharges from CSO and surface runoff into the river</a:t>
            </a:r>
          </a:p>
          <a:p>
            <a:pPr marL="257175" indent="-257175">
              <a:buFont typeface="+mj-lt"/>
              <a:buAutoNum type="arabicPeriod"/>
            </a:pPr>
            <a:endParaRPr lang="en-GB" sz="1350" dirty="0" smtClean="0"/>
          </a:p>
          <a:p>
            <a:pPr marL="257175" indent="-257175">
              <a:buFont typeface="+mj-lt"/>
              <a:buAutoNum type="arabicPeriod"/>
            </a:pPr>
            <a:r>
              <a:rPr lang="en-GB" sz="1350" dirty="0" smtClean="0"/>
              <a:t>1D hydrodynamic modelling of flow and some water quality parameters for selected rain events using HECRAS</a:t>
            </a:r>
          </a:p>
          <a:p>
            <a:pPr marL="257175" indent="-257175">
              <a:buFont typeface="+mj-lt"/>
              <a:buAutoNum type="arabicPeriod"/>
            </a:pPr>
            <a:endParaRPr lang="en-GB" sz="1350" dirty="0" smtClean="0"/>
          </a:p>
          <a:p>
            <a:pPr marL="257175" indent="-257175">
              <a:buFont typeface="+mj-lt"/>
              <a:buAutoNum type="arabicPeriod"/>
            </a:pPr>
            <a:r>
              <a:rPr lang="en-GB" sz="1350" dirty="0" smtClean="0"/>
              <a:t>Model-based scenario investigations to assess the effect of CSO-treatment solutions on water quality in Hoffselva (“with / without CSO treatment”)</a:t>
            </a:r>
          </a:p>
          <a:p>
            <a:pPr marL="257175" indent="-257175">
              <a:buFont typeface="+mj-lt"/>
              <a:buAutoNum type="arabicPeriod"/>
            </a:pPr>
            <a:endParaRPr lang="en-GB" sz="1350" dirty="0" smtClean="0"/>
          </a:p>
          <a:p>
            <a:pPr marL="257175" indent="-257175">
              <a:buFont typeface="+mj-lt"/>
              <a:buAutoNum type="arabicPeriod"/>
            </a:pPr>
            <a:r>
              <a:rPr lang="en-GB" sz="1350" dirty="0" smtClean="0"/>
              <a:t>Comparison and discussion of the obtained results with regard to the improvement of water quality in Hoffselva</a:t>
            </a:r>
          </a:p>
          <a:p>
            <a:pPr marL="257175" indent="-257175">
              <a:buFont typeface="+mj-lt"/>
              <a:buAutoNum type="arabicPeriod"/>
            </a:pPr>
            <a:endParaRPr lang="en-GB" sz="135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47774" y="1709296"/>
            <a:ext cx="117157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350" b="1" i="1" dirty="0" smtClean="0"/>
              <a:t>MIKE URBAN model of Oslo VAV</a:t>
            </a:r>
            <a:endParaRPr lang="en-GB" altLang="nb-NO" sz="1350" b="1" i="1" dirty="0"/>
          </a:p>
        </p:txBody>
      </p:sp>
    </p:spTree>
    <p:extLst>
      <p:ext uri="{BB962C8B-B14F-4D97-AF65-F5344CB8AC3E}">
        <p14:creationId xmlns:p14="http://schemas.microsoft.com/office/powerpoint/2010/main" val="19083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Involving "Friends of Hoffselva"</a:t>
            </a: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5"/>
            <a:ext cx="3756829" cy="28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44824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ESS improvements in this case is much about use and non-use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Will the level of water quality improvement 'make a difference' for the users of the area?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User observation study – combine biochemical testing with observed, 'lived' water quality at CSO overflows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value will the improvements have for users/residents of the area?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important? Worth the cost of implementation, in their eyes?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Demand assessment (stated preference, survey) starting later in 2016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953184"/>
            <a:ext cx="381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One of several 'river forums' in Oslo, about 120 members, resourceful enthusiasts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0592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Observation study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47928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01.03-01.12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7 observation points along the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'Normal' conditions and SMS at CSO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Log form &amp; 3 photos, measure water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'Lived experience' – 9 aspects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Time/weather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Amount, flow of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Appearance of water (colour, turbidity, natural &amp; human-made material)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Condition of river banks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Smell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No. of people in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Own activity (leisure, way to work, shopping,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Total impression, experience of being by the river (positive-negative)</a:t>
            </a:r>
            <a:endParaRPr lang="en-GB" dirty="0"/>
          </a:p>
        </p:txBody>
      </p:sp>
      <p:pic>
        <p:nvPicPr>
          <p:cNvPr id="1026" name="Picture 2" descr="C:\Users\sigridd\Documents\DESSIN\Hoffselva observasjoner\1. mars\OPAK b) 01.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82" y="1196752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l"/>
            <a:r>
              <a:rPr lang="en-GB" sz="3600" dirty="0" smtClean="0"/>
              <a:t>Observations 1. March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65161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5 graded response alternatives </a:t>
            </a:r>
          </a:p>
          <a:p>
            <a:pPr lvl="0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Individual variations, but general trends: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A little less water than usual for the season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No colour, except some furthest downstream 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Mostly low turbidity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No smell, except some furthest downstream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Limited amounts of floating material (natural and human-made) 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Trash at some points, mostly not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Few people, mostly less than 5 (5-10 at </a:t>
            </a:r>
            <a:r>
              <a:rPr lang="en-GB" dirty="0" smtClean="0">
                <a:ea typeface="Calibri"/>
                <a:cs typeface="Mangal"/>
              </a:rPr>
              <a:t>Smestaddammen</a:t>
            </a:r>
            <a:r>
              <a:rPr lang="en-GB" dirty="0" smtClean="0">
                <a:ea typeface="Calibri"/>
                <a:cs typeface="Mangal"/>
              </a:rPr>
              <a:t>) (Cold afternoon!)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Total experience most positive at major dams, less positive furthest down</a:t>
            </a:r>
          </a:p>
          <a:p>
            <a:pPr lvl="1" indent="-284400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en-GB" dirty="0" smtClean="0">
                <a:ea typeface="Calibri"/>
                <a:cs typeface="Mangal"/>
              </a:rPr>
              <a:t>'Baseline' established!</a:t>
            </a:r>
            <a:endParaRPr lang="en-GB" dirty="0" smtClean="0">
              <a:ea typeface="Calibri"/>
              <a:cs typeface="Mangal"/>
            </a:endParaRPr>
          </a:p>
        </p:txBody>
      </p:sp>
      <p:pic>
        <p:nvPicPr>
          <p:cNvPr id="2052" name="Picture 4" descr="C:\Users\sigridd\Documents\DESSIN\Hoffselva observasjoner\1. mars\Smestaddammen b) Siri Ha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15346"/>
            <a:ext cx="322785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igridd\Documents\DESSIN\Hoffselva observasjoner\1. mars\Smedstaddammen oversikt (Siri Hagen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7" y="138693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igridd\Documents\DESSIN\Hoffselva observasjoner\1. mars\Hoffsdammen d) 01.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55" y="2811308"/>
            <a:ext cx="225284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ESS evaluation at Hoffselva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From the Hoffselva study (T32.4)</a:t>
            </a:r>
          </a:p>
          <a:p>
            <a:pPr lvl="1"/>
            <a:r>
              <a:rPr lang="en-GB" sz="2000" dirty="0" smtClean="0"/>
              <a:t>Data from tests</a:t>
            </a:r>
          </a:p>
          <a:p>
            <a:pPr lvl="2"/>
            <a:r>
              <a:rPr lang="en-GB" sz="1800" dirty="0" smtClean="0"/>
              <a:t>Performance of the solutions</a:t>
            </a:r>
          </a:p>
          <a:p>
            <a:pPr lvl="2"/>
            <a:r>
              <a:rPr lang="en-GB" sz="1800" dirty="0" smtClean="0"/>
              <a:t>Water quality in Hoffselva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Monitoring and modelling</a:t>
            </a:r>
          </a:p>
          <a:p>
            <a:pPr lvl="2"/>
            <a:r>
              <a:rPr lang="en-GB" sz="1800" dirty="0" smtClean="0"/>
              <a:t>Water quality in Hoffselva</a:t>
            </a:r>
          </a:p>
          <a:p>
            <a:pPr lvl="2"/>
            <a:r>
              <a:rPr lang="en-GB" sz="1800" dirty="0" smtClean="0"/>
              <a:t>Predicted CSO discharge and the effects on water quality in Hoffselva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Data from observations and stated preference study</a:t>
            </a:r>
          </a:p>
          <a:p>
            <a:pPr lvl="2"/>
            <a:r>
              <a:rPr lang="en-GB" sz="1800" dirty="0" smtClean="0"/>
              <a:t>Users perspective and preferences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Combined to give ESS </a:t>
            </a:r>
            <a:r>
              <a:rPr lang="en-GB" sz="2400" dirty="0" smtClean="0"/>
              <a:t>evaluation in Hoffselva by </a:t>
            </a:r>
            <a:r>
              <a:rPr lang="en-GB" sz="2400" dirty="0" smtClean="0"/>
              <a:t>means of the </a:t>
            </a:r>
            <a:r>
              <a:rPr lang="en-GB" sz="2400" dirty="0" smtClean="0"/>
              <a:t>cookbook</a:t>
            </a:r>
          </a:p>
          <a:p>
            <a:pPr lvl="1"/>
            <a:r>
              <a:rPr lang="en-GB" sz="2000" dirty="0" smtClean="0"/>
              <a:t>Bullet points above relate to PART IV Impact assessment, but refinement still needed.</a:t>
            </a:r>
          </a:p>
          <a:p>
            <a:pPr lvl="1"/>
            <a:r>
              <a:rPr lang="en-GB" sz="2000" dirty="0" smtClean="0"/>
              <a:t>PART I – III partly done, but needs review.</a:t>
            </a:r>
            <a:endParaRPr lang="en-GB" sz="2000" dirty="0" smtClean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3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431800" y="2646288"/>
            <a:ext cx="8388672" cy="1574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High Rate Filtration </a:t>
            </a:r>
            <a:r>
              <a:rPr lang="nb-NO" sz="3600" b="1" dirty="0"/>
              <a:t>(HRF)</a:t>
            </a:r>
            <a:r>
              <a:rPr lang="en-GB" sz="3600" b="1" dirty="0"/>
              <a:t> Demonstration plant for CSO Control in Hoffselva, Oslo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51520" y="279400"/>
            <a:ext cx="6696744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16.03.2015, </a:t>
            </a:r>
            <a:r>
              <a:rPr lang="en-US" altLang="zh-CN" sz="3200" dirty="0">
                <a:solidFill>
                  <a:schemeClr val="tx2"/>
                </a:solidFill>
              </a:rPr>
              <a:t>Nieuwegein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altLang="zh-CN" sz="3200" dirty="0">
                <a:solidFill>
                  <a:schemeClr val="tx2"/>
                </a:solidFill>
              </a:rPr>
              <a:t>Netherlands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23528" y="4509120"/>
            <a:ext cx="1853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Inrigo AS </a:t>
            </a:r>
            <a:b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LIV-bygget </a:t>
            </a:r>
            <a:b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N-7125 Vanvikan </a:t>
            </a:r>
            <a:b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Norway 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23528" y="5548590"/>
            <a:ext cx="2016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>
                <a:hlinkClick r:id="rId2"/>
              </a:rPr>
              <a:t>http://www.inrigo.no</a:t>
            </a:r>
            <a:r>
              <a:rPr lang="nb-NO" sz="1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88" y="20544"/>
            <a:ext cx="2252688" cy="149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6" y="6106180"/>
            <a:ext cx="1735932" cy="3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233363"/>
            <a:ext cx="5400674" cy="468312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r>
              <a:rPr lang="en-US" sz="2800" dirty="0">
                <a:latin typeface="+mj-lt"/>
              </a:rPr>
              <a:t>Mechanism of High Rate Filtration (HRF)</a:t>
            </a:r>
            <a:endParaRPr lang="en-GB" sz="2800" dirty="0">
              <a:latin typeface="+mj-lt"/>
            </a:endParaRPr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4997450" y="1356965"/>
            <a:ext cx="1087438" cy="11763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5651500" y="2101503"/>
            <a:ext cx="487363" cy="36449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9F3E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 rot="16200000">
            <a:off x="5143500" y="2538065"/>
            <a:ext cx="152400" cy="685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Rectangle 1030"/>
          <p:cNvSpPr>
            <a:spLocks noChangeArrowheads="1"/>
          </p:cNvSpPr>
          <p:nvPr/>
        </p:nvSpPr>
        <p:spPr bwMode="auto">
          <a:xfrm>
            <a:off x="5029200" y="1737965"/>
            <a:ext cx="533400" cy="1066800"/>
          </a:xfrm>
          <a:prstGeom prst="rect">
            <a:avLst/>
          </a:prstGeom>
          <a:gradFill rotWithShape="0">
            <a:gsLst>
              <a:gs pos="0">
                <a:srgbClr val="F9F3E0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Rectangle 1031"/>
          <p:cNvSpPr>
            <a:spLocks noChangeArrowheads="1"/>
          </p:cNvSpPr>
          <p:nvPr/>
        </p:nvSpPr>
        <p:spPr bwMode="auto">
          <a:xfrm>
            <a:off x="6084888" y="4404965"/>
            <a:ext cx="1943100" cy="1295400"/>
          </a:xfrm>
          <a:prstGeom prst="rect">
            <a:avLst/>
          </a:prstGeom>
          <a:gradFill rotWithShape="0">
            <a:gsLst>
              <a:gs pos="0">
                <a:srgbClr val="F9F3E0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6227763" y="1380778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Rectangle 1034"/>
          <p:cNvSpPr>
            <a:spLocks noChangeArrowheads="1"/>
          </p:cNvSpPr>
          <p:nvPr/>
        </p:nvSpPr>
        <p:spPr bwMode="auto">
          <a:xfrm>
            <a:off x="6216650" y="2533303"/>
            <a:ext cx="1884363" cy="18716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3" name="Group 1035"/>
          <p:cNvGrpSpPr>
            <a:grpSpLocks/>
          </p:cNvGrpSpPr>
          <p:nvPr/>
        </p:nvGrpSpPr>
        <p:grpSpPr bwMode="auto">
          <a:xfrm>
            <a:off x="6521450" y="2423765"/>
            <a:ext cx="198438" cy="152400"/>
            <a:chOff x="1200" y="1728"/>
            <a:chExt cx="192" cy="144"/>
          </a:xfrm>
        </p:grpSpPr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>
              <a:off x="1200" y="172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Line 1037"/>
            <p:cNvSpPr>
              <a:spLocks noChangeShapeType="1"/>
            </p:cNvSpPr>
            <p:nvPr/>
          </p:nvSpPr>
          <p:spPr bwMode="auto">
            <a:xfrm>
              <a:off x="1200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Line 1038"/>
            <p:cNvSpPr>
              <a:spLocks noChangeShapeType="1"/>
            </p:cNvSpPr>
            <p:nvPr/>
          </p:nvSpPr>
          <p:spPr bwMode="auto">
            <a:xfrm flipH="1">
              <a:off x="1296" y="172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" name="Group 1039"/>
          <p:cNvGrpSpPr>
            <a:grpSpLocks/>
          </p:cNvGrpSpPr>
          <p:nvPr/>
        </p:nvGrpSpPr>
        <p:grpSpPr bwMode="auto">
          <a:xfrm>
            <a:off x="6369050" y="2652365"/>
            <a:ext cx="533400" cy="152400"/>
            <a:chOff x="1200" y="1968"/>
            <a:chExt cx="336" cy="96"/>
          </a:xfrm>
        </p:grpSpPr>
        <p:sp>
          <p:nvSpPr>
            <p:cNvPr id="18" name="Line 1040"/>
            <p:cNvSpPr>
              <a:spLocks noChangeShapeType="1"/>
            </p:cNvSpPr>
            <p:nvPr/>
          </p:nvSpPr>
          <p:spPr bwMode="auto">
            <a:xfrm>
              <a:off x="1200" y="19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Line 1041"/>
            <p:cNvSpPr>
              <a:spLocks noChangeShapeType="1"/>
            </p:cNvSpPr>
            <p:nvPr/>
          </p:nvSpPr>
          <p:spPr bwMode="auto">
            <a:xfrm>
              <a:off x="1248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1042"/>
            <p:cNvSpPr>
              <a:spLocks noChangeShapeType="1"/>
            </p:cNvSpPr>
            <p:nvPr/>
          </p:nvSpPr>
          <p:spPr bwMode="auto">
            <a:xfrm>
              <a:off x="1296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" name="Rectangle 1043"/>
          <p:cNvSpPr>
            <a:spLocks noChangeArrowheads="1"/>
          </p:cNvSpPr>
          <p:nvPr/>
        </p:nvSpPr>
        <p:spPr bwMode="auto">
          <a:xfrm>
            <a:off x="5530850" y="1814165"/>
            <a:ext cx="152400" cy="38862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Rectangle 1044"/>
          <p:cNvSpPr>
            <a:spLocks noChangeArrowheads="1"/>
          </p:cNvSpPr>
          <p:nvPr/>
        </p:nvSpPr>
        <p:spPr bwMode="auto">
          <a:xfrm>
            <a:off x="7969250" y="2576165"/>
            <a:ext cx="152400" cy="31242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" name="Rectangle 1045"/>
          <p:cNvSpPr>
            <a:spLocks noChangeArrowheads="1"/>
          </p:cNvSpPr>
          <p:nvPr/>
        </p:nvSpPr>
        <p:spPr bwMode="auto">
          <a:xfrm rot="16200000">
            <a:off x="6750050" y="4481165"/>
            <a:ext cx="152400" cy="2590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" name="Rectangle 1046"/>
          <p:cNvSpPr>
            <a:spLocks noChangeArrowheads="1"/>
          </p:cNvSpPr>
          <p:nvPr/>
        </p:nvSpPr>
        <p:spPr bwMode="auto">
          <a:xfrm>
            <a:off x="6064250" y="1356965"/>
            <a:ext cx="152400" cy="4038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" name="Freeform 1047"/>
          <p:cNvSpPr>
            <a:spLocks/>
          </p:cNvSpPr>
          <p:nvPr/>
        </p:nvSpPr>
        <p:spPr bwMode="auto">
          <a:xfrm>
            <a:off x="6629400" y="4100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1048"/>
          <p:cNvSpPr>
            <a:spLocks/>
          </p:cNvSpPr>
          <p:nvPr/>
        </p:nvSpPr>
        <p:spPr bwMode="auto">
          <a:xfrm rot="20493903">
            <a:off x="6248400" y="41763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049"/>
          <p:cNvSpPr>
            <a:spLocks/>
          </p:cNvSpPr>
          <p:nvPr/>
        </p:nvSpPr>
        <p:spPr bwMode="auto">
          <a:xfrm rot="21314182">
            <a:off x="7210425" y="412874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1050"/>
          <p:cNvSpPr>
            <a:spLocks/>
          </p:cNvSpPr>
          <p:nvPr/>
        </p:nvSpPr>
        <p:spPr bwMode="auto">
          <a:xfrm rot="1561775">
            <a:off x="7424738" y="4162078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1051"/>
          <p:cNvSpPr>
            <a:spLocks/>
          </p:cNvSpPr>
          <p:nvPr/>
        </p:nvSpPr>
        <p:spPr bwMode="auto">
          <a:xfrm rot="20676267">
            <a:off x="7491413" y="420494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0" name="Group 1052"/>
          <p:cNvGrpSpPr>
            <a:grpSpLocks/>
          </p:cNvGrpSpPr>
          <p:nvPr/>
        </p:nvGrpSpPr>
        <p:grpSpPr bwMode="auto">
          <a:xfrm>
            <a:off x="6216650" y="3338165"/>
            <a:ext cx="1784350" cy="1023938"/>
            <a:chOff x="3916" y="2304"/>
            <a:chExt cx="1124" cy="645"/>
          </a:xfrm>
        </p:grpSpPr>
        <p:sp>
          <p:nvSpPr>
            <p:cNvPr id="31" name="Oval 1053"/>
            <p:cNvSpPr>
              <a:spLocks noChangeArrowheads="1"/>
            </p:cNvSpPr>
            <p:nvPr/>
          </p:nvSpPr>
          <p:spPr bwMode="auto">
            <a:xfrm>
              <a:off x="4194" y="2475"/>
              <a:ext cx="116" cy="33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Freeform 1054"/>
            <p:cNvSpPr>
              <a:spLocks/>
            </p:cNvSpPr>
            <p:nvPr/>
          </p:nvSpPr>
          <p:spPr bwMode="auto">
            <a:xfrm rot="1626232">
              <a:off x="4204" y="240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1055"/>
            <p:cNvSpPr>
              <a:spLocks/>
            </p:cNvSpPr>
            <p:nvPr/>
          </p:nvSpPr>
          <p:spPr bwMode="auto">
            <a:xfrm rot="-528408">
              <a:off x="4300" y="230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056"/>
            <p:cNvSpPr>
              <a:spLocks/>
            </p:cNvSpPr>
            <p:nvPr/>
          </p:nvSpPr>
          <p:spPr bwMode="auto">
            <a:xfrm rot="-2154584">
              <a:off x="4060" y="230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057"/>
            <p:cNvSpPr>
              <a:spLocks/>
            </p:cNvSpPr>
            <p:nvPr/>
          </p:nvSpPr>
          <p:spPr bwMode="auto">
            <a:xfrm rot="-474430">
              <a:off x="4300" y="249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058"/>
            <p:cNvSpPr>
              <a:spLocks/>
            </p:cNvSpPr>
            <p:nvPr/>
          </p:nvSpPr>
          <p:spPr bwMode="auto">
            <a:xfrm rot="-1907524">
              <a:off x="3936" y="254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1059"/>
            <p:cNvSpPr>
              <a:spLocks/>
            </p:cNvSpPr>
            <p:nvPr/>
          </p:nvSpPr>
          <p:spPr bwMode="auto">
            <a:xfrm rot="1561775">
              <a:off x="4036" y="242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1060"/>
            <p:cNvSpPr>
              <a:spLocks/>
            </p:cNvSpPr>
            <p:nvPr/>
          </p:nvSpPr>
          <p:spPr bwMode="auto">
            <a:xfrm>
              <a:off x="4156" y="230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1061"/>
            <p:cNvSpPr>
              <a:spLocks/>
            </p:cNvSpPr>
            <p:nvPr/>
          </p:nvSpPr>
          <p:spPr bwMode="auto">
            <a:xfrm rot="-817492">
              <a:off x="4224" y="2592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062"/>
            <p:cNvSpPr>
              <a:spLocks/>
            </p:cNvSpPr>
            <p:nvPr/>
          </p:nvSpPr>
          <p:spPr bwMode="auto">
            <a:xfrm rot="-923733">
              <a:off x="4348" y="2415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063"/>
            <p:cNvSpPr>
              <a:spLocks/>
            </p:cNvSpPr>
            <p:nvPr/>
          </p:nvSpPr>
          <p:spPr bwMode="auto">
            <a:xfrm rot="772500">
              <a:off x="4444" y="2352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064"/>
            <p:cNvSpPr>
              <a:spLocks/>
            </p:cNvSpPr>
            <p:nvPr/>
          </p:nvSpPr>
          <p:spPr bwMode="auto">
            <a:xfrm rot="-134406">
              <a:off x="4128" y="249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065"/>
            <p:cNvSpPr>
              <a:spLocks/>
            </p:cNvSpPr>
            <p:nvPr/>
          </p:nvSpPr>
          <p:spPr bwMode="auto">
            <a:xfrm rot="-285818">
              <a:off x="4485" y="2571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066"/>
            <p:cNvSpPr>
              <a:spLocks/>
            </p:cNvSpPr>
            <p:nvPr/>
          </p:nvSpPr>
          <p:spPr bwMode="auto">
            <a:xfrm rot="-1106097">
              <a:off x="3916" y="230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067"/>
            <p:cNvSpPr>
              <a:spLocks/>
            </p:cNvSpPr>
            <p:nvPr/>
          </p:nvSpPr>
          <p:spPr bwMode="auto">
            <a:xfrm rot="-923733">
              <a:off x="3916" y="240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068"/>
            <p:cNvSpPr>
              <a:spLocks/>
            </p:cNvSpPr>
            <p:nvPr/>
          </p:nvSpPr>
          <p:spPr bwMode="auto">
            <a:xfrm rot="-817492">
              <a:off x="4518" y="2658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069"/>
            <p:cNvSpPr>
              <a:spLocks/>
            </p:cNvSpPr>
            <p:nvPr/>
          </p:nvSpPr>
          <p:spPr bwMode="auto">
            <a:xfrm rot="-285818">
              <a:off x="4540" y="230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070"/>
            <p:cNvSpPr>
              <a:spLocks/>
            </p:cNvSpPr>
            <p:nvPr/>
          </p:nvSpPr>
          <p:spPr bwMode="auto">
            <a:xfrm rot="1561775">
              <a:off x="4396" y="230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071"/>
            <p:cNvSpPr>
              <a:spLocks/>
            </p:cNvSpPr>
            <p:nvPr/>
          </p:nvSpPr>
          <p:spPr bwMode="auto">
            <a:xfrm rot="1626232">
              <a:off x="4540" y="2448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072"/>
            <p:cNvSpPr>
              <a:spLocks/>
            </p:cNvSpPr>
            <p:nvPr/>
          </p:nvSpPr>
          <p:spPr bwMode="auto">
            <a:xfrm rot="-923733">
              <a:off x="4632" y="2712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073"/>
            <p:cNvSpPr>
              <a:spLocks/>
            </p:cNvSpPr>
            <p:nvPr/>
          </p:nvSpPr>
          <p:spPr bwMode="auto">
            <a:xfrm rot="1626232">
              <a:off x="4045" y="258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Line 1074"/>
            <p:cNvSpPr>
              <a:spLocks noChangeShapeType="1"/>
            </p:cNvSpPr>
            <p:nvPr/>
          </p:nvSpPr>
          <p:spPr bwMode="auto">
            <a:xfrm>
              <a:off x="3916" y="2304"/>
              <a:ext cx="1104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1075"/>
            <p:cNvSpPr>
              <a:spLocks/>
            </p:cNvSpPr>
            <p:nvPr/>
          </p:nvSpPr>
          <p:spPr bwMode="auto">
            <a:xfrm rot="-134406">
              <a:off x="4636" y="240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076"/>
            <p:cNvSpPr>
              <a:spLocks/>
            </p:cNvSpPr>
            <p:nvPr/>
          </p:nvSpPr>
          <p:spPr bwMode="auto">
            <a:xfrm rot="1561775">
              <a:off x="4636" y="230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077"/>
            <p:cNvSpPr>
              <a:spLocks/>
            </p:cNvSpPr>
            <p:nvPr/>
          </p:nvSpPr>
          <p:spPr bwMode="auto">
            <a:xfrm rot="-1106097">
              <a:off x="4636" y="254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1078"/>
            <p:cNvSpPr>
              <a:spLocks/>
            </p:cNvSpPr>
            <p:nvPr/>
          </p:nvSpPr>
          <p:spPr bwMode="auto">
            <a:xfrm rot="-1907524">
              <a:off x="4752" y="249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1079"/>
            <p:cNvSpPr>
              <a:spLocks/>
            </p:cNvSpPr>
            <p:nvPr/>
          </p:nvSpPr>
          <p:spPr bwMode="auto">
            <a:xfrm rot="-923733">
              <a:off x="4780" y="2352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1080"/>
            <p:cNvSpPr>
              <a:spLocks/>
            </p:cNvSpPr>
            <p:nvPr/>
          </p:nvSpPr>
          <p:spPr bwMode="auto">
            <a:xfrm rot="-134406">
              <a:off x="4876" y="240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1081"/>
            <p:cNvSpPr>
              <a:spLocks/>
            </p:cNvSpPr>
            <p:nvPr/>
          </p:nvSpPr>
          <p:spPr bwMode="auto">
            <a:xfrm rot="-1106097">
              <a:off x="4876" y="2304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082"/>
            <p:cNvSpPr>
              <a:spLocks/>
            </p:cNvSpPr>
            <p:nvPr/>
          </p:nvSpPr>
          <p:spPr bwMode="auto">
            <a:xfrm rot="-923733">
              <a:off x="4876" y="249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083"/>
            <p:cNvSpPr>
              <a:spLocks/>
            </p:cNvSpPr>
            <p:nvPr/>
          </p:nvSpPr>
          <p:spPr bwMode="auto">
            <a:xfrm rot="1561775">
              <a:off x="4752" y="264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084"/>
            <p:cNvSpPr>
              <a:spLocks/>
            </p:cNvSpPr>
            <p:nvPr/>
          </p:nvSpPr>
          <p:spPr bwMode="auto">
            <a:xfrm rot="1561775">
              <a:off x="3936" y="2688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Oval 1085"/>
            <p:cNvSpPr>
              <a:spLocks noChangeArrowheads="1"/>
            </p:cNvSpPr>
            <p:nvPr/>
          </p:nvSpPr>
          <p:spPr bwMode="auto">
            <a:xfrm>
              <a:off x="4194" y="2619"/>
              <a:ext cx="116" cy="33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4" name="Freeform 1086"/>
            <p:cNvSpPr>
              <a:spLocks/>
            </p:cNvSpPr>
            <p:nvPr/>
          </p:nvSpPr>
          <p:spPr bwMode="auto">
            <a:xfrm rot="-528408">
              <a:off x="4320" y="273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087"/>
            <p:cNvSpPr>
              <a:spLocks/>
            </p:cNvSpPr>
            <p:nvPr/>
          </p:nvSpPr>
          <p:spPr bwMode="auto">
            <a:xfrm rot="-2154584">
              <a:off x="4128" y="2688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088"/>
            <p:cNvSpPr>
              <a:spLocks/>
            </p:cNvSpPr>
            <p:nvPr/>
          </p:nvSpPr>
          <p:spPr bwMode="auto">
            <a:xfrm rot="1561775">
              <a:off x="4012" y="273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089"/>
            <p:cNvSpPr>
              <a:spLocks/>
            </p:cNvSpPr>
            <p:nvPr/>
          </p:nvSpPr>
          <p:spPr bwMode="auto">
            <a:xfrm rot="772500">
              <a:off x="4416" y="273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090"/>
            <p:cNvSpPr>
              <a:spLocks/>
            </p:cNvSpPr>
            <p:nvPr/>
          </p:nvSpPr>
          <p:spPr bwMode="auto">
            <a:xfrm rot="1561775">
              <a:off x="4320" y="264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091"/>
            <p:cNvSpPr>
              <a:spLocks/>
            </p:cNvSpPr>
            <p:nvPr/>
          </p:nvSpPr>
          <p:spPr bwMode="auto">
            <a:xfrm rot="-134406">
              <a:off x="4896" y="273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092"/>
            <p:cNvSpPr>
              <a:spLocks/>
            </p:cNvSpPr>
            <p:nvPr/>
          </p:nvSpPr>
          <p:spPr bwMode="auto">
            <a:xfrm rot="-1106097">
              <a:off x="4848" y="264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" name="Rectangle 1093"/>
          <p:cNvSpPr>
            <a:spLocks noChangeArrowheads="1"/>
          </p:cNvSpPr>
          <p:nvPr/>
        </p:nvSpPr>
        <p:spPr bwMode="auto">
          <a:xfrm>
            <a:off x="6826250" y="2042765"/>
            <a:ext cx="14478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2" name="Rectangle 1094"/>
          <p:cNvSpPr>
            <a:spLocks noChangeArrowheads="1"/>
          </p:cNvSpPr>
          <p:nvPr/>
        </p:nvSpPr>
        <p:spPr bwMode="auto">
          <a:xfrm>
            <a:off x="7969250" y="1356965"/>
            <a:ext cx="152400" cy="762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3" name="Rectangle 1095"/>
          <p:cNvSpPr>
            <a:spLocks noChangeArrowheads="1"/>
          </p:cNvSpPr>
          <p:nvPr/>
        </p:nvSpPr>
        <p:spPr bwMode="auto">
          <a:xfrm>
            <a:off x="4876800" y="1356965"/>
            <a:ext cx="152400" cy="1447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" name="Rectangle 1096"/>
          <p:cNvSpPr>
            <a:spLocks noChangeArrowheads="1"/>
          </p:cNvSpPr>
          <p:nvPr/>
        </p:nvSpPr>
        <p:spPr bwMode="auto">
          <a:xfrm>
            <a:off x="5530850" y="1356965"/>
            <a:ext cx="152400" cy="228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5" name="AutoShape 1097"/>
          <p:cNvSpPr>
            <a:spLocks noChangeArrowheads="1"/>
          </p:cNvSpPr>
          <p:nvPr/>
        </p:nvSpPr>
        <p:spPr bwMode="auto">
          <a:xfrm flipV="1">
            <a:off x="5530850" y="1737965"/>
            <a:ext cx="457200" cy="381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2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76" name="Rectangle 1098"/>
          <p:cNvSpPr>
            <a:spLocks noChangeArrowheads="1"/>
          </p:cNvSpPr>
          <p:nvPr/>
        </p:nvSpPr>
        <p:spPr bwMode="auto">
          <a:xfrm>
            <a:off x="644525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7" name="Rectangle 1099"/>
          <p:cNvSpPr>
            <a:spLocks noChangeArrowheads="1"/>
          </p:cNvSpPr>
          <p:nvPr/>
        </p:nvSpPr>
        <p:spPr bwMode="auto">
          <a:xfrm>
            <a:off x="675005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8" name="Rectangle 1100"/>
          <p:cNvSpPr>
            <a:spLocks noChangeArrowheads="1"/>
          </p:cNvSpPr>
          <p:nvPr/>
        </p:nvSpPr>
        <p:spPr bwMode="auto">
          <a:xfrm>
            <a:off x="705485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9" name="Rectangle 1101"/>
          <p:cNvSpPr>
            <a:spLocks noChangeArrowheads="1"/>
          </p:cNvSpPr>
          <p:nvPr/>
        </p:nvSpPr>
        <p:spPr bwMode="auto">
          <a:xfrm>
            <a:off x="735965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0" name="Rectangle 1102"/>
          <p:cNvSpPr>
            <a:spLocks noChangeArrowheads="1"/>
          </p:cNvSpPr>
          <p:nvPr/>
        </p:nvSpPr>
        <p:spPr bwMode="auto">
          <a:xfrm>
            <a:off x="766445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" name="Freeform 1103"/>
          <p:cNvSpPr>
            <a:spLocks/>
          </p:cNvSpPr>
          <p:nvPr/>
        </p:nvSpPr>
        <p:spPr bwMode="auto">
          <a:xfrm>
            <a:off x="8197850" y="4938365"/>
            <a:ext cx="228600" cy="381000"/>
          </a:xfrm>
          <a:custGeom>
            <a:avLst/>
            <a:gdLst>
              <a:gd name="T0" fmla="*/ 0 w 144"/>
              <a:gd name="T1" fmla="*/ 0 h 240"/>
              <a:gd name="T2" fmla="*/ 0 w 144"/>
              <a:gd name="T3" fmla="*/ 2147483647 h 240"/>
              <a:gd name="T4" fmla="*/ 2147483647 w 144"/>
              <a:gd name="T5" fmla="*/ 0 h 240"/>
              <a:gd name="T6" fmla="*/ 2147483647 w 144"/>
              <a:gd name="T7" fmla="*/ 2147483647 h 240"/>
              <a:gd name="T8" fmla="*/ 0 w 144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40"/>
              <a:gd name="T17" fmla="*/ 144 w 144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40">
                <a:moveTo>
                  <a:pt x="0" y="0"/>
                </a:moveTo>
                <a:lnTo>
                  <a:pt x="0" y="240"/>
                </a:lnTo>
                <a:lnTo>
                  <a:pt x="144" y="0"/>
                </a:lnTo>
                <a:lnTo>
                  <a:pt x="144" y="24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" name="Rectangle 1104"/>
          <p:cNvSpPr>
            <a:spLocks noChangeArrowheads="1"/>
          </p:cNvSpPr>
          <p:nvPr/>
        </p:nvSpPr>
        <p:spPr bwMode="auto">
          <a:xfrm>
            <a:off x="6369050" y="5014565"/>
            <a:ext cx="18288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3" name="Text Box 1105"/>
          <p:cNvSpPr txBox="1">
            <a:spLocks noChangeArrowheads="1"/>
          </p:cNvSpPr>
          <p:nvPr/>
        </p:nvSpPr>
        <p:spPr bwMode="auto">
          <a:xfrm>
            <a:off x="8143875" y="4504978"/>
            <a:ext cx="1000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3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Backwash waste</a:t>
            </a:r>
            <a:endParaRPr lang="en-US" altLang="ja-JP" sz="13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4" name="Line 1107"/>
          <p:cNvSpPr>
            <a:spLocks noChangeShapeType="1"/>
          </p:cNvSpPr>
          <p:nvPr/>
        </p:nvSpPr>
        <p:spPr bwMode="auto">
          <a:xfrm>
            <a:off x="6227763" y="137125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Rectangle 1108"/>
          <p:cNvSpPr>
            <a:spLocks noChangeArrowheads="1"/>
          </p:cNvSpPr>
          <p:nvPr/>
        </p:nvSpPr>
        <p:spPr bwMode="auto">
          <a:xfrm>
            <a:off x="533400" y="1356965"/>
            <a:ext cx="1085850" cy="9604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6" name="Rectangle 1109"/>
          <p:cNvSpPr>
            <a:spLocks noChangeArrowheads="1"/>
          </p:cNvSpPr>
          <p:nvPr/>
        </p:nvSpPr>
        <p:spPr bwMode="auto">
          <a:xfrm>
            <a:off x="1187450" y="1957040"/>
            <a:ext cx="415925" cy="360363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9F3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7" name="Rectangle 1110"/>
          <p:cNvSpPr>
            <a:spLocks noChangeArrowheads="1"/>
          </p:cNvSpPr>
          <p:nvPr/>
        </p:nvSpPr>
        <p:spPr bwMode="auto">
          <a:xfrm>
            <a:off x="1187450" y="2317403"/>
            <a:ext cx="487363" cy="3429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9F3E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" name="Rectangle 1111"/>
          <p:cNvSpPr>
            <a:spLocks noChangeArrowheads="1"/>
          </p:cNvSpPr>
          <p:nvPr/>
        </p:nvSpPr>
        <p:spPr bwMode="auto">
          <a:xfrm>
            <a:off x="533400" y="1737965"/>
            <a:ext cx="533400" cy="1066800"/>
          </a:xfrm>
          <a:prstGeom prst="rect">
            <a:avLst/>
          </a:prstGeom>
          <a:gradFill rotWithShape="0">
            <a:gsLst>
              <a:gs pos="0">
                <a:srgbClr val="F9F3E0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9" name="Rectangle 1112"/>
          <p:cNvSpPr>
            <a:spLocks noChangeArrowheads="1"/>
          </p:cNvSpPr>
          <p:nvPr/>
        </p:nvSpPr>
        <p:spPr bwMode="auto">
          <a:xfrm>
            <a:off x="1619250" y="3901728"/>
            <a:ext cx="1885950" cy="1798637"/>
          </a:xfrm>
          <a:prstGeom prst="rect">
            <a:avLst/>
          </a:prstGeom>
          <a:gradFill rotWithShape="0">
            <a:gsLst>
              <a:gs pos="0">
                <a:srgbClr val="F9F3E0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0" name="Rectangle 1115"/>
          <p:cNvSpPr>
            <a:spLocks noChangeArrowheads="1"/>
          </p:cNvSpPr>
          <p:nvPr/>
        </p:nvSpPr>
        <p:spPr bwMode="auto">
          <a:xfrm>
            <a:off x="1676400" y="705396"/>
            <a:ext cx="12700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1" name="Text Box 1116"/>
          <p:cNvSpPr txBox="1">
            <a:spLocks noChangeArrowheads="1"/>
          </p:cNvSpPr>
          <p:nvPr/>
        </p:nvSpPr>
        <p:spPr bwMode="auto">
          <a:xfrm>
            <a:off x="1476375" y="695871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Filtration</a:t>
            </a:r>
            <a:endParaRPr lang="en-US" altLang="ja-JP" sz="2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" name="Rectangle 1117"/>
          <p:cNvSpPr>
            <a:spLocks noChangeArrowheads="1"/>
          </p:cNvSpPr>
          <p:nvPr/>
        </p:nvSpPr>
        <p:spPr bwMode="auto">
          <a:xfrm>
            <a:off x="1752600" y="2347565"/>
            <a:ext cx="1905000" cy="1600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3" name="AutoShape 1118"/>
          <p:cNvSpPr>
            <a:spLocks noChangeArrowheads="1"/>
          </p:cNvSpPr>
          <p:nvPr/>
        </p:nvSpPr>
        <p:spPr bwMode="auto">
          <a:xfrm flipV="1">
            <a:off x="3505200" y="2347565"/>
            <a:ext cx="533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94" name="Text Box 1119"/>
          <p:cNvSpPr txBox="1">
            <a:spLocks noChangeArrowheads="1"/>
          </p:cNvSpPr>
          <p:nvPr/>
        </p:nvSpPr>
        <p:spPr bwMode="auto">
          <a:xfrm rot="16200000">
            <a:off x="3773487" y="2609503"/>
            <a:ext cx="581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3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Filtered water</a:t>
            </a:r>
            <a:endParaRPr lang="en-US" altLang="ja-JP" sz="13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95" name="Group 1120"/>
          <p:cNvGrpSpPr>
            <a:grpSpLocks/>
          </p:cNvGrpSpPr>
          <p:nvPr/>
        </p:nvGrpSpPr>
        <p:grpSpPr bwMode="auto">
          <a:xfrm>
            <a:off x="2057400" y="2271365"/>
            <a:ext cx="198438" cy="152400"/>
            <a:chOff x="1200" y="1728"/>
            <a:chExt cx="192" cy="144"/>
          </a:xfrm>
        </p:grpSpPr>
        <p:sp>
          <p:nvSpPr>
            <p:cNvPr id="96" name="Line 1121"/>
            <p:cNvSpPr>
              <a:spLocks noChangeShapeType="1"/>
            </p:cNvSpPr>
            <p:nvPr/>
          </p:nvSpPr>
          <p:spPr bwMode="auto">
            <a:xfrm>
              <a:off x="1200" y="172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" name="Line 1122"/>
            <p:cNvSpPr>
              <a:spLocks noChangeShapeType="1"/>
            </p:cNvSpPr>
            <p:nvPr/>
          </p:nvSpPr>
          <p:spPr bwMode="auto">
            <a:xfrm>
              <a:off x="1200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" name="Line 1123"/>
            <p:cNvSpPr>
              <a:spLocks noChangeShapeType="1"/>
            </p:cNvSpPr>
            <p:nvPr/>
          </p:nvSpPr>
          <p:spPr bwMode="auto">
            <a:xfrm flipH="1">
              <a:off x="1296" y="172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9" name="Group 1124"/>
          <p:cNvGrpSpPr>
            <a:grpSpLocks/>
          </p:cNvGrpSpPr>
          <p:nvPr/>
        </p:nvGrpSpPr>
        <p:grpSpPr bwMode="auto">
          <a:xfrm>
            <a:off x="1905000" y="2499965"/>
            <a:ext cx="533400" cy="152400"/>
            <a:chOff x="1200" y="1968"/>
            <a:chExt cx="336" cy="96"/>
          </a:xfrm>
        </p:grpSpPr>
        <p:sp>
          <p:nvSpPr>
            <p:cNvPr id="100" name="Line 1125"/>
            <p:cNvSpPr>
              <a:spLocks noChangeShapeType="1"/>
            </p:cNvSpPr>
            <p:nvPr/>
          </p:nvSpPr>
          <p:spPr bwMode="auto">
            <a:xfrm>
              <a:off x="1200" y="19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" name="Line 1126"/>
            <p:cNvSpPr>
              <a:spLocks noChangeShapeType="1"/>
            </p:cNvSpPr>
            <p:nvPr/>
          </p:nvSpPr>
          <p:spPr bwMode="auto">
            <a:xfrm>
              <a:off x="1248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" name="Line 1127"/>
            <p:cNvSpPr>
              <a:spLocks noChangeShapeType="1"/>
            </p:cNvSpPr>
            <p:nvPr/>
          </p:nvSpPr>
          <p:spPr bwMode="auto">
            <a:xfrm>
              <a:off x="1296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3" name="Oval 1128"/>
          <p:cNvSpPr>
            <a:spLocks noChangeArrowheads="1"/>
          </p:cNvSpPr>
          <p:nvPr/>
        </p:nvSpPr>
        <p:spPr bwMode="auto">
          <a:xfrm>
            <a:off x="2193925" y="3611215"/>
            <a:ext cx="184150" cy="523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4" name="Freeform 1129"/>
          <p:cNvSpPr>
            <a:spLocks/>
          </p:cNvSpPr>
          <p:nvPr/>
        </p:nvSpPr>
        <p:spPr bwMode="auto">
          <a:xfrm rot="1626232">
            <a:off x="2209800" y="3490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" name="Freeform 1130"/>
          <p:cNvSpPr>
            <a:spLocks/>
          </p:cNvSpPr>
          <p:nvPr/>
        </p:nvSpPr>
        <p:spPr bwMode="auto">
          <a:xfrm rot="21071592">
            <a:off x="2362200" y="3338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6" name="Freeform 1131"/>
          <p:cNvSpPr>
            <a:spLocks/>
          </p:cNvSpPr>
          <p:nvPr/>
        </p:nvSpPr>
        <p:spPr bwMode="auto">
          <a:xfrm rot="19445416">
            <a:off x="1981200" y="3338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7" name="Freeform 1132"/>
          <p:cNvSpPr>
            <a:spLocks/>
          </p:cNvSpPr>
          <p:nvPr/>
        </p:nvSpPr>
        <p:spPr bwMode="auto">
          <a:xfrm rot="21125570">
            <a:off x="2362200" y="36429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8" name="Freeform 1133"/>
          <p:cNvSpPr>
            <a:spLocks/>
          </p:cNvSpPr>
          <p:nvPr/>
        </p:nvSpPr>
        <p:spPr bwMode="auto">
          <a:xfrm rot="19692476">
            <a:off x="1752600" y="36429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9" name="Freeform 1134"/>
          <p:cNvSpPr>
            <a:spLocks/>
          </p:cNvSpPr>
          <p:nvPr/>
        </p:nvSpPr>
        <p:spPr bwMode="auto">
          <a:xfrm rot="1561775">
            <a:off x="1905000" y="3490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0" name="Freeform 1135"/>
          <p:cNvSpPr>
            <a:spLocks/>
          </p:cNvSpPr>
          <p:nvPr/>
        </p:nvSpPr>
        <p:spPr bwMode="auto">
          <a:xfrm>
            <a:off x="2133600" y="3338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" name="Freeform 1136"/>
          <p:cNvSpPr>
            <a:spLocks/>
          </p:cNvSpPr>
          <p:nvPr/>
        </p:nvSpPr>
        <p:spPr bwMode="auto">
          <a:xfrm rot="20782508">
            <a:off x="2209800" y="3719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37"/>
          <p:cNvSpPr>
            <a:spLocks/>
          </p:cNvSpPr>
          <p:nvPr/>
        </p:nvSpPr>
        <p:spPr bwMode="auto">
          <a:xfrm rot="20676267">
            <a:off x="2362200" y="3490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3" name="Freeform 1138"/>
          <p:cNvSpPr>
            <a:spLocks/>
          </p:cNvSpPr>
          <p:nvPr/>
        </p:nvSpPr>
        <p:spPr bwMode="auto">
          <a:xfrm rot="772500">
            <a:off x="2590800" y="34143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4" name="Freeform 1139"/>
          <p:cNvSpPr>
            <a:spLocks/>
          </p:cNvSpPr>
          <p:nvPr/>
        </p:nvSpPr>
        <p:spPr bwMode="auto">
          <a:xfrm rot="21465594">
            <a:off x="2057400" y="35667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5" name="Freeform 1140"/>
          <p:cNvSpPr>
            <a:spLocks/>
          </p:cNvSpPr>
          <p:nvPr/>
        </p:nvSpPr>
        <p:spPr bwMode="auto">
          <a:xfrm rot="21314182">
            <a:off x="2514600" y="35667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41"/>
          <p:cNvSpPr>
            <a:spLocks/>
          </p:cNvSpPr>
          <p:nvPr/>
        </p:nvSpPr>
        <p:spPr bwMode="auto">
          <a:xfrm rot="20493903">
            <a:off x="1752600" y="3338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7" name="Freeform 1142"/>
          <p:cNvSpPr>
            <a:spLocks/>
          </p:cNvSpPr>
          <p:nvPr/>
        </p:nvSpPr>
        <p:spPr bwMode="auto">
          <a:xfrm rot="20676267">
            <a:off x="1752600" y="3490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8" name="Freeform 1143"/>
          <p:cNvSpPr>
            <a:spLocks/>
          </p:cNvSpPr>
          <p:nvPr/>
        </p:nvSpPr>
        <p:spPr bwMode="auto">
          <a:xfrm rot="20782508">
            <a:off x="2514600" y="3719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9" name="Freeform 1144"/>
          <p:cNvSpPr>
            <a:spLocks/>
          </p:cNvSpPr>
          <p:nvPr/>
        </p:nvSpPr>
        <p:spPr bwMode="auto">
          <a:xfrm rot="21314182">
            <a:off x="2743200" y="3338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0" name="Freeform 1145"/>
          <p:cNvSpPr>
            <a:spLocks/>
          </p:cNvSpPr>
          <p:nvPr/>
        </p:nvSpPr>
        <p:spPr bwMode="auto">
          <a:xfrm rot="1561775">
            <a:off x="2514600" y="3338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1" name="Freeform 1146"/>
          <p:cNvSpPr>
            <a:spLocks/>
          </p:cNvSpPr>
          <p:nvPr/>
        </p:nvSpPr>
        <p:spPr bwMode="auto">
          <a:xfrm rot="1626232">
            <a:off x="2743200" y="35667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" name="Freeform 1147"/>
          <p:cNvSpPr>
            <a:spLocks/>
          </p:cNvSpPr>
          <p:nvPr/>
        </p:nvSpPr>
        <p:spPr bwMode="auto">
          <a:xfrm rot="20676267">
            <a:off x="2667000" y="3719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" name="Freeform 1148"/>
          <p:cNvSpPr>
            <a:spLocks/>
          </p:cNvSpPr>
          <p:nvPr/>
        </p:nvSpPr>
        <p:spPr bwMode="auto">
          <a:xfrm rot="1626232">
            <a:off x="1981200" y="3719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4" name="Rectangle 1149"/>
          <p:cNvSpPr>
            <a:spLocks noChangeArrowheads="1"/>
          </p:cNvSpPr>
          <p:nvPr/>
        </p:nvSpPr>
        <p:spPr bwMode="auto">
          <a:xfrm>
            <a:off x="1066800" y="1814165"/>
            <a:ext cx="152400" cy="38862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5" name="Rectangle 1150"/>
          <p:cNvSpPr>
            <a:spLocks noChangeArrowheads="1"/>
          </p:cNvSpPr>
          <p:nvPr/>
        </p:nvSpPr>
        <p:spPr bwMode="auto">
          <a:xfrm>
            <a:off x="3505200" y="2576165"/>
            <a:ext cx="152400" cy="31242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6" name="Rectangle 1151"/>
          <p:cNvSpPr>
            <a:spLocks noChangeArrowheads="1"/>
          </p:cNvSpPr>
          <p:nvPr/>
        </p:nvSpPr>
        <p:spPr bwMode="auto">
          <a:xfrm rot="16200000">
            <a:off x="2286000" y="4481165"/>
            <a:ext cx="152400" cy="2590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7" name="Rectangle 1152"/>
          <p:cNvSpPr>
            <a:spLocks noChangeArrowheads="1"/>
          </p:cNvSpPr>
          <p:nvPr/>
        </p:nvSpPr>
        <p:spPr bwMode="auto">
          <a:xfrm>
            <a:off x="1600200" y="1356965"/>
            <a:ext cx="152400" cy="4038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8" name="Line 1153"/>
          <p:cNvSpPr>
            <a:spLocks noChangeShapeType="1"/>
          </p:cNvSpPr>
          <p:nvPr/>
        </p:nvSpPr>
        <p:spPr bwMode="auto">
          <a:xfrm>
            <a:off x="1752600" y="3338165"/>
            <a:ext cx="1752600" cy="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9" name="Freeform 1154"/>
          <p:cNvSpPr>
            <a:spLocks/>
          </p:cNvSpPr>
          <p:nvPr/>
        </p:nvSpPr>
        <p:spPr bwMode="auto">
          <a:xfrm rot="21465594">
            <a:off x="2895600" y="3490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5"/>
          <p:cNvSpPr>
            <a:spLocks/>
          </p:cNvSpPr>
          <p:nvPr/>
        </p:nvSpPr>
        <p:spPr bwMode="auto">
          <a:xfrm rot="1561775">
            <a:off x="2895600" y="3338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1" name="Freeform 1156"/>
          <p:cNvSpPr>
            <a:spLocks/>
          </p:cNvSpPr>
          <p:nvPr/>
        </p:nvSpPr>
        <p:spPr bwMode="auto">
          <a:xfrm rot="20493903">
            <a:off x="2895600" y="3719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2" name="Freeform 1157"/>
          <p:cNvSpPr>
            <a:spLocks/>
          </p:cNvSpPr>
          <p:nvPr/>
        </p:nvSpPr>
        <p:spPr bwMode="auto">
          <a:xfrm rot="19692476">
            <a:off x="3048000" y="35667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" name="Freeform 1158"/>
          <p:cNvSpPr>
            <a:spLocks/>
          </p:cNvSpPr>
          <p:nvPr/>
        </p:nvSpPr>
        <p:spPr bwMode="auto">
          <a:xfrm rot="20676267">
            <a:off x="3124200" y="34143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4" name="Freeform 1159"/>
          <p:cNvSpPr>
            <a:spLocks/>
          </p:cNvSpPr>
          <p:nvPr/>
        </p:nvSpPr>
        <p:spPr bwMode="auto">
          <a:xfrm rot="21465594">
            <a:off x="3276600" y="3490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" name="Freeform 1160"/>
          <p:cNvSpPr>
            <a:spLocks/>
          </p:cNvSpPr>
          <p:nvPr/>
        </p:nvSpPr>
        <p:spPr bwMode="auto">
          <a:xfrm rot="20493903">
            <a:off x="3276600" y="3338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6" name="Freeform 1161"/>
          <p:cNvSpPr>
            <a:spLocks/>
          </p:cNvSpPr>
          <p:nvPr/>
        </p:nvSpPr>
        <p:spPr bwMode="auto">
          <a:xfrm rot="20676267">
            <a:off x="3276600" y="36429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" name="Freeform 1162"/>
          <p:cNvSpPr>
            <a:spLocks/>
          </p:cNvSpPr>
          <p:nvPr/>
        </p:nvSpPr>
        <p:spPr bwMode="auto">
          <a:xfrm rot="1561775">
            <a:off x="3048000" y="37953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8" name="Freeform 1163"/>
          <p:cNvSpPr>
            <a:spLocks/>
          </p:cNvSpPr>
          <p:nvPr/>
        </p:nvSpPr>
        <p:spPr bwMode="auto">
          <a:xfrm rot="1561775">
            <a:off x="1828800" y="37953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9" name="Oval 1164"/>
          <p:cNvSpPr>
            <a:spLocks noChangeArrowheads="1"/>
          </p:cNvSpPr>
          <p:nvPr/>
        </p:nvSpPr>
        <p:spPr bwMode="auto">
          <a:xfrm>
            <a:off x="2193925" y="3839815"/>
            <a:ext cx="184150" cy="523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0" name="Freeform 1165"/>
          <p:cNvSpPr>
            <a:spLocks/>
          </p:cNvSpPr>
          <p:nvPr/>
        </p:nvSpPr>
        <p:spPr bwMode="auto">
          <a:xfrm rot="1626232">
            <a:off x="2209800" y="40239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1" name="Freeform 1166"/>
          <p:cNvSpPr>
            <a:spLocks/>
          </p:cNvSpPr>
          <p:nvPr/>
        </p:nvSpPr>
        <p:spPr bwMode="auto">
          <a:xfrm rot="21071592">
            <a:off x="2362200" y="3871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2" name="Freeform 1167"/>
          <p:cNvSpPr>
            <a:spLocks/>
          </p:cNvSpPr>
          <p:nvPr/>
        </p:nvSpPr>
        <p:spPr bwMode="auto">
          <a:xfrm rot="19445416">
            <a:off x="1981200" y="3871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" name="Freeform 1168"/>
          <p:cNvSpPr>
            <a:spLocks/>
          </p:cNvSpPr>
          <p:nvPr/>
        </p:nvSpPr>
        <p:spPr bwMode="auto">
          <a:xfrm rot="1561775">
            <a:off x="1905000" y="40239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4" name="Freeform 1169"/>
          <p:cNvSpPr>
            <a:spLocks/>
          </p:cNvSpPr>
          <p:nvPr/>
        </p:nvSpPr>
        <p:spPr bwMode="auto">
          <a:xfrm>
            <a:off x="2133600" y="3871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5" name="Freeform 1170"/>
          <p:cNvSpPr>
            <a:spLocks/>
          </p:cNvSpPr>
          <p:nvPr/>
        </p:nvSpPr>
        <p:spPr bwMode="auto">
          <a:xfrm rot="20676267">
            <a:off x="2362200" y="40239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6" name="Freeform 1171"/>
          <p:cNvSpPr>
            <a:spLocks/>
          </p:cNvSpPr>
          <p:nvPr/>
        </p:nvSpPr>
        <p:spPr bwMode="auto">
          <a:xfrm rot="772500">
            <a:off x="2590800" y="39477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Freeform 1172"/>
          <p:cNvSpPr>
            <a:spLocks/>
          </p:cNvSpPr>
          <p:nvPr/>
        </p:nvSpPr>
        <p:spPr bwMode="auto">
          <a:xfrm rot="21465594">
            <a:off x="2057400" y="4100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Freeform 1173"/>
          <p:cNvSpPr>
            <a:spLocks/>
          </p:cNvSpPr>
          <p:nvPr/>
        </p:nvSpPr>
        <p:spPr bwMode="auto">
          <a:xfrm rot="21314182">
            <a:off x="2514600" y="4100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" name="Freeform 1174"/>
          <p:cNvSpPr>
            <a:spLocks/>
          </p:cNvSpPr>
          <p:nvPr/>
        </p:nvSpPr>
        <p:spPr bwMode="auto">
          <a:xfrm rot="20493903">
            <a:off x="1828800" y="3871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0" name="Freeform 1175"/>
          <p:cNvSpPr>
            <a:spLocks/>
          </p:cNvSpPr>
          <p:nvPr/>
        </p:nvSpPr>
        <p:spPr bwMode="auto">
          <a:xfrm rot="20676267">
            <a:off x="1752600" y="40239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1" name="Freeform 1176"/>
          <p:cNvSpPr>
            <a:spLocks/>
          </p:cNvSpPr>
          <p:nvPr/>
        </p:nvSpPr>
        <p:spPr bwMode="auto">
          <a:xfrm rot="21314182">
            <a:off x="2743200" y="3871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2" name="Freeform 1177"/>
          <p:cNvSpPr>
            <a:spLocks/>
          </p:cNvSpPr>
          <p:nvPr/>
        </p:nvSpPr>
        <p:spPr bwMode="auto">
          <a:xfrm rot="1561775">
            <a:off x="2514600" y="3871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" name="Freeform 1178"/>
          <p:cNvSpPr>
            <a:spLocks/>
          </p:cNvSpPr>
          <p:nvPr/>
        </p:nvSpPr>
        <p:spPr bwMode="auto">
          <a:xfrm rot="1626232">
            <a:off x="2743200" y="4100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" name="Freeform 1179"/>
          <p:cNvSpPr>
            <a:spLocks/>
          </p:cNvSpPr>
          <p:nvPr/>
        </p:nvSpPr>
        <p:spPr bwMode="auto">
          <a:xfrm rot="21465594">
            <a:off x="2895600" y="40239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5" name="Freeform 1180"/>
          <p:cNvSpPr>
            <a:spLocks/>
          </p:cNvSpPr>
          <p:nvPr/>
        </p:nvSpPr>
        <p:spPr bwMode="auto">
          <a:xfrm rot="1561775">
            <a:off x="2895600" y="38715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" name="Freeform 1181"/>
          <p:cNvSpPr>
            <a:spLocks/>
          </p:cNvSpPr>
          <p:nvPr/>
        </p:nvSpPr>
        <p:spPr bwMode="auto">
          <a:xfrm rot="20676267">
            <a:off x="3048000" y="39477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" name="Freeform 1182"/>
          <p:cNvSpPr>
            <a:spLocks/>
          </p:cNvSpPr>
          <p:nvPr/>
        </p:nvSpPr>
        <p:spPr bwMode="auto">
          <a:xfrm rot="21465594">
            <a:off x="3276600" y="39477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" name="Freeform 1183"/>
          <p:cNvSpPr>
            <a:spLocks/>
          </p:cNvSpPr>
          <p:nvPr/>
        </p:nvSpPr>
        <p:spPr bwMode="auto">
          <a:xfrm rot="20493903">
            <a:off x="3276600" y="37953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9" name="Rectangle 1184"/>
          <p:cNvSpPr>
            <a:spLocks noChangeArrowheads="1"/>
          </p:cNvSpPr>
          <p:nvPr/>
        </p:nvSpPr>
        <p:spPr bwMode="auto">
          <a:xfrm>
            <a:off x="3505200" y="1356965"/>
            <a:ext cx="152400" cy="762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0" name="Rectangle 1185"/>
          <p:cNvSpPr>
            <a:spLocks noChangeArrowheads="1"/>
          </p:cNvSpPr>
          <p:nvPr/>
        </p:nvSpPr>
        <p:spPr bwMode="auto">
          <a:xfrm>
            <a:off x="381000" y="1356965"/>
            <a:ext cx="152400" cy="1447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1" name="Rectangle 1186"/>
          <p:cNvSpPr>
            <a:spLocks noChangeArrowheads="1"/>
          </p:cNvSpPr>
          <p:nvPr/>
        </p:nvSpPr>
        <p:spPr bwMode="auto">
          <a:xfrm rot="16200000">
            <a:off x="647700" y="2538065"/>
            <a:ext cx="152400" cy="685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2" name="Rectangle 1187"/>
          <p:cNvSpPr>
            <a:spLocks noChangeArrowheads="1"/>
          </p:cNvSpPr>
          <p:nvPr/>
        </p:nvSpPr>
        <p:spPr bwMode="auto">
          <a:xfrm>
            <a:off x="1066800" y="1356965"/>
            <a:ext cx="152400" cy="228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" name="AutoShape 1188"/>
          <p:cNvSpPr>
            <a:spLocks noChangeArrowheads="1"/>
          </p:cNvSpPr>
          <p:nvPr/>
        </p:nvSpPr>
        <p:spPr bwMode="auto">
          <a:xfrm flipV="1">
            <a:off x="1066800" y="1737965"/>
            <a:ext cx="4572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164" name="Freeform 1189"/>
          <p:cNvSpPr>
            <a:spLocks/>
          </p:cNvSpPr>
          <p:nvPr/>
        </p:nvSpPr>
        <p:spPr bwMode="auto">
          <a:xfrm rot="1626232">
            <a:off x="3200400" y="4100165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0 w 144"/>
              <a:gd name="T19" fmla="*/ 2147483647 h 144"/>
              <a:gd name="T20" fmla="*/ 0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"/>
              <a:gd name="T40" fmla="*/ 0 h 144"/>
              <a:gd name="T41" fmla="*/ 144 w 144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" h="144">
                <a:moveTo>
                  <a:pt x="48" y="0"/>
                </a:moveTo>
                <a:lnTo>
                  <a:pt x="96" y="0"/>
                </a:lnTo>
                <a:lnTo>
                  <a:pt x="96" y="48"/>
                </a:lnTo>
                <a:lnTo>
                  <a:pt x="144" y="48"/>
                </a:lnTo>
                <a:lnTo>
                  <a:pt x="144" y="96"/>
                </a:lnTo>
                <a:lnTo>
                  <a:pt x="96" y="96"/>
                </a:lnTo>
                <a:lnTo>
                  <a:pt x="96" y="144"/>
                </a:lnTo>
                <a:lnTo>
                  <a:pt x="48" y="144"/>
                </a:lnTo>
                <a:lnTo>
                  <a:pt x="48" y="96"/>
                </a:lnTo>
                <a:lnTo>
                  <a:pt x="0" y="96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3366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5" name="AutoShape 1190"/>
          <p:cNvSpPr>
            <a:spLocks noChangeArrowheads="1"/>
          </p:cNvSpPr>
          <p:nvPr/>
        </p:nvSpPr>
        <p:spPr bwMode="auto">
          <a:xfrm>
            <a:off x="2286000" y="2728565"/>
            <a:ext cx="838200" cy="2057400"/>
          </a:xfrm>
          <a:prstGeom prst="upArrow">
            <a:avLst>
              <a:gd name="adj1" fmla="val 50000"/>
              <a:gd name="adj2" fmla="val 61364"/>
            </a:avLst>
          </a:prstGeom>
          <a:solidFill>
            <a:srgbClr val="00FFFF">
              <a:alpha val="50195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6" name="Text Box 1191"/>
          <p:cNvSpPr txBox="1">
            <a:spLocks noChangeArrowheads="1"/>
          </p:cNvSpPr>
          <p:nvPr/>
        </p:nvSpPr>
        <p:spPr bwMode="auto">
          <a:xfrm>
            <a:off x="107950" y="980728"/>
            <a:ext cx="1404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Distribution 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channel</a:t>
            </a:r>
          </a:p>
        </p:txBody>
      </p:sp>
      <p:grpSp>
        <p:nvGrpSpPr>
          <p:cNvPr id="167" name="Group 1192"/>
          <p:cNvGrpSpPr>
            <a:grpSpLocks/>
          </p:cNvGrpSpPr>
          <p:nvPr/>
        </p:nvGrpSpPr>
        <p:grpSpPr bwMode="auto">
          <a:xfrm>
            <a:off x="6248400" y="4252565"/>
            <a:ext cx="1676400" cy="381000"/>
            <a:chOff x="3936" y="2880"/>
            <a:chExt cx="1056" cy="240"/>
          </a:xfrm>
        </p:grpSpPr>
        <p:sp>
          <p:nvSpPr>
            <p:cNvPr id="168" name="Freeform 1193"/>
            <p:cNvSpPr>
              <a:spLocks/>
            </p:cNvSpPr>
            <p:nvPr/>
          </p:nvSpPr>
          <p:spPr bwMode="auto">
            <a:xfrm rot="1626232">
              <a:off x="4176" y="2928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1194"/>
            <p:cNvSpPr>
              <a:spLocks/>
            </p:cNvSpPr>
            <p:nvPr/>
          </p:nvSpPr>
          <p:spPr bwMode="auto">
            <a:xfrm rot="-923733">
              <a:off x="4320" y="288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1195"/>
            <p:cNvSpPr>
              <a:spLocks/>
            </p:cNvSpPr>
            <p:nvPr/>
          </p:nvSpPr>
          <p:spPr bwMode="auto">
            <a:xfrm rot="-134406">
              <a:off x="4080" y="288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1196"/>
            <p:cNvSpPr>
              <a:spLocks/>
            </p:cNvSpPr>
            <p:nvPr/>
          </p:nvSpPr>
          <p:spPr bwMode="auto">
            <a:xfrm rot="-285818">
              <a:off x="4416" y="2928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1197"/>
            <p:cNvSpPr>
              <a:spLocks/>
            </p:cNvSpPr>
            <p:nvPr/>
          </p:nvSpPr>
          <p:spPr bwMode="auto">
            <a:xfrm rot="-923733">
              <a:off x="3936" y="2976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1198"/>
            <p:cNvSpPr>
              <a:spLocks/>
            </p:cNvSpPr>
            <p:nvPr/>
          </p:nvSpPr>
          <p:spPr bwMode="auto">
            <a:xfrm rot="1626232">
              <a:off x="4539" y="2907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1199"/>
            <p:cNvSpPr>
              <a:spLocks/>
            </p:cNvSpPr>
            <p:nvPr/>
          </p:nvSpPr>
          <p:spPr bwMode="auto">
            <a:xfrm rot="-134406">
              <a:off x="4665" y="2961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1200"/>
            <p:cNvSpPr>
              <a:spLocks/>
            </p:cNvSpPr>
            <p:nvPr/>
          </p:nvSpPr>
          <p:spPr bwMode="auto">
            <a:xfrm rot="1626232">
              <a:off x="4848" y="2880"/>
              <a:ext cx="144" cy="144"/>
            </a:xfrm>
            <a:custGeom>
              <a:avLst/>
              <a:gdLst>
                <a:gd name="T0" fmla="*/ 48 w 144"/>
                <a:gd name="T1" fmla="*/ 0 h 144"/>
                <a:gd name="T2" fmla="*/ 96 w 144"/>
                <a:gd name="T3" fmla="*/ 0 h 144"/>
                <a:gd name="T4" fmla="*/ 96 w 144"/>
                <a:gd name="T5" fmla="*/ 48 h 144"/>
                <a:gd name="T6" fmla="*/ 144 w 144"/>
                <a:gd name="T7" fmla="*/ 48 h 144"/>
                <a:gd name="T8" fmla="*/ 144 w 144"/>
                <a:gd name="T9" fmla="*/ 96 h 144"/>
                <a:gd name="T10" fmla="*/ 96 w 144"/>
                <a:gd name="T11" fmla="*/ 96 h 144"/>
                <a:gd name="T12" fmla="*/ 96 w 144"/>
                <a:gd name="T13" fmla="*/ 144 h 144"/>
                <a:gd name="T14" fmla="*/ 48 w 144"/>
                <a:gd name="T15" fmla="*/ 144 h 144"/>
                <a:gd name="T16" fmla="*/ 48 w 144"/>
                <a:gd name="T17" fmla="*/ 96 h 144"/>
                <a:gd name="T18" fmla="*/ 0 w 144"/>
                <a:gd name="T19" fmla="*/ 96 h 144"/>
                <a:gd name="T20" fmla="*/ 0 w 144"/>
                <a:gd name="T21" fmla="*/ 48 h 144"/>
                <a:gd name="T22" fmla="*/ 48 w 144"/>
                <a:gd name="T23" fmla="*/ 48 h 144"/>
                <a:gd name="T24" fmla="*/ 48 w 144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44"/>
                <a:gd name="T41" fmla="*/ 144 w 14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4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144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48" y="144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6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6" name="AutoShape 1201"/>
          <p:cNvSpPr>
            <a:spLocks noChangeArrowheads="1"/>
          </p:cNvSpPr>
          <p:nvPr/>
        </p:nvSpPr>
        <p:spPr bwMode="auto">
          <a:xfrm flipV="1">
            <a:off x="6705600" y="2652365"/>
            <a:ext cx="838200" cy="1981200"/>
          </a:xfrm>
          <a:prstGeom prst="upArrow">
            <a:avLst>
              <a:gd name="adj1" fmla="val 50000"/>
              <a:gd name="adj2" fmla="val 59091"/>
            </a:avLst>
          </a:prstGeom>
          <a:solidFill>
            <a:srgbClr val="00FFFF">
              <a:alpha val="50195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7" name="Rectangle 1202"/>
          <p:cNvSpPr>
            <a:spLocks noChangeArrowheads="1"/>
          </p:cNvSpPr>
          <p:nvPr/>
        </p:nvSpPr>
        <p:spPr bwMode="auto">
          <a:xfrm>
            <a:off x="198120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8" name="Rectangle 1203"/>
          <p:cNvSpPr>
            <a:spLocks noChangeArrowheads="1"/>
          </p:cNvSpPr>
          <p:nvPr/>
        </p:nvSpPr>
        <p:spPr bwMode="auto">
          <a:xfrm>
            <a:off x="228600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9" name="Rectangle 1204"/>
          <p:cNvSpPr>
            <a:spLocks noChangeArrowheads="1"/>
          </p:cNvSpPr>
          <p:nvPr/>
        </p:nvSpPr>
        <p:spPr bwMode="auto">
          <a:xfrm>
            <a:off x="259080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0" name="Rectangle 1205"/>
          <p:cNvSpPr>
            <a:spLocks noChangeArrowheads="1"/>
          </p:cNvSpPr>
          <p:nvPr/>
        </p:nvSpPr>
        <p:spPr bwMode="auto">
          <a:xfrm>
            <a:off x="289560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1" name="Rectangle 1206"/>
          <p:cNvSpPr>
            <a:spLocks noChangeArrowheads="1"/>
          </p:cNvSpPr>
          <p:nvPr/>
        </p:nvSpPr>
        <p:spPr bwMode="auto">
          <a:xfrm>
            <a:off x="3200400" y="5090765"/>
            <a:ext cx="1524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2" name="Freeform 1207"/>
          <p:cNvSpPr>
            <a:spLocks/>
          </p:cNvSpPr>
          <p:nvPr/>
        </p:nvSpPr>
        <p:spPr bwMode="auto">
          <a:xfrm>
            <a:off x="3733800" y="4938365"/>
            <a:ext cx="228600" cy="381000"/>
          </a:xfrm>
          <a:custGeom>
            <a:avLst/>
            <a:gdLst>
              <a:gd name="T0" fmla="*/ 0 w 144"/>
              <a:gd name="T1" fmla="*/ 0 h 240"/>
              <a:gd name="T2" fmla="*/ 0 w 144"/>
              <a:gd name="T3" fmla="*/ 2147483647 h 240"/>
              <a:gd name="T4" fmla="*/ 2147483647 w 144"/>
              <a:gd name="T5" fmla="*/ 0 h 240"/>
              <a:gd name="T6" fmla="*/ 2147483647 w 144"/>
              <a:gd name="T7" fmla="*/ 2147483647 h 240"/>
              <a:gd name="T8" fmla="*/ 0 w 144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40"/>
              <a:gd name="T17" fmla="*/ 144 w 144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40">
                <a:moveTo>
                  <a:pt x="0" y="0"/>
                </a:moveTo>
                <a:lnTo>
                  <a:pt x="0" y="240"/>
                </a:lnTo>
                <a:lnTo>
                  <a:pt x="144" y="0"/>
                </a:lnTo>
                <a:lnTo>
                  <a:pt x="144" y="24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3" name="Rectangle 1208"/>
          <p:cNvSpPr>
            <a:spLocks noChangeArrowheads="1"/>
          </p:cNvSpPr>
          <p:nvPr/>
        </p:nvSpPr>
        <p:spPr bwMode="auto">
          <a:xfrm>
            <a:off x="1905000" y="5014565"/>
            <a:ext cx="18288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" name="AutoShape 1210"/>
          <p:cNvSpPr>
            <a:spLocks noChangeArrowheads="1"/>
          </p:cNvSpPr>
          <p:nvPr/>
        </p:nvSpPr>
        <p:spPr bwMode="auto">
          <a:xfrm flipV="1">
            <a:off x="8459788" y="4982815"/>
            <a:ext cx="577850" cy="758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185" name="Text Box 1211"/>
          <p:cNvSpPr txBox="1">
            <a:spLocks noChangeArrowheads="1"/>
          </p:cNvSpPr>
          <p:nvPr/>
        </p:nvSpPr>
        <p:spPr bwMode="auto">
          <a:xfrm>
            <a:off x="5759450" y="692696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Backwash</a:t>
            </a:r>
            <a:endParaRPr lang="en-US" altLang="ja-JP" sz="2800" b="1" dirty="0">
              <a:ea typeface="ＭＳ Ｐゴシック" panose="020B0600070205080204" pitchFamily="34" charset="-128"/>
            </a:endParaRPr>
          </a:p>
        </p:txBody>
      </p:sp>
      <p:grpSp>
        <p:nvGrpSpPr>
          <p:cNvPr id="186" name="Group 1213"/>
          <p:cNvGrpSpPr>
            <a:grpSpLocks/>
          </p:cNvGrpSpPr>
          <p:nvPr/>
        </p:nvGrpSpPr>
        <p:grpSpPr bwMode="auto">
          <a:xfrm>
            <a:off x="1763713" y="4117628"/>
            <a:ext cx="1743075" cy="285750"/>
            <a:chOff x="1110" y="2796"/>
            <a:chExt cx="1098" cy="180"/>
          </a:xfrm>
        </p:grpSpPr>
        <p:sp>
          <p:nvSpPr>
            <p:cNvPr id="187" name="Oval 1214"/>
            <p:cNvSpPr>
              <a:spLocks noChangeArrowheads="1"/>
            </p:cNvSpPr>
            <p:nvPr/>
          </p:nvSpPr>
          <p:spPr bwMode="auto">
            <a:xfrm>
              <a:off x="1917" y="2853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Oval 1215"/>
            <p:cNvSpPr>
              <a:spLocks noChangeArrowheads="1"/>
            </p:cNvSpPr>
            <p:nvPr/>
          </p:nvSpPr>
          <p:spPr bwMode="auto">
            <a:xfrm>
              <a:off x="1248" y="2892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Oval 1216"/>
            <p:cNvSpPr>
              <a:spLocks noChangeArrowheads="1"/>
            </p:cNvSpPr>
            <p:nvPr/>
          </p:nvSpPr>
          <p:spPr bwMode="auto">
            <a:xfrm>
              <a:off x="1110" y="2853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Oval 1217"/>
            <p:cNvSpPr>
              <a:spLocks noChangeArrowheads="1"/>
            </p:cNvSpPr>
            <p:nvPr/>
          </p:nvSpPr>
          <p:spPr bwMode="auto">
            <a:xfrm>
              <a:off x="1266" y="2859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Oval 1218"/>
            <p:cNvSpPr>
              <a:spLocks noChangeArrowheads="1"/>
            </p:cNvSpPr>
            <p:nvPr/>
          </p:nvSpPr>
          <p:spPr bwMode="auto">
            <a:xfrm>
              <a:off x="1305" y="2874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Oval 1219"/>
            <p:cNvSpPr>
              <a:spLocks noChangeArrowheads="1"/>
            </p:cNvSpPr>
            <p:nvPr/>
          </p:nvSpPr>
          <p:spPr bwMode="auto">
            <a:xfrm>
              <a:off x="1464" y="2859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Oval 1220"/>
            <p:cNvSpPr>
              <a:spLocks noChangeArrowheads="1"/>
            </p:cNvSpPr>
            <p:nvPr/>
          </p:nvSpPr>
          <p:spPr bwMode="auto">
            <a:xfrm>
              <a:off x="2160" y="2796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Oval 1221"/>
            <p:cNvSpPr>
              <a:spLocks noChangeArrowheads="1"/>
            </p:cNvSpPr>
            <p:nvPr/>
          </p:nvSpPr>
          <p:spPr bwMode="auto">
            <a:xfrm>
              <a:off x="1956" y="2829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Oval 1222"/>
            <p:cNvSpPr>
              <a:spLocks noChangeArrowheads="1"/>
            </p:cNvSpPr>
            <p:nvPr/>
          </p:nvSpPr>
          <p:spPr bwMode="auto">
            <a:xfrm>
              <a:off x="1565" y="2886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Oval 1223"/>
            <p:cNvSpPr>
              <a:spLocks noChangeArrowheads="1"/>
            </p:cNvSpPr>
            <p:nvPr/>
          </p:nvSpPr>
          <p:spPr bwMode="auto">
            <a:xfrm>
              <a:off x="1707" y="2865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Oval 1224"/>
            <p:cNvSpPr>
              <a:spLocks noChangeArrowheads="1"/>
            </p:cNvSpPr>
            <p:nvPr/>
          </p:nvSpPr>
          <p:spPr bwMode="auto">
            <a:xfrm>
              <a:off x="1161" y="2865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Oval 1225"/>
            <p:cNvSpPr>
              <a:spLocks noChangeArrowheads="1"/>
            </p:cNvSpPr>
            <p:nvPr/>
          </p:nvSpPr>
          <p:spPr bwMode="auto">
            <a:xfrm>
              <a:off x="1512" y="2853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Oval 1226"/>
            <p:cNvSpPr>
              <a:spLocks noChangeArrowheads="1"/>
            </p:cNvSpPr>
            <p:nvPr/>
          </p:nvSpPr>
          <p:spPr bwMode="auto">
            <a:xfrm>
              <a:off x="1380" y="2865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Oval 1227"/>
            <p:cNvSpPr>
              <a:spLocks noChangeArrowheads="1"/>
            </p:cNvSpPr>
            <p:nvPr/>
          </p:nvSpPr>
          <p:spPr bwMode="auto">
            <a:xfrm>
              <a:off x="2154" y="2847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1" name="Oval 1228"/>
            <p:cNvSpPr>
              <a:spLocks noChangeArrowheads="1"/>
            </p:cNvSpPr>
            <p:nvPr/>
          </p:nvSpPr>
          <p:spPr bwMode="auto">
            <a:xfrm>
              <a:off x="1878" y="2865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2" name="Oval 1229"/>
            <p:cNvSpPr>
              <a:spLocks noChangeArrowheads="1"/>
            </p:cNvSpPr>
            <p:nvPr/>
          </p:nvSpPr>
          <p:spPr bwMode="auto">
            <a:xfrm>
              <a:off x="2040" y="2895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Oval 1230"/>
            <p:cNvSpPr>
              <a:spLocks noChangeArrowheads="1"/>
            </p:cNvSpPr>
            <p:nvPr/>
          </p:nvSpPr>
          <p:spPr bwMode="auto">
            <a:xfrm>
              <a:off x="2004" y="2841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4" name="Oval 1231"/>
            <p:cNvSpPr>
              <a:spLocks noChangeArrowheads="1"/>
            </p:cNvSpPr>
            <p:nvPr/>
          </p:nvSpPr>
          <p:spPr bwMode="auto">
            <a:xfrm>
              <a:off x="1680" y="2907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5" name="Oval 1232"/>
            <p:cNvSpPr>
              <a:spLocks noChangeArrowheads="1"/>
            </p:cNvSpPr>
            <p:nvPr/>
          </p:nvSpPr>
          <p:spPr bwMode="auto">
            <a:xfrm>
              <a:off x="1776" y="2898"/>
              <a:ext cx="48" cy="4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Oval 1233"/>
            <p:cNvSpPr>
              <a:spLocks noChangeArrowheads="1"/>
            </p:cNvSpPr>
            <p:nvPr/>
          </p:nvSpPr>
          <p:spPr bwMode="auto">
            <a:xfrm flipH="1">
              <a:off x="1837" y="2931"/>
              <a:ext cx="45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07" name="Oval 1235"/>
          <p:cNvSpPr>
            <a:spLocks noChangeArrowheads="1"/>
          </p:cNvSpPr>
          <p:nvPr/>
        </p:nvSpPr>
        <p:spPr bwMode="auto">
          <a:xfrm>
            <a:off x="6276975" y="555749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8" name="Oval 1236"/>
          <p:cNvSpPr>
            <a:spLocks noChangeArrowheads="1"/>
          </p:cNvSpPr>
          <p:nvPr/>
        </p:nvSpPr>
        <p:spPr bwMode="auto">
          <a:xfrm>
            <a:off x="6462713" y="53431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9" name="Oval 1237"/>
          <p:cNvSpPr>
            <a:spLocks noChangeArrowheads="1"/>
          </p:cNvSpPr>
          <p:nvPr/>
        </p:nvSpPr>
        <p:spPr bwMode="auto">
          <a:xfrm>
            <a:off x="6681788" y="558289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0" name="Oval 1238"/>
          <p:cNvSpPr>
            <a:spLocks noChangeArrowheads="1"/>
          </p:cNvSpPr>
          <p:nvPr/>
        </p:nvSpPr>
        <p:spPr bwMode="auto">
          <a:xfrm>
            <a:off x="7585075" y="5573365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1" name="Oval 1242"/>
          <p:cNvSpPr>
            <a:spLocks noChangeArrowheads="1"/>
          </p:cNvSpPr>
          <p:nvPr/>
        </p:nvSpPr>
        <p:spPr bwMode="auto">
          <a:xfrm>
            <a:off x="6696075" y="487169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2" name="Oval 1243"/>
          <p:cNvSpPr>
            <a:spLocks noChangeArrowheads="1"/>
          </p:cNvSpPr>
          <p:nvPr/>
        </p:nvSpPr>
        <p:spPr bwMode="auto">
          <a:xfrm>
            <a:off x="6370638" y="46573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3" name="Oval 1244"/>
          <p:cNvSpPr>
            <a:spLocks noChangeArrowheads="1"/>
          </p:cNvSpPr>
          <p:nvPr/>
        </p:nvSpPr>
        <p:spPr bwMode="auto">
          <a:xfrm>
            <a:off x="6467475" y="4824065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4" name="Oval 1246"/>
          <p:cNvSpPr>
            <a:spLocks noChangeArrowheads="1"/>
          </p:cNvSpPr>
          <p:nvPr/>
        </p:nvSpPr>
        <p:spPr bwMode="auto">
          <a:xfrm>
            <a:off x="6248400" y="486692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" name="Oval 1247"/>
          <p:cNvSpPr>
            <a:spLocks noChangeArrowheads="1"/>
          </p:cNvSpPr>
          <p:nvPr/>
        </p:nvSpPr>
        <p:spPr bwMode="auto">
          <a:xfrm>
            <a:off x="6562725" y="4576415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6" name="Oval 1248"/>
          <p:cNvSpPr>
            <a:spLocks noChangeArrowheads="1"/>
          </p:cNvSpPr>
          <p:nvPr/>
        </p:nvSpPr>
        <p:spPr bwMode="auto">
          <a:xfrm>
            <a:off x="7208838" y="44287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7" name="Oval 1251"/>
          <p:cNvSpPr>
            <a:spLocks noChangeArrowheads="1"/>
          </p:cNvSpPr>
          <p:nvPr/>
        </p:nvSpPr>
        <p:spPr bwMode="auto">
          <a:xfrm>
            <a:off x="6904038" y="45049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8" name="Oval 1253"/>
          <p:cNvSpPr>
            <a:spLocks noChangeArrowheads="1"/>
          </p:cNvSpPr>
          <p:nvPr/>
        </p:nvSpPr>
        <p:spPr bwMode="auto">
          <a:xfrm>
            <a:off x="6910388" y="4895503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9" name="Oval 1254"/>
          <p:cNvSpPr>
            <a:spLocks noChangeArrowheads="1"/>
          </p:cNvSpPr>
          <p:nvPr/>
        </p:nvSpPr>
        <p:spPr bwMode="auto">
          <a:xfrm>
            <a:off x="7132638" y="45811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0" name="Oval 1255"/>
          <p:cNvSpPr>
            <a:spLocks noChangeArrowheads="1"/>
          </p:cNvSpPr>
          <p:nvPr/>
        </p:nvSpPr>
        <p:spPr bwMode="auto">
          <a:xfrm>
            <a:off x="6338888" y="45049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1" name="Oval 1256"/>
          <p:cNvSpPr>
            <a:spLocks noChangeArrowheads="1"/>
          </p:cNvSpPr>
          <p:nvPr/>
        </p:nvSpPr>
        <p:spPr bwMode="auto">
          <a:xfrm>
            <a:off x="6719888" y="448592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2" name="Oval 1257"/>
          <p:cNvSpPr>
            <a:spLocks noChangeArrowheads="1"/>
          </p:cNvSpPr>
          <p:nvPr/>
        </p:nvSpPr>
        <p:spPr bwMode="auto">
          <a:xfrm>
            <a:off x="6867525" y="467642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3" name="Oval 1258"/>
          <p:cNvSpPr>
            <a:spLocks noChangeArrowheads="1"/>
          </p:cNvSpPr>
          <p:nvPr/>
        </p:nvSpPr>
        <p:spPr bwMode="auto">
          <a:xfrm>
            <a:off x="6667500" y="46954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4" name="Oval 1259"/>
          <p:cNvSpPr>
            <a:spLocks noChangeArrowheads="1"/>
          </p:cNvSpPr>
          <p:nvPr/>
        </p:nvSpPr>
        <p:spPr bwMode="auto">
          <a:xfrm>
            <a:off x="7729538" y="481454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" name="Oval 1262"/>
          <p:cNvSpPr>
            <a:spLocks noChangeArrowheads="1"/>
          </p:cNvSpPr>
          <p:nvPr/>
        </p:nvSpPr>
        <p:spPr bwMode="auto">
          <a:xfrm>
            <a:off x="7451725" y="469389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6" name="Oval 1263"/>
          <p:cNvSpPr>
            <a:spLocks noChangeArrowheads="1"/>
          </p:cNvSpPr>
          <p:nvPr/>
        </p:nvSpPr>
        <p:spPr bwMode="auto">
          <a:xfrm>
            <a:off x="7366000" y="4552603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7" name="Oval 1264"/>
          <p:cNvSpPr>
            <a:spLocks noChangeArrowheads="1"/>
          </p:cNvSpPr>
          <p:nvPr/>
        </p:nvSpPr>
        <p:spPr bwMode="auto">
          <a:xfrm>
            <a:off x="7715250" y="4571653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8" name="Oval 1267"/>
          <p:cNvSpPr>
            <a:spLocks noChangeArrowheads="1"/>
          </p:cNvSpPr>
          <p:nvPr/>
        </p:nvSpPr>
        <p:spPr bwMode="auto">
          <a:xfrm>
            <a:off x="7262813" y="4881215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9" name="Oval 1268"/>
          <p:cNvSpPr>
            <a:spLocks noChangeArrowheads="1"/>
          </p:cNvSpPr>
          <p:nvPr/>
        </p:nvSpPr>
        <p:spPr bwMode="auto">
          <a:xfrm>
            <a:off x="7391400" y="490979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0" name="Oval 1269"/>
          <p:cNvSpPr>
            <a:spLocks noChangeArrowheads="1"/>
          </p:cNvSpPr>
          <p:nvPr/>
        </p:nvSpPr>
        <p:spPr bwMode="auto">
          <a:xfrm>
            <a:off x="6472238" y="511934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1" name="Oval 1270"/>
          <p:cNvSpPr>
            <a:spLocks noChangeArrowheads="1"/>
          </p:cNvSpPr>
          <p:nvPr/>
        </p:nvSpPr>
        <p:spPr bwMode="auto">
          <a:xfrm>
            <a:off x="6643688" y="510029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2" name="Oval 1271"/>
          <p:cNvSpPr>
            <a:spLocks noChangeArrowheads="1"/>
          </p:cNvSpPr>
          <p:nvPr/>
        </p:nvSpPr>
        <p:spPr bwMode="auto">
          <a:xfrm>
            <a:off x="7029450" y="50764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3" name="Oval 1272"/>
          <p:cNvSpPr>
            <a:spLocks noChangeArrowheads="1"/>
          </p:cNvSpPr>
          <p:nvPr/>
        </p:nvSpPr>
        <p:spPr bwMode="auto">
          <a:xfrm>
            <a:off x="7110413" y="5166965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4" name="Oval 1273"/>
          <p:cNvSpPr>
            <a:spLocks noChangeArrowheads="1"/>
          </p:cNvSpPr>
          <p:nvPr/>
        </p:nvSpPr>
        <p:spPr bwMode="auto">
          <a:xfrm>
            <a:off x="7205663" y="5090765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" name="Oval 1274"/>
          <p:cNvSpPr>
            <a:spLocks noChangeArrowheads="1"/>
          </p:cNvSpPr>
          <p:nvPr/>
        </p:nvSpPr>
        <p:spPr bwMode="auto">
          <a:xfrm>
            <a:off x="6815138" y="515744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6" name="Oval 1276"/>
          <p:cNvSpPr>
            <a:spLocks noChangeArrowheads="1"/>
          </p:cNvSpPr>
          <p:nvPr/>
        </p:nvSpPr>
        <p:spPr bwMode="auto">
          <a:xfrm>
            <a:off x="7477125" y="5086003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7" name="Oval 1277"/>
          <p:cNvSpPr>
            <a:spLocks noChangeArrowheads="1"/>
          </p:cNvSpPr>
          <p:nvPr/>
        </p:nvSpPr>
        <p:spPr bwMode="auto">
          <a:xfrm>
            <a:off x="7862888" y="506219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8" name="Oval 1278"/>
          <p:cNvSpPr>
            <a:spLocks noChangeArrowheads="1"/>
          </p:cNvSpPr>
          <p:nvPr/>
        </p:nvSpPr>
        <p:spPr bwMode="auto">
          <a:xfrm>
            <a:off x="7943850" y="51526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9" name="Oval 1279"/>
          <p:cNvSpPr>
            <a:spLocks noChangeArrowheads="1"/>
          </p:cNvSpPr>
          <p:nvPr/>
        </p:nvSpPr>
        <p:spPr bwMode="auto">
          <a:xfrm>
            <a:off x="8039100" y="50764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0" name="Oval 1280"/>
          <p:cNvSpPr>
            <a:spLocks noChangeArrowheads="1"/>
          </p:cNvSpPr>
          <p:nvPr/>
        </p:nvSpPr>
        <p:spPr bwMode="auto">
          <a:xfrm>
            <a:off x="7648575" y="5143153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1" name="Oval 1281"/>
          <p:cNvSpPr>
            <a:spLocks noChangeArrowheads="1"/>
          </p:cNvSpPr>
          <p:nvPr/>
        </p:nvSpPr>
        <p:spPr bwMode="auto">
          <a:xfrm>
            <a:off x="6762750" y="547652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2" name="Oval 1282"/>
          <p:cNvSpPr>
            <a:spLocks noChangeArrowheads="1"/>
          </p:cNvSpPr>
          <p:nvPr/>
        </p:nvSpPr>
        <p:spPr bwMode="auto">
          <a:xfrm>
            <a:off x="7053263" y="545747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3" name="Oval 1283"/>
          <p:cNvSpPr>
            <a:spLocks noChangeArrowheads="1"/>
          </p:cNvSpPr>
          <p:nvPr/>
        </p:nvSpPr>
        <p:spPr bwMode="auto">
          <a:xfrm>
            <a:off x="7091363" y="5300315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4" name="Oval 1284"/>
          <p:cNvSpPr>
            <a:spLocks noChangeArrowheads="1"/>
          </p:cNvSpPr>
          <p:nvPr/>
        </p:nvSpPr>
        <p:spPr bwMode="auto">
          <a:xfrm>
            <a:off x="7362825" y="5314603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" name="Oval 1285"/>
          <p:cNvSpPr>
            <a:spLocks noChangeArrowheads="1"/>
          </p:cNvSpPr>
          <p:nvPr/>
        </p:nvSpPr>
        <p:spPr bwMode="auto">
          <a:xfrm>
            <a:off x="7672388" y="5443190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46" name="Group 1286"/>
          <p:cNvGrpSpPr>
            <a:grpSpLocks/>
          </p:cNvGrpSpPr>
          <p:nvPr/>
        </p:nvGrpSpPr>
        <p:grpSpPr bwMode="auto">
          <a:xfrm>
            <a:off x="6477000" y="5547965"/>
            <a:ext cx="1352550" cy="176213"/>
            <a:chOff x="4060" y="3696"/>
            <a:chExt cx="852" cy="72"/>
          </a:xfrm>
        </p:grpSpPr>
        <p:sp>
          <p:nvSpPr>
            <p:cNvPr id="247" name="AutoShape 1287"/>
            <p:cNvSpPr>
              <a:spLocks noChangeArrowheads="1"/>
            </p:cNvSpPr>
            <p:nvPr/>
          </p:nvSpPr>
          <p:spPr bwMode="auto">
            <a:xfrm>
              <a:off x="4060" y="3696"/>
              <a:ext cx="84" cy="72"/>
            </a:xfrm>
            <a:prstGeom prst="upArrow">
              <a:avLst>
                <a:gd name="adj1" fmla="val 42861"/>
                <a:gd name="adj2" fmla="val 55556"/>
              </a:avLst>
            </a:prstGeom>
            <a:solidFill>
              <a:srgbClr val="CCFFFF"/>
            </a:solidFill>
            <a:ln w="6350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8" name="AutoShape 1288"/>
            <p:cNvSpPr>
              <a:spLocks noChangeArrowheads="1"/>
            </p:cNvSpPr>
            <p:nvPr/>
          </p:nvSpPr>
          <p:spPr bwMode="auto">
            <a:xfrm>
              <a:off x="4252" y="3696"/>
              <a:ext cx="84" cy="72"/>
            </a:xfrm>
            <a:prstGeom prst="upArrow">
              <a:avLst>
                <a:gd name="adj1" fmla="val 42861"/>
                <a:gd name="adj2" fmla="val 55556"/>
              </a:avLst>
            </a:prstGeom>
            <a:solidFill>
              <a:srgbClr val="CCFFFF"/>
            </a:solidFill>
            <a:ln w="6350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9" name="AutoShape 1289"/>
            <p:cNvSpPr>
              <a:spLocks noChangeArrowheads="1"/>
            </p:cNvSpPr>
            <p:nvPr/>
          </p:nvSpPr>
          <p:spPr bwMode="auto">
            <a:xfrm>
              <a:off x="4444" y="3696"/>
              <a:ext cx="84" cy="72"/>
            </a:xfrm>
            <a:prstGeom prst="upArrow">
              <a:avLst>
                <a:gd name="adj1" fmla="val 42861"/>
                <a:gd name="adj2" fmla="val 55556"/>
              </a:avLst>
            </a:prstGeom>
            <a:solidFill>
              <a:srgbClr val="CCFFFF"/>
            </a:solidFill>
            <a:ln w="6350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50" name="AutoShape 1290"/>
            <p:cNvSpPr>
              <a:spLocks noChangeArrowheads="1"/>
            </p:cNvSpPr>
            <p:nvPr/>
          </p:nvSpPr>
          <p:spPr bwMode="auto">
            <a:xfrm>
              <a:off x="4636" y="3696"/>
              <a:ext cx="84" cy="72"/>
            </a:xfrm>
            <a:prstGeom prst="upArrow">
              <a:avLst>
                <a:gd name="adj1" fmla="val 42861"/>
                <a:gd name="adj2" fmla="val 55556"/>
              </a:avLst>
            </a:prstGeom>
            <a:solidFill>
              <a:srgbClr val="CCFFFF"/>
            </a:solidFill>
            <a:ln w="6350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51" name="AutoShape 1291"/>
            <p:cNvSpPr>
              <a:spLocks noChangeArrowheads="1"/>
            </p:cNvSpPr>
            <p:nvPr/>
          </p:nvSpPr>
          <p:spPr bwMode="auto">
            <a:xfrm>
              <a:off x="4828" y="3696"/>
              <a:ext cx="84" cy="72"/>
            </a:xfrm>
            <a:prstGeom prst="upArrow">
              <a:avLst>
                <a:gd name="adj1" fmla="val 42861"/>
                <a:gd name="adj2" fmla="val 55556"/>
              </a:avLst>
            </a:prstGeom>
            <a:solidFill>
              <a:srgbClr val="CCFFFF"/>
            </a:solidFill>
            <a:ln w="6350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HG丸ｺﾞｼｯｸM-PRO" pitchFamily="50" charset="-128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52" name="Text Box 1292"/>
          <p:cNvSpPr txBox="1">
            <a:spLocks noChangeArrowheads="1"/>
          </p:cNvSpPr>
          <p:nvPr/>
        </p:nvSpPr>
        <p:spPr bwMode="auto">
          <a:xfrm>
            <a:off x="1752600" y="300161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Upper screen</a:t>
            </a:r>
            <a:endParaRPr lang="en-US" altLang="ja-JP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3" name="Text Box 1295"/>
          <p:cNvSpPr txBox="1">
            <a:spLocks noChangeArrowheads="1"/>
          </p:cNvSpPr>
          <p:nvPr/>
        </p:nvSpPr>
        <p:spPr bwMode="auto">
          <a:xfrm>
            <a:off x="323850" y="5852765"/>
            <a:ext cx="4032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 coagulant </a:t>
            </a:r>
            <a:r>
              <a:rPr lang="ja-JP" altLang="en-US" sz="2400" b="1" i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！</a:t>
            </a:r>
          </a:p>
        </p:txBody>
      </p:sp>
      <p:sp>
        <p:nvSpPr>
          <p:cNvPr id="254" name="Text Box 1298"/>
          <p:cNvSpPr txBox="1">
            <a:spLocks noChangeArrowheads="1"/>
          </p:cNvSpPr>
          <p:nvPr/>
        </p:nvSpPr>
        <p:spPr bwMode="auto">
          <a:xfrm>
            <a:off x="3635375" y="3541365"/>
            <a:ext cx="162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r" eaLnBrk="1" hangingPunct="1"/>
            <a:r>
              <a:rPr lang="en-US" altLang="ja-JP" sz="18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Filter media</a:t>
            </a:r>
            <a:endParaRPr lang="en-US" altLang="ja-JP" sz="1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Line 1300"/>
          <p:cNvSpPr>
            <a:spLocks noChangeShapeType="1"/>
          </p:cNvSpPr>
          <p:nvPr/>
        </p:nvSpPr>
        <p:spPr bwMode="auto">
          <a:xfrm flipH="1" flipV="1">
            <a:off x="3429000" y="3642965"/>
            <a:ext cx="423863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" name="Text Box 1301"/>
          <p:cNvSpPr txBox="1">
            <a:spLocks noChangeArrowheads="1"/>
          </p:cNvSpPr>
          <p:nvPr/>
        </p:nvSpPr>
        <p:spPr bwMode="auto">
          <a:xfrm>
            <a:off x="3851275" y="404619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18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Debris</a:t>
            </a:r>
            <a:endParaRPr lang="en-US" altLang="ja-JP" sz="1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1302"/>
          <p:cNvSpPr>
            <a:spLocks noChangeShapeType="1"/>
          </p:cNvSpPr>
          <p:nvPr/>
        </p:nvSpPr>
        <p:spPr bwMode="auto">
          <a:xfrm flipH="1" flipV="1">
            <a:off x="3429000" y="4252565"/>
            <a:ext cx="49530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8" name="Text Box 1106"/>
          <p:cNvSpPr txBox="1">
            <a:spLocks noChangeArrowheads="1"/>
          </p:cNvSpPr>
          <p:nvPr/>
        </p:nvSpPr>
        <p:spPr bwMode="auto">
          <a:xfrm>
            <a:off x="6248400" y="2957165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Upper screen</a:t>
            </a:r>
            <a:endParaRPr lang="en-US" altLang="ja-JP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Text Box 1033"/>
          <p:cNvSpPr txBox="1">
            <a:spLocks noChangeArrowheads="1"/>
          </p:cNvSpPr>
          <p:nvPr/>
        </p:nvSpPr>
        <p:spPr bwMode="auto">
          <a:xfrm rot="16200000">
            <a:off x="4699794" y="1614934"/>
            <a:ext cx="60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Raw</a:t>
            </a:r>
          </a:p>
          <a:p>
            <a:pPr algn="ctr" eaLnBrk="1" hangingPunct="1"/>
            <a:r>
              <a:rPr lang="en-US" altLang="ja-JP" sz="14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wastewater</a:t>
            </a:r>
          </a:p>
        </p:txBody>
      </p:sp>
      <p:sp>
        <p:nvSpPr>
          <p:cNvPr id="260" name="Text Box 1033"/>
          <p:cNvSpPr txBox="1">
            <a:spLocks noChangeArrowheads="1"/>
          </p:cNvSpPr>
          <p:nvPr/>
        </p:nvSpPr>
        <p:spPr bwMode="auto">
          <a:xfrm rot="16200000">
            <a:off x="232569" y="1719709"/>
            <a:ext cx="60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Raw</a:t>
            </a:r>
          </a:p>
          <a:p>
            <a:pPr algn="ctr" eaLnBrk="1" hangingPunct="1"/>
            <a:r>
              <a:rPr lang="en-US" altLang="ja-JP" sz="14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wastewater</a:t>
            </a:r>
          </a:p>
        </p:txBody>
      </p:sp>
      <p:sp>
        <p:nvSpPr>
          <p:cNvPr id="261" name="Text Box 1295"/>
          <p:cNvSpPr txBox="1">
            <a:spLocks noChangeArrowheads="1"/>
          </p:cNvSpPr>
          <p:nvPr/>
        </p:nvSpPr>
        <p:spPr bwMode="auto">
          <a:xfrm>
            <a:off x="4787900" y="5852765"/>
            <a:ext cx="4032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 </a:t>
            </a:r>
            <a:r>
              <a:rPr lang="en-US" altLang="ja-JP" sz="2400" b="1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bottom screen</a:t>
            </a:r>
            <a:r>
              <a:rPr lang="ja-JP" altLang="en-US" sz="2400" b="1" i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！</a:t>
            </a:r>
          </a:p>
        </p:txBody>
      </p:sp>
      <p:sp>
        <p:nvSpPr>
          <p:cNvPr id="262" name="Line 263"/>
          <p:cNvSpPr>
            <a:spLocks noChangeShapeType="1"/>
          </p:cNvSpPr>
          <p:nvPr/>
        </p:nvSpPr>
        <p:spPr bwMode="auto">
          <a:xfrm flipH="1">
            <a:off x="1547813" y="1701453"/>
            <a:ext cx="4318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63" name="Line 1107"/>
          <p:cNvSpPr>
            <a:spLocks noChangeShapeType="1"/>
          </p:cNvSpPr>
          <p:nvPr/>
        </p:nvSpPr>
        <p:spPr bwMode="auto">
          <a:xfrm>
            <a:off x="1781175" y="135696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4" name="Text Box 1119"/>
          <p:cNvSpPr txBox="1">
            <a:spLocks noChangeArrowheads="1"/>
          </p:cNvSpPr>
          <p:nvPr/>
        </p:nvSpPr>
        <p:spPr bwMode="auto">
          <a:xfrm rot="16200000">
            <a:off x="2337594" y="1054547"/>
            <a:ext cx="581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3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Inlet Water  level detection </a:t>
            </a:r>
            <a:endParaRPr lang="en-US" altLang="ja-JP" sz="13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155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69 C 0.02917 -0.00069 0.05174 -0.00069 0.0625 -0.00069 C 0.07327 -0.00069 0.06997 -0.00069 0.07136 -0.00069 " pathEditMode="relative" ptsTypes="aaA">
                                      <p:cBhvr>
                                        <p:cTn id="4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3264 -2.22222E-6 0.06562 -0.01018 0.07882 -2.22222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3472 0.00023 0.06945 0.00046 0.08334 -1.11111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L 0.11823 5.18519E-6 " pathEditMode="relative" ptsTypes="AA">
                                      <p:cBhvr>
                                        <p:cTn id="5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0.05747 -2.59259E-6 0.11511 -2.59259E-6 0.1382 -2.59259E-6 " pathEditMode="relative" ptsTypes="aA">
                                      <p:cBhvr>
                                        <p:cTn id="5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4.44444E-6 C 0.06962 -4.44444E-6 0.13854 0.00024 0.16614 -4.44444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0.08698 -0.00625 0.17413 -0.01227 0.20903 -0.014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C 0.09774 -0.00023 0.19566 -0.00023 0.23472 4.8148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0.07864 0.00023 0.15746 0.0007 0.18889 -1.48148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C 0.07517 0.00046 0.15052 0.00116 0.18056 -4.07407E-6 L 0.18056 -0.00741 " pathEditMode="relative" ptsTypes="aAA">
                                      <p:cBhvr>
                                        <p:cTn id="64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324 C 0.10017 -0.00324 0.20608 -0.00301 0.24844 -0.00324 " pathEditMode="relative" ptsTypes="aA">
                                      <p:cBhvr>
                                        <p:cTn id="66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0069 -0.01319 0.00156 -0.02639 0.00694 -0.03449 C 0.01232 -0.04259 0.01406 -0.04699 0.03194 -0.04907 C 0.04982 -0.05115 0.10017 -0.04745 0.11389 -0.04722 " pathEditMode="relative" ptsTypes="aaaA">
                                      <p:cBhvr>
                                        <p:cTn id="68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0399 -0.00254 0.00816 -0.00509 0.01042 -0.01666 C 0.01267 -0.02824 0.00677 -0.05949 0.0132 -0.06944 C 0.01962 -0.0794 0.03004 -0.07569 0.04861 -0.07592 C 0.06719 -0.07615 0.09601 -0.07384 0.125 -0.07129 " pathEditMode="relative" ptsTypes="aaaaA">
                                      <p:cBhvr>
                                        <p:cTn id="70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6 C -0.00156 -0.01203 -0.00295 -0.02407 0.00347 -0.02962 C 0.0099 -0.03518 0.01475 -0.0331 0.03889 -0.03333 C 0.06303 -0.03356 0.10573 -0.03217 0.14862 -0.03055 " pathEditMode="relative" ptsTypes="aaaA">
                                      <p:cBhvr>
                                        <p:cTn id="72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C -0.00034 -0.01134 -0.00069 -0.02268 0.00903 -0.02778 C 0.01875 -0.03287 0.03021 -0.03032 0.05834 -0.03055 C 0.08646 -0.03078 0.13212 -0.02986 0.17778 -0.0287 " pathEditMode="relative" ptsTypes="aaaA">
                                      <p:cBhvr>
                                        <p:cTn id="74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55556E-6 C 0.00053 -0.01945 0.00105 -0.03867 0.00695 -0.04816 C 0.01285 -0.05765 0.00643 -0.05579 0.03542 -0.05649 C 0.06442 -0.05718 0.1224 -0.0551 0.18056 -0.05279 " pathEditMode="relative" ptsTypes="aaaA">
                                      <p:cBhvr>
                                        <p:cTn id="76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C -0.00225 -0.02129 -0.00434 -0.04236 0.00278 -0.05185 C 0.0099 -0.06134 0.00799 -0.05671 0.04237 -0.05741 C 0.07674 -0.0581 0.14289 -0.05741 0.20903 -0.05648 " pathEditMode="relative" ptsTypes="aaaA">
                                      <p:cBhvr>
                                        <p:cTn id="7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3704E-6 C 0.00416 -0.00601 0.00833 -0.01203 0.00972 -0.02407 C 0.01111 -0.0361 0.00451 -0.06388 0.00833 -0.07222 C 0.01215 -0.08055 -0.00261 -0.07407 0.03263 -0.07407 C 0.06788 -0.07407 0.14357 -0.07314 0.21944 -0.07222 " pathEditMode="relative" ptsTypes="aaaaA">
                                      <p:cBhvr>
                                        <p:cTn id="8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-0.00122 -0.01528 -0.00226 -0.03056 0.00903 -0.03704 C 0.02031 -0.04352 0.0276 -0.03866 0.06805 -0.03889 C 0.1085 -0.03912 0.17986 -0.03866 0.25139 -0.03797 " pathEditMode="relative" ptsTypes="aaaA">
                                      <p:cBhvr>
                                        <p:cTn id="82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0.00886 0.00069 0.01789 0.00162 0.02223 -0.00926 C 0.02657 -0.02014 0.02136 -0.0551 0.0257 -0.06574 C 0.03004 -0.07639 0.00851 -0.07246 0.04861 -0.07315 C 0.08871 -0.07385 0.17726 -0.07223 0.26598 -0.07037 " pathEditMode="relative" ptsTypes="aaaaA">
                                      <p:cBhvr>
                                        <p:cTn id="8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0.00833 0.04282 -0.01667 0.08564 -0.01805 0.10555 C -0.01944 0.12546 -0.01111 0.12106 -0.00833 0.11944 C -0.00555 0.11782 -0.00278 0.10949 -0.00139 0.09629 C -1.94444E-6 0.0831 -0.00712 0.04976 -1.94444E-6 0.04074 C 0.00712 0.03171 0.02309 0.04143 0.04097 0.04166 C 0.05886 0.04189 0.08316 0.04213 0.10764 0.04259 " pathEditMode="relative" ptsTypes="aaaaaaA">
                                      <p:cBhvr>
                                        <p:cTn id="8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14815E-6 C -0.00763 0.03913 -0.0151 0.07848 -0.01527 0.09167 C -0.01545 0.10487 -0.00399 0.08913 -0.00138 0.07964 C 0.00122 0.07015 -0.00434 0.04376 0.0007 0.03427 C 0.00573 0.02477 0.00434 0.02385 0.02917 0.02223 C 0.054 0.02061 0.10157 0.02269 0.14931 0.02501 " pathEditMode="relative" ptsTypes="aaaaaA">
                                      <p:cBhvr>
                                        <p:cTn id="88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0.03796 -0.00486 0.07615 -0.00278 0.09259 C -0.0007 0.10902 0.0092 0.10463 0.0125 0.09815 C 0.0158 0.09166 0.01562 0.06458 0.01666 0.0537 C 0.01771 0.04282 0.01371 0.03588 0.01875 0.0324 C 0.02378 0.02893 0.02291 0.03194 0.04722 0.0324 C 0.07152 0.03287 0.11805 0.03402 0.16458 0.03518 " pathEditMode="relative" ptsTypes="aaaaaaA">
                                      <p:cBhvr>
                                        <p:cTn id="9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-0.00174 0.05278 -0.0033 0.10556 -0.00139 0.12408 C 0.00052 0.1426 0.00885 0.1169 0.01181 0.11112 C 0.01476 0.10533 0.0158 0.10024 0.01667 0.08982 C 0.01753 0.0794 0.01146 0.05533 0.01667 0.04908 C 0.02188 0.04283 0.02969 0.05093 0.04792 0.05186 C 0.06615 0.05278 0.09583 0.05371 0.12569 0.05463 " pathEditMode="relative" ptsTypes="aaaaaaA">
                                      <p:cBhvr>
                                        <p:cTn id="92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C -0.0066 0.05694 -0.01302 0.11412 -0.01389 0.13796 C -0.01476 0.16181 -0.00695 0.14769 -0.00486 0.14352 C -0.00278 0.13935 -0.00226 0.12431 -0.00139 0.11296 C -0.00052 0.10162 -0.00469 0.08241 0.00069 0.07593 C 0.00607 0.06944 0.0125 0.07431 0.03125 0.07407 C 0.05 0.07384 0.0816 0.07431 0.11319 0.075 " pathEditMode="relative" ptsTypes="aaaaaaA">
                                      <p:cBhvr>
                                        <p:cTn id="9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7 C -0.00694 0.05949 -0.01319 0.11852 -0.0125 0.14144 C -0.0118 0.16435 0.00052 0.14908 0.00347 0.13866 C 0.00643 0.12824 -0.00295 0.08889 0.00486 0.07847 C 0.01268 0.06806 0.02761 0.07593 0.0507 0.0757 C 0.07379 0.07547 0.10868 0.07639 0.14375 0.07755 " pathEditMode="relative" ptsTypes="aaaaaA">
                                      <p:cBhvr>
                                        <p:cTn id="9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77778E-6 C 0.00192 0.07222 0.00383 0.14467 0.00209 0.16851 C 0.00036 0.19236 -0.00833 0.15347 -0.01041 0.14259 C -0.01249 0.13171 -0.0151 0.10972 -0.01041 0.10277 C -0.00572 0.09583 -0.01232 0.10092 0.01806 0.10092 C 0.04845 0.10092 0.1099 0.10185 0.17154 0.10277 " pathEditMode="relative" ptsTypes="aaaaaA">
                                      <p:cBhvr>
                                        <p:cTn id="9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-0.01076 0.05856 -0.02135 0.11713 -0.02222 0.13889 C -0.02309 0.16064 -0.00868 0.13889 -0.00555 0.13055 C -0.00243 0.12222 -0.00416 0.09861 -0.00347 0.08889 C -0.00278 0.07916 -0.0059 0.07523 -0.00139 0.07222 C 0.00313 0.06921 -0.00503 0.07037 0.02361 0.07037 C 0.05226 0.07037 0.14549 0.07199 0.17014 0.07222 " pathEditMode="relative" ptsTypes="aaaaaaA">
                                      <p:cBhvr>
                                        <p:cTn id="100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556E-6 C 0.00069 0.03913 0.00139 0.07848 -0.00069 0.09445 C -0.00278 0.11042 -0.0099 0.10649 -0.0125 0.09538 C -0.0151 0.08427 -0.02014 0.03936 -0.01597 0.02778 C -0.01181 0.01621 -0.02205 0.02593 0.0125 0.02593 C 0.04705 0.02593 0.11927 0.02686 0.19167 0.02778 " pathEditMode="relative" ptsTypes="aaaaaA">
                                      <p:cBhvr>
                                        <p:cTn id="10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7 C 0.00052 0.0662 0.0007 0.1331 0.00469 0.15486 C 0.00868 0.17662 0.02118 0.1412 0.02413 0.12986 C 0.02708 0.11852 0.01337 0.09421 0.02274 0.08634 C 0.03212 0.07847 0.05208 0.0831 0.08038 0.08264 C 0.10868 0.08217 0.1507 0.08287 0.19288 0.08356 " pathEditMode="relative" ptsTypes="aaaaaA">
                                      <p:cBhvr>
                                        <p:cTn id="10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C 0.00278 0.0456 0.00573 0.09144 0.00556 0.11296 C 0.00538 0.13449 0.00122 0.13218 -0.00139 0.12963 C -0.00399 0.12708 -0.00989 0.11088 -0.01041 0.09815 C -0.01094 0.08542 -0.01423 0.06088 -0.00486 0.0537 C 0.00452 0.04653 0.01181 0.0544 0.04584 0.05556 C 0.07986 0.05671 0.13959 0.05833 0.19931 0.06019 " pathEditMode="relative" ptsTypes="aaaaaaA">
                                      <p:cBhvr>
                                        <p:cTn id="10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C -0.0033 0.04028 -0.00677 0.08032 -0.00521 0.09676 C -0.00365 0.11319 0.00677 0.1037 0.00937 0.09861 C 0.01198 0.09352 0.01059 0.07662 0.01076 0.0662 C 0.01094 0.05579 0.00573 0.04097 0.01076 0.03565 C 0.0158 0.03032 0.00573 0.03449 0.04062 0.0338 C 0.07552 0.0331 0.14757 0.03194 0.21979 0.03102 " pathEditMode="relative" ptsTypes="aaaaaaA">
                                      <p:cBhvr>
                                        <p:cTn id="10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C -0.00208 0.05462 -0.00399 0.10925 -0.00139 0.12777 C 0.00122 0.14629 0.0125 0.12268 0.01528 0.11111 C 0.01806 0.09953 0.01198 0.06689 0.01528 0.05833 C 0.01858 0.04976 -0.00017 0.05902 0.03472 0.05925 C 0.06962 0.05949 0.14688 0.05925 0.22431 0.05925 " pathEditMode="relative" ptsTypes="aaaaaA">
                                      <p:cBhvr>
                                        <p:cTn id="11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04 0.05533 0.00816 0.11088 0.00764 0.13519 C 0.00712 0.15949 -0.00086 0.14931 -0.00348 0.1463 C -0.00607 0.14329 -0.00746 0.12894 -0.00834 0.1176 C -0.0092 0.10625 -0.01199 0.08449 -0.00834 0.07778 C -0.00468 0.07107 -0.02656 0.07847 0.0132 0.07778 C 0.05295 0.07709 0.14167 0.075 0.23056 0.07315 " pathEditMode="relative" ptsTypes="aaaaaaA">
                                      <p:cBhvr>
                                        <p:cTn id="11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0677 0.04421 -0.01354 0.08842 -0.01389 0.10648 C -0.01424 0.12453 -0.00434 0.11389 -0.00208 0.10833 C 0.00017 0.10278 -0.00104 0.08426 -1.66667E-6 0.07315 C 0.00104 0.06203 -0.00556 0.04745 0.00417 0.04166 C 0.01389 0.03588 0.01736 0.03819 0.05833 0.03796 C 0.09931 0.03773 0.17465 0.03866 0.25 0.03981 " pathEditMode="relative" ptsTypes="aaaaaaA">
                                      <p:cBhvr>
                                        <p:cTn id="114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C -0.00347 0.0544 -0.00677 0.10903 -0.00417 0.12871 C -0.00156 0.14838 0.01198 0.12546 0.01528 0.11759 C 0.01858 0.10972 0.01545 0.09121 0.01597 0.08148 C 0.01649 0.07176 0.01129 0.06366 0.01806 0.05926 C 0.02483 0.05486 0.01649 0.0544 0.05625 0.05463 C 0.09601 0.05486 0.17604 0.05787 0.25625 0.06111 " pathEditMode="relative" ptsTypes="aaaaaaA">
                                      <p:cBhvr>
                                        <p:cTn id="11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C -0.00243 0.06435 -0.00486 0.1287 -0.00139 0.15 C 0.00208 0.17129 0.01667 0.14004 0.02083 0.12777 C 0.025 0.11551 0.01372 0.08495 0.02361 0.07685 C 0.03351 0.06875 0.04045 0.07893 0.08056 0.07963 C 0.12066 0.08032 0.19219 0.08032 0.26389 0.08055 " pathEditMode="relative" ptsTypes="aaaaaA">
                                      <p:cBhvr>
                                        <p:cTn id="1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9.25926E-6 C 0.00243 0.04513 0.00503 0.0905 0.00972 0.10277 C 0.01441 0.11504 0.02483 0.08634 0.02778 0.07407 C 0.03073 0.0618 0.0217 0.03611 0.02778 0.0287 C 0.03385 0.02129 0.02465 0.02916 0.06458 0.02962 C 0.10451 0.03009 0.18594 0.03078 0.26736 0.03148 " pathEditMode="relative" ptsTypes="aaaaaA">
                                      <p:cBhvr>
                                        <p:cTn id="12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7 C -0.00347 0.06065 -0.00676 0.12153 -0.00624 0.14722 C -0.00572 0.17292 5.83333E-6 0.15671 0.00278 0.15463 C 0.00556 0.15255 0.00903 0.14514 0.01042 0.13426 C 0.01181 0.12338 0.00226 0.09699 0.01112 0.08889 C 0.01997 0.08079 0.02848 0.08472 0.0632 0.08518 C 0.09792 0.08565 0.15869 0.08866 0.21945 0.09167 " pathEditMode="relative" ptsTypes="aaaaaaA">
                                      <p:cBhvr>
                                        <p:cTn id="1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 autoUpdateAnimBg="0"/>
      <p:bldP spid="93" grpId="0" animBg="1"/>
      <p:bldP spid="163" grpId="0" animBg="1"/>
      <p:bldP spid="165" grpId="0" animBg="1" autoUpdateAnimBg="0"/>
      <p:bldP spid="176" grpId="0" animBg="1" autoUpdateAnimBg="0"/>
      <p:bldP spid="184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53" grpId="0" animBg="1" autoUpdateAnimBg="0"/>
      <p:bldP spid="261" grpId="0" animBg="1" autoUpdateAnimBg="0"/>
      <p:bldP spid="261" grpId="1" animBg="1"/>
      <p:bldP spid="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188640"/>
            <a:ext cx="2808312" cy="504056"/>
          </a:xfrm>
          <a:prstGeom prst="rect">
            <a:avLst/>
          </a:prstGeom>
          <a:solidFill>
            <a:srgbClr val="99CCFF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/>
              <a:t>Advantages of HRF</a:t>
            </a:r>
            <a:endParaRPr lang="en-GB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340768"/>
            <a:ext cx="792088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b="1" dirty="0"/>
              <a:t>Low maintainance</a:t>
            </a:r>
            <a:r>
              <a:rPr lang="nb-NO" sz="3200" dirty="0"/>
              <a:t>, less inspection, no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b="1" dirty="0"/>
              <a:t>Low invest cost</a:t>
            </a:r>
            <a:r>
              <a:rPr lang="nb-NO" sz="3200" dirty="0"/>
              <a:t>, much lower than new piping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b="1" dirty="0"/>
              <a:t>Low energy comsumption</a:t>
            </a:r>
            <a:r>
              <a:rPr lang="nb-NO" sz="3200" dirty="0"/>
              <a:t>, i.e no feed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b="1" dirty="0"/>
              <a:t>Low space</a:t>
            </a:r>
            <a:r>
              <a:rPr lang="nb-NO" sz="3200" dirty="0"/>
              <a:t>, less </a:t>
            </a:r>
            <a:r>
              <a:rPr lang="en-US" sz="3200" dirty="0"/>
              <a:t>civil engineering work</a:t>
            </a:r>
            <a:endParaRPr lang="nb-NO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81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616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WP32 Hoffselva demo site (Oslo, Norway)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2" descr="http://st.hist-geo.co.uk/img/ue/UE-Pays-Fleuves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57580"/>
            <a:ext cx="4459932" cy="4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292438" y="2951233"/>
            <a:ext cx="4731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228" y="2596325"/>
            <a:ext cx="4897891" cy="394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>
            <a:stCxn id="9" idx="0"/>
          </p:cNvCxnSpPr>
          <p:nvPr/>
        </p:nvCxnSpPr>
        <p:spPr>
          <a:xfrm>
            <a:off x="2316094" y="2951232"/>
            <a:ext cx="2016000" cy="9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4283968" y="1063593"/>
            <a:ext cx="4752528" cy="1357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75756"/>
                </a:solidFill>
              </a:rPr>
              <a:t>Catchment area: 1 427 ha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75756"/>
                </a:solidFill>
              </a:rPr>
              <a:t>Number of people connected to the sewer system: 25 </a:t>
            </a:r>
            <a:r>
              <a:rPr lang="en-GB" sz="1400" b="1" dirty="0" smtClean="0">
                <a:solidFill>
                  <a:srgbClr val="575756"/>
                </a:solidFill>
              </a:rPr>
              <a:t>500</a:t>
            </a:r>
            <a:endParaRPr lang="en-GB" sz="1400" b="1" dirty="0">
              <a:solidFill>
                <a:srgbClr val="575756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75756"/>
                </a:solidFill>
              </a:rPr>
              <a:t>There are 22 CSO’s discharging into the </a:t>
            </a:r>
            <a:r>
              <a:rPr lang="en-GB" sz="1400" b="1" dirty="0" smtClean="0">
                <a:solidFill>
                  <a:srgbClr val="575756"/>
                </a:solidFill>
              </a:rPr>
              <a:t>river</a:t>
            </a:r>
            <a:endParaRPr lang="en-GB" sz="1400" b="1" dirty="0">
              <a:solidFill>
                <a:srgbClr val="575756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575756"/>
                </a:solidFill>
              </a:rPr>
              <a:t>Aprox. 14 km sewer system</a:t>
            </a:r>
          </a:p>
        </p:txBody>
      </p:sp>
    </p:spTree>
    <p:extLst>
      <p:ext uri="{BB962C8B-B14F-4D97-AF65-F5344CB8AC3E}">
        <p14:creationId xmlns:p14="http://schemas.microsoft.com/office/powerpoint/2010/main" val="18705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64897" cy="453650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7" y="223172"/>
            <a:ext cx="4968553" cy="468312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HRF demostration plant in Hoffselva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1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168352" cy="5632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17957"/>
            <a:ext cx="4966227" cy="39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188640"/>
            <a:ext cx="3888432" cy="541532"/>
          </a:xfrm>
          <a:prstGeom prst="rect">
            <a:avLst/>
          </a:prstGeom>
          <a:solidFill>
            <a:srgbClr val="99CCFF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Demonstration test result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HRF plant on standby for CSO since Sep.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6 times CSO events has been </a:t>
            </a:r>
            <a:r>
              <a:rPr lang="nb-NO" altLang="zh-CN" sz="2800" dirty="0"/>
              <a:t>treated and recorded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Water parameters evaluated: COD, BOD, SS, Turbidity, Bacteria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Backwash frequence and cleaning strategy have been investegated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378904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zh-CN" dirty="0"/>
              <a:t>CSO events:</a:t>
            </a:r>
          </a:p>
          <a:p>
            <a:r>
              <a:rPr lang="nb-NO" altLang="zh-CN" dirty="0"/>
              <a:t>17, Sep., 2015</a:t>
            </a:r>
          </a:p>
          <a:p>
            <a:r>
              <a:rPr lang="nb-NO" altLang="zh-CN" dirty="0"/>
              <a:t>11, Oct., 2015</a:t>
            </a:r>
          </a:p>
          <a:p>
            <a:r>
              <a:rPr lang="nb-NO" altLang="zh-CN" dirty="0"/>
              <a:t>17, Nov., 2015</a:t>
            </a:r>
          </a:p>
          <a:p>
            <a:r>
              <a:rPr lang="nb-NO" altLang="zh-CN" dirty="0"/>
              <a:t>28, Nov., 2015</a:t>
            </a:r>
          </a:p>
          <a:p>
            <a:r>
              <a:rPr lang="nb-NO" altLang="zh-CN" dirty="0"/>
              <a:t>04, Dec., 2015</a:t>
            </a:r>
          </a:p>
          <a:p>
            <a:r>
              <a:rPr lang="nb-NO" altLang="zh-CN" dirty="0"/>
              <a:t>08, Feb., 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96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88640"/>
            <a:ext cx="3888432" cy="541532"/>
          </a:xfrm>
          <a:prstGeom prst="rect">
            <a:avLst/>
          </a:prstGeom>
          <a:solidFill>
            <a:srgbClr val="99CCFF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Overall removal: COD, SS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34134"/>
            <a:ext cx="7128792" cy="2650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89040"/>
            <a:ext cx="7128792" cy="26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083" y="184600"/>
            <a:ext cx="4475974" cy="541532"/>
          </a:xfrm>
          <a:prstGeom prst="rect">
            <a:avLst/>
          </a:prstGeom>
          <a:solidFill>
            <a:srgbClr val="99CCFF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CSO event study (07.11.2015)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6589669" cy="2571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84747"/>
            <a:ext cx="6589669" cy="26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083" y="8110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zh-CN" dirty="0"/>
              <a:t>COD removal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083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zh-CN" dirty="0"/>
              <a:t>SS removal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346" y="896818"/>
            <a:ext cx="5140849" cy="2721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346" y="3850197"/>
            <a:ext cx="5140849" cy="27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7562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zh-CN" dirty="0"/>
              <a:t>Nutrition removal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75596"/>
            <a:ext cx="5256584" cy="2782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789040"/>
            <a:ext cx="5254443" cy="27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083" y="184600"/>
            <a:ext cx="4475974" cy="541532"/>
          </a:xfrm>
          <a:prstGeom prst="rect">
            <a:avLst/>
          </a:prstGeom>
          <a:solidFill>
            <a:srgbClr val="99CCFF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CSO event study (28.11.2015)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908720"/>
            <a:ext cx="7056784" cy="2679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3770541"/>
            <a:ext cx="7056784" cy="27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zh-CN" dirty="0"/>
              <a:t>Metals removal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16" y="1196752"/>
            <a:ext cx="3989936" cy="2091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6" y="3789039"/>
            <a:ext cx="3989936" cy="2094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368" y="3789040"/>
            <a:ext cx="3989936" cy="2094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3" y="1196752"/>
            <a:ext cx="3989937" cy="20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6917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03.2016 – 06.2016  Standby test</a:t>
            </a:r>
          </a:p>
          <a:p>
            <a:r>
              <a:rPr lang="nb-NO" sz="2800" dirty="0"/>
              <a:t>07.2016 – 10.2016  Comparing test </a:t>
            </a:r>
          </a:p>
          <a:p>
            <a:r>
              <a:rPr lang="nb-NO" sz="2800" dirty="0"/>
              <a:t>11.2016 – 06.2017  ESS modelling test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223172"/>
            <a:ext cx="3096344" cy="541532"/>
          </a:xfrm>
          <a:prstGeom prst="rect">
            <a:avLst/>
          </a:prstGeom>
          <a:solidFill>
            <a:srgbClr val="99CCFF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Demostration plan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807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84200" y="260647"/>
            <a:ext cx="7315200" cy="5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TYPICAL COMBINED SEWER SYSTEM </a:t>
            </a:r>
            <a:r>
              <a:rPr lang="de-DE" alt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(G. </a:t>
            </a:r>
            <a:r>
              <a:rPr lang="de-DE" alt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Weiss</a:t>
            </a:r>
            <a:r>
              <a:rPr lang="de-DE" alt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2014)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460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pic>
        <p:nvPicPr>
          <p:cNvPr id="4" name="Picture 6" descr="combine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36613"/>
            <a:ext cx="6246813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analablageru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500438"/>
            <a:ext cx="1584325" cy="24495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ntlastungsereigni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0438"/>
            <a:ext cx="1905000" cy="244951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Überlaufender R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157788"/>
            <a:ext cx="2592388" cy="15573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2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ala.sintef.no/Custom/UserControls/Image.aspx?EmpId=03001124&amp;Thumbnail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61" y="1108400"/>
            <a:ext cx="9626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kala.sintef.no/Custom/UserControls/Image.aspx?EmpId=01098488&amp;Thumbnail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36" y="1108400"/>
            <a:ext cx="11074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kala.sintef.no/Custom/UserControls/Image.aspx?EmpId=01550645&amp;Thumbnail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04" y="2751431"/>
            <a:ext cx="9626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ala.sintef.no/Custom/UserControls/Image.aspx?EmpId=01555376&amp;Thumbnail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26" y="2751431"/>
            <a:ext cx="9626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kala.sintef.no/Custom/UserControls/Image.aspx?EmpId=01551426&amp;Thumbnail=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05" y="2730263"/>
            <a:ext cx="9628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kala.sintef.no/Custom/UserControls/Image.aspx?EmpId=01460725&amp;Thumbnail=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37" y="2730263"/>
            <a:ext cx="962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58" y="1118106"/>
            <a:ext cx="97137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21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49" y="1711414"/>
            <a:ext cx="1693412" cy="349434"/>
          </a:xfrm>
          <a:prstGeom prst="rect">
            <a:avLst/>
          </a:prstGeom>
        </p:spPr>
      </p:pic>
      <p:pic>
        <p:nvPicPr>
          <p:cNvPr id="13" name="Grafik 17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5978777"/>
            <a:ext cx="1472952" cy="507939"/>
          </a:xfrm>
          <a:prstGeom prst="rect">
            <a:avLst/>
          </a:prstGeom>
        </p:spPr>
      </p:pic>
      <p:pic>
        <p:nvPicPr>
          <p:cNvPr id="14" name="Grafik 11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960515"/>
            <a:ext cx="1371934" cy="455966"/>
          </a:xfrm>
          <a:prstGeom prst="rect">
            <a:avLst/>
          </a:prstGeom>
        </p:spPr>
      </p:pic>
      <p:pic>
        <p:nvPicPr>
          <p:cNvPr id="15" name="Grafik 19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380" y="5241468"/>
            <a:ext cx="839441" cy="737309"/>
          </a:xfrm>
          <a:prstGeom prst="rect">
            <a:avLst/>
          </a:prstGeom>
        </p:spPr>
      </p:pic>
      <p:pic>
        <p:nvPicPr>
          <p:cNvPr id="2" name="Picture 2" descr="S:\6618\pro\102007060 - DESSIN\Presentations\PSB meeting Emscher June 2015\CS onlin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59" y="4437112"/>
            <a:ext cx="100957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0949" y="2200315"/>
            <a:ext cx="121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Herman Helness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4618" y="2197602"/>
            <a:ext cx="918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Peggy Zinke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1399" y="3793950"/>
            <a:ext cx="916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Bård Myhre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5136" y="2186419"/>
            <a:ext cx="997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Stig Petersen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9082" y="3819925"/>
            <a:ext cx="1135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Sigrid Damman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13383" y="3831431"/>
            <a:ext cx="937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Rita Ugarelli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6073" y="3831431"/>
            <a:ext cx="1216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Edvard Sivertsen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3678" y="5517112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Cheng Sun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0943" y="5525203"/>
            <a:ext cx="831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Per Kølner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09657" y="5471472"/>
            <a:ext cx="842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Frode Hult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7408" y="5482518"/>
            <a:ext cx="11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Arnhild Krogh</a:t>
            </a:r>
          </a:p>
          <a:p>
            <a:pPr algn="ctr"/>
            <a:r>
              <a:rPr lang="nb-NO" sz="1200" dirty="0" smtClean="0"/>
              <a:t>until</a:t>
            </a:r>
            <a:r>
              <a:rPr lang="nb-NO" sz="1200" dirty="0" smtClean="0"/>
              <a:t> Sept. 2015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971600" y="188640"/>
            <a:ext cx="7200900" cy="863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Team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Hoffselva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4749" y="980728"/>
            <a:ext cx="5681954" cy="31277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ectangle 27"/>
          <p:cNvSpPr/>
          <p:nvPr/>
        </p:nvSpPr>
        <p:spPr>
          <a:xfrm>
            <a:off x="685641" y="4365104"/>
            <a:ext cx="3271079" cy="20513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1030943" y="468449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SME's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8025" y="118746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Research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9479" y="4362215"/>
            <a:ext cx="3602781" cy="20513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TextBox 31"/>
          <p:cNvSpPr txBox="1"/>
          <p:nvPr/>
        </p:nvSpPr>
        <p:spPr>
          <a:xfrm>
            <a:off x="4799719" y="4607780"/>
            <a:ext cx="118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Site 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owner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02" y="1011236"/>
            <a:ext cx="2031690" cy="2708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0" y="4005064"/>
            <a:ext cx="3296634" cy="2472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3296634" cy="2472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52128"/>
            <a:ext cx="3296634" cy="247247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971600" y="116632"/>
            <a:ext cx="7200900" cy="863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Monitoring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water quality in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Hoffselva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and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evaluation of solutions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66573" y="980728"/>
            <a:ext cx="8429683" cy="41553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UFT demonstration plant for lamella </a:t>
            </a:r>
            <a:r>
              <a:rPr lang="en-GB" sz="1800" b="1" dirty="0" smtClean="0"/>
              <a:t>sedimentation </a:t>
            </a:r>
            <a:r>
              <a:rPr lang="en-GB" sz="1800" b="1" dirty="0" smtClean="0"/>
              <a:t>at </a:t>
            </a:r>
            <a:r>
              <a:rPr lang="en-GB" sz="1800" b="1" dirty="0" smtClean="0"/>
              <a:t>Emscher</a:t>
            </a:r>
            <a:r>
              <a:rPr lang="en-GB" sz="1800" b="1" dirty="0"/>
              <a:t> </a:t>
            </a:r>
            <a:r>
              <a:rPr lang="en-GB" sz="1800" b="1" dirty="0" smtClean="0"/>
              <a:t>in Germany</a:t>
            </a:r>
          </a:p>
          <a:p>
            <a:r>
              <a:rPr lang="en-GB" sz="1800" b="1" dirty="0" smtClean="0"/>
              <a:t>Planned installation at Hoffselva in June 2016</a:t>
            </a:r>
            <a:endParaRPr lang="en-GB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/>
          <a:lstStyle/>
          <a:p>
            <a:fld id="{17A9B3F3-0CDD-4032-910D-70E772557002}" type="slidenum">
              <a:rPr lang="en-GB" sz="1400" smtClean="0">
                <a:solidFill>
                  <a:srgbClr val="FFFFFF"/>
                </a:solidFill>
              </a:rPr>
              <a:pPr/>
              <a:t>5</a:t>
            </a:fld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5" name="Tittel 9"/>
          <p:cNvSpPr txBox="1">
            <a:spLocks/>
          </p:cNvSpPr>
          <p:nvPr/>
        </p:nvSpPr>
        <p:spPr>
          <a:xfrm>
            <a:off x="529208" y="260648"/>
            <a:ext cx="72831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T32.1 LAMELLA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SEPARATORS FOR IMPROVED SEDIMENTATION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1" y="1844824"/>
            <a:ext cx="6164718" cy="46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9"/>
          <p:cNvSpPr txBox="1">
            <a:spLocks/>
          </p:cNvSpPr>
          <p:nvPr/>
        </p:nvSpPr>
        <p:spPr>
          <a:xfrm>
            <a:off x="529208" y="260648"/>
            <a:ext cx="4114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T32.2 HIGH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RATE FILTRATION</a:t>
            </a:r>
          </a:p>
        </p:txBody>
      </p:sp>
      <p:pic>
        <p:nvPicPr>
          <p:cNvPr id="3" name="Plassholder for innhold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17968" r="6467" b="8505"/>
          <a:stretch/>
        </p:blipFill>
        <p:spPr>
          <a:xfrm>
            <a:off x="1523419" y="1124744"/>
            <a:ext cx="5976664" cy="3595718"/>
          </a:xfrm>
          <a:prstGeom prst="rect">
            <a:avLst/>
          </a:prstGeom>
        </p:spPr>
      </p:pic>
      <p:sp>
        <p:nvSpPr>
          <p:cNvPr id="4" name="TekstSylinder 2"/>
          <p:cNvSpPr txBox="1"/>
          <p:nvPr/>
        </p:nvSpPr>
        <p:spPr>
          <a:xfrm>
            <a:off x="2987824" y="4987042"/>
            <a:ext cx="3456384" cy="15696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xi Sans" pitchFamily="34" charset="0"/>
              </a:rPr>
              <a:t>HRF benefits: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xi Sans" pitchFamily="34" charset="0"/>
              </a:rPr>
              <a:t>BOD removal rate 60%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xi Sans" pitchFamily="34" charset="0"/>
              </a:rPr>
              <a:t>SS removal rate 70%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xi Sans" pitchFamily="34" charset="0"/>
              </a:rPr>
              <a:t>No need for pretreatment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xi Sans" pitchFamily="34" charset="0"/>
              </a:rPr>
              <a:t>No chemical needed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xi Sans" pitchFamily="34" charset="0"/>
              </a:rPr>
              <a:t>Space efficient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xi Sans" pitchFamily="34" charset="0"/>
              </a:rPr>
              <a:t>Low operational cost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xi Sans" pitchFamily="34" charset="0"/>
              </a:rPr>
              <a:t>Easy operation and maintenance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95536" y="6093296"/>
            <a:ext cx="208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www.inrigowater.no</a:t>
            </a:r>
          </a:p>
        </p:txBody>
      </p:sp>
    </p:spTree>
    <p:extLst>
      <p:ext uri="{BB962C8B-B14F-4D97-AF65-F5344CB8AC3E}">
        <p14:creationId xmlns:p14="http://schemas.microsoft.com/office/powerpoint/2010/main" val="22528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971600" y="116632"/>
            <a:ext cx="7200900" cy="863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      T32.3 Enable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integration of local CSO treatment by innovative monitoring and data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communication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050" name="Picture 2" descr="S:\6618\pro\102007060 - DESSIN\WP21\Installation\20150526_1719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5808" r="44728"/>
          <a:stretch/>
        </p:blipFill>
        <p:spPr bwMode="auto">
          <a:xfrm rot="5400000">
            <a:off x="5727924" y="309314"/>
            <a:ext cx="2745878" cy="40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6618\pro\102007060 - DESSIN\WP21\Installation\DAQ Manager-2015-05-29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4745"/>
            <a:ext cx="4071317" cy="31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38200" y="1061888"/>
            <a:ext cx="456584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On-line sensors</a:t>
            </a:r>
          </a:p>
          <a:p>
            <a:pPr lvl="1"/>
            <a:r>
              <a:rPr lang="en-US" sz="1400" dirty="0" smtClean="0"/>
              <a:t>Flow rate x 2</a:t>
            </a:r>
          </a:p>
          <a:p>
            <a:pPr lvl="1"/>
            <a:r>
              <a:rPr lang="en-US" sz="1400" dirty="0" smtClean="0"/>
              <a:t>Pressure x 2</a:t>
            </a:r>
          </a:p>
          <a:p>
            <a:pPr lvl="1"/>
            <a:r>
              <a:rPr lang="en-US" sz="1400" dirty="0" smtClean="0"/>
              <a:t>Turbidity x 2 </a:t>
            </a:r>
          </a:p>
          <a:p>
            <a:pPr lvl="1"/>
            <a:r>
              <a:rPr lang="en-US" sz="1400" dirty="0" smtClean="0"/>
              <a:t>Level x 4</a:t>
            </a:r>
          </a:p>
          <a:p>
            <a:endParaRPr lang="en-US" sz="1800" dirty="0" smtClean="0"/>
          </a:p>
          <a:p>
            <a:r>
              <a:rPr lang="en-US" sz="1800" dirty="0" smtClean="0"/>
              <a:t>Data acquisition manager (DAQ Manager)</a:t>
            </a:r>
          </a:p>
          <a:p>
            <a:endParaRPr lang="en-US" sz="1800" dirty="0"/>
          </a:p>
          <a:p>
            <a:r>
              <a:rPr lang="en-US" sz="1800" dirty="0" smtClean="0"/>
              <a:t>PC with wireless internet </a:t>
            </a:r>
          </a:p>
          <a:p>
            <a:endParaRPr lang="en-US" sz="1800" dirty="0"/>
          </a:p>
          <a:p>
            <a:r>
              <a:rPr lang="en-US" sz="1800" dirty="0" smtClean="0"/>
              <a:t>Remote access to desktop</a:t>
            </a:r>
          </a:p>
        </p:txBody>
      </p:sp>
      <p:pic>
        <p:nvPicPr>
          <p:cNvPr id="6" name="Grafik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2" y="188640"/>
            <a:ext cx="1371934" cy="4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/>
          <p:nvPr/>
        </p:nvSpPr>
        <p:spPr>
          <a:xfrm>
            <a:off x="571472" y="324129"/>
            <a:ext cx="630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WP32 Demo site preparation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6" name="Picture 2" descr="IMG_17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1368"/>
            <a:ext cx="263862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N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53187"/>
            <a:ext cx="263862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:\6618\pro\102007060 - DESSIN\WP21\Installation\20150526_111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5595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07" y="764704"/>
            <a:ext cx="1823385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38200" y="764704"/>
            <a:ext cx="5429944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Risk assessment</a:t>
            </a:r>
          </a:p>
          <a:p>
            <a:pPr lvl="1"/>
            <a:r>
              <a:rPr lang="en-US" sz="1400" dirty="0" smtClean="0"/>
              <a:t>Workshop in November 2014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Site levelling, making of pump sump and fundament </a:t>
            </a:r>
          </a:p>
          <a:p>
            <a:pPr lvl="1"/>
            <a:r>
              <a:rPr lang="en-US" sz="1400" dirty="0" smtClean="0"/>
              <a:t>September-November 2014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Arrival of HRF unit</a:t>
            </a:r>
          </a:p>
          <a:p>
            <a:pPr lvl="1"/>
            <a:r>
              <a:rPr lang="en-US" sz="1400" dirty="0" smtClean="0"/>
              <a:t>February 2015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Public meeting in a nearby sport centre</a:t>
            </a:r>
          </a:p>
          <a:p>
            <a:pPr lvl="1"/>
            <a:r>
              <a:rPr lang="en-US" sz="1400" dirty="0" smtClean="0"/>
              <a:t>March 2015</a:t>
            </a:r>
          </a:p>
        </p:txBody>
      </p:sp>
    </p:spTree>
    <p:extLst>
      <p:ext uri="{BB962C8B-B14F-4D97-AF65-F5344CB8AC3E}">
        <p14:creationId xmlns:p14="http://schemas.microsoft.com/office/powerpoint/2010/main" val="29893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T32.4 Demonstration plan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85902"/>
              </p:ext>
            </p:extLst>
          </p:nvPr>
        </p:nvGraphicFramePr>
        <p:xfrm>
          <a:off x="323531" y="980728"/>
          <a:ext cx="8496942" cy="540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841"/>
                <a:gridCol w="1696404"/>
                <a:gridCol w="3600400"/>
                <a:gridCol w="1584176"/>
                <a:gridCol w="1080121"/>
              </a:tblGrid>
              <a:tr h="648603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No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Activity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Type of</a:t>
                      </a:r>
                      <a:r>
                        <a:rPr lang="en-US" sz="1200" baseline="0" noProof="0" dirty="0" smtClean="0"/>
                        <a:t> demonstration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Analysis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Coordinated</a:t>
                      </a:r>
                      <a:r>
                        <a:rPr lang="en-US" sz="1200" baseline="0" noProof="0" dirty="0" smtClean="0"/>
                        <a:t> activity</a:t>
                      </a:r>
                      <a:endParaRPr lang="en-US" sz="1200" noProof="0" dirty="0"/>
                    </a:p>
                  </a:txBody>
                  <a:tcPr anchor="ctr"/>
                </a:tc>
              </a:tr>
              <a:tr h="1223605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HRF (in progress)</a:t>
                      </a:r>
                    </a:p>
                    <a:p>
                      <a:r>
                        <a:rPr lang="en-US" sz="1200" noProof="0" dirty="0" smtClean="0"/>
                        <a:t>Lamella</a:t>
                      </a:r>
                      <a:r>
                        <a:rPr lang="en-US" sz="1200" baseline="0" noProof="0" dirty="0" smtClean="0"/>
                        <a:t> settler (planned from August 2016)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Demonstration during rain events. Activate local water samplers and collect a pre-defined number of samples (on signal, time or flow proportional)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US" sz="1200" noProof="0" dirty="0" smtClean="0"/>
                    </a:p>
                    <a:p>
                      <a:pPr marL="228600" indent="-228600">
                        <a:buAutoNum type="arabicPeriod"/>
                      </a:pPr>
                      <a:endParaRPr lang="en-US" sz="1200" noProof="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noProof="0" dirty="0" smtClean="0"/>
                        <a:t>Controlled experiments</a:t>
                      </a:r>
                      <a:r>
                        <a:rPr lang="en-US" sz="1200" baseline="0" noProof="0" dirty="0" smtClean="0"/>
                        <a:t> with personnel on-site. (Test conditions depends on actual conditions on-site, but may include various flow rates, water qualities , prolonged run without backwash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SS, COD, pH, tot-N, tot-P, bacteria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Extended analysis from NIVA</a:t>
                      </a:r>
                    </a:p>
                    <a:p>
                      <a:endParaRPr lang="en-US" sz="12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SS, COD, pH, tot-N, tot-P, bacteria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r>
                        <a:rPr lang="en-US" sz="1200" noProof="0" dirty="0" smtClean="0"/>
                        <a:t>No</a:t>
                      </a:r>
                      <a:endParaRPr lang="en-US" sz="1200" noProof="0" dirty="0"/>
                    </a:p>
                  </a:txBody>
                  <a:tcPr/>
                </a:tc>
              </a:tr>
              <a:tr h="648603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2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Water quality and flow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noProof="0" dirty="0" smtClean="0"/>
                        <a:t>Rain events – activate</a:t>
                      </a:r>
                      <a:r>
                        <a:rPr lang="en-US" sz="1200" baseline="0" noProof="0" dirty="0" smtClean="0"/>
                        <a:t> water sampler with signal from container and collect a pre-defined number of samples (time or flow proportional).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US" sz="1200" baseline="0" noProof="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noProof="0" dirty="0" smtClean="0"/>
                        <a:t>Continuous high-resolution data logging of turbidity, discharge and water level.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/>
                        <a:t>SS, COD,</a:t>
                      </a:r>
                      <a:r>
                        <a:rPr lang="en-US" sz="1200" baseline="0" noProof="0" dirty="0" smtClean="0"/>
                        <a:t> pH, tot-N, tot-P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/>
                        <a:t>Photos, videos</a:t>
                      </a:r>
                    </a:p>
                    <a:p>
                      <a:endParaRPr lang="en-US" sz="1200" baseline="0" noProof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/>
                        <a:t>Photos, videos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r>
                        <a:rPr lang="en-US" sz="1200" noProof="0" dirty="0" smtClean="0"/>
                        <a:t>No</a:t>
                      </a:r>
                      <a:endParaRPr lang="en-US" sz="1200" noProof="0" dirty="0"/>
                    </a:p>
                  </a:txBody>
                  <a:tcPr/>
                </a:tc>
              </a:tr>
              <a:tr h="648603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3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Stakeholder</a:t>
                      </a:r>
                      <a:r>
                        <a:rPr lang="en-US" sz="1200" baseline="0" noProof="0" dirty="0" smtClean="0"/>
                        <a:t> perceptions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noProof="0" dirty="0" smtClean="0"/>
                        <a:t>Rain events – activate</a:t>
                      </a:r>
                      <a:r>
                        <a:rPr lang="en-US" sz="1200" baseline="0" noProof="0" dirty="0" smtClean="0"/>
                        <a:t> stakeholder group.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200" baseline="0" noProof="0" dirty="0" smtClean="0"/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200" baseline="0" noProof="0" dirty="0" smtClean="0"/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aseline="0" noProof="0" dirty="0" smtClean="0"/>
                        <a:t>Surveys, etc.</a:t>
                      </a:r>
                      <a:endParaRPr lang="en-US" sz="1200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/>
                        <a:t>Photos, videos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r>
                        <a:rPr lang="en-US" sz="1200" noProof="0" dirty="0" smtClean="0"/>
                        <a:t>No</a:t>
                      </a:r>
                      <a:endParaRPr lang="en-US" sz="1200" noProof="0" dirty="0"/>
                    </a:p>
                  </a:txBody>
                  <a:tcPr/>
                </a:tc>
              </a:tr>
              <a:tr h="799647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4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Data communication</a:t>
                      </a:r>
                      <a:r>
                        <a:rPr lang="en-US" sz="1200" baseline="0" noProof="0" dirty="0" smtClean="0"/>
                        <a:t> and monitoring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noProof="0" dirty="0" smtClean="0"/>
                        <a:t>Activate</a:t>
                      </a:r>
                      <a:r>
                        <a:rPr lang="en-US" sz="1200" baseline="0" noProof="0" dirty="0" smtClean="0"/>
                        <a:t> water sampler and alert stakeholder group.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US" sz="1200" noProof="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noProof="0" dirty="0" smtClean="0"/>
                        <a:t>Demonstration</a:t>
                      </a:r>
                      <a:r>
                        <a:rPr lang="en-US" sz="1200" baseline="0" noProof="0" dirty="0" smtClean="0"/>
                        <a:t> of c</a:t>
                      </a:r>
                      <a:r>
                        <a:rPr lang="en-US" sz="1200" noProof="0" dirty="0" smtClean="0"/>
                        <a:t>ontinuous</a:t>
                      </a:r>
                      <a:r>
                        <a:rPr lang="en-US" sz="1200" baseline="0" noProof="0" dirty="0" smtClean="0"/>
                        <a:t> data logging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/>
                        <a:t>Data trends,</a:t>
                      </a:r>
                      <a:r>
                        <a:rPr lang="en-US" sz="1200" baseline="0" noProof="0" dirty="0" smtClean="0"/>
                        <a:t> system uptime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  <a:p>
                      <a:endParaRPr lang="en-US" sz="1200" noProof="0" dirty="0" smtClean="0"/>
                    </a:p>
                    <a:p>
                      <a:endParaRPr lang="en-US" sz="1200" noProof="0" dirty="0" smtClean="0"/>
                    </a:p>
                    <a:p>
                      <a:r>
                        <a:rPr lang="en-US" sz="1200" noProof="0" dirty="0" smtClean="0"/>
                        <a:t>No</a:t>
                      </a:r>
                      <a:endParaRPr lang="en-US" sz="12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0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1257</Words>
  <Application>Microsoft Office PowerPoint</Application>
  <PresentationFormat>On-screen Show (4:3)</PresentationFormat>
  <Paragraphs>254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宋体</vt:lpstr>
      <vt:lpstr>Arial</vt:lpstr>
      <vt:lpstr>Calibri</vt:lpstr>
      <vt:lpstr>Luxi Sans</vt:lpstr>
      <vt:lpstr>Mangal</vt:lpstr>
      <vt:lpstr>Times New Roman</vt:lpstr>
      <vt:lpstr>Verdana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T32.4 Demonstration plan</vt:lpstr>
      <vt:lpstr> Example of results from CSO event 28th Nov. 2015</vt:lpstr>
      <vt:lpstr>PowerPoint Presentation</vt:lpstr>
      <vt:lpstr>PowerPoint Presentation</vt:lpstr>
      <vt:lpstr>Involving "Friends of Hoffselva"</vt:lpstr>
      <vt:lpstr>Observation study</vt:lpstr>
      <vt:lpstr>Observations 1. March</vt:lpstr>
      <vt:lpstr>ESS evaluation at Hoffselva</vt:lpstr>
      <vt:lpstr>PowerPoint Presentation</vt:lpstr>
      <vt:lpstr>Mechanism of High Rate Filtration (HRF)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Herman Helness</cp:lastModifiedBy>
  <cp:revision>150</cp:revision>
  <cp:lastPrinted>2016-01-26T15:17:54Z</cp:lastPrinted>
  <dcterms:created xsi:type="dcterms:W3CDTF">2014-01-20T15:25:56Z</dcterms:created>
  <dcterms:modified xsi:type="dcterms:W3CDTF">2016-03-14T12:26:48Z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-1695356736</vt:i4>
  </property>
  <property fmtid="{D5CDD505-2E9C-101B-9397-08002B2CF9AE}" pid="3" name="_NewReviewCycle">
    <vt:lpwstr/>
  </property>
  <property fmtid="{D5CDD505-2E9C-101B-9397-08002B2CF9AE}" pid="4" name="_EmailSubject">
    <vt:lpwstr>Presentation DESSIN WA2-WA3 meeting</vt:lpwstr>
  </property>
  <property fmtid="{D5CDD505-2E9C-101B-9397-08002B2CF9AE}" pid="5" name="_AuthorEmail">
    <vt:lpwstr>Herman.Helness@sintef.no</vt:lpwstr>
  </property>
  <property fmtid="{D5CDD505-2E9C-101B-9397-08002B2CF9AE}" pid="6" name="_AuthorEmailDisplayName">
    <vt:lpwstr>Herman Helness</vt:lpwstr>
  </property>
  <property fmtid="{D5CDD505-2E9C-101B-9397-08002B2CF9AE}" pid="7" name="_PreviousAdHocReviewCycleID">
    <vt:i4>1853137107</vt:i4>
  </property>
</Properties>
</file>