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avi" ContentType="video/avi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56" r:id="rId2"/>
    <p:sldId id="270" r:id="rId3"/>
    <p:sldId id="268" r:id="rId4"/>
    <p:sldId id="272" r:id="rId5"/>
    <p:sldId id="263" r:id="rId6"/>
    <p:sldId id="289" r:id="rId7"/>
    <p:sldId id="290" r:id="rId8"/>
    <p:sldId id="275" r:id="rId9"/>
    <p:sldId id="292" r:id="rId10"/>
    <p:sldId id="288" r:id="rId11"/>
    <p:sldId id="294" r:id="rId12"/>
    <p:sldId id="282" r:id="rId13"/>
    <p:sldId id="299" r:id="rId14"/>
    <p:sldId id="298" r:id="rId15"/>
    <p:sldId id="293" r:id="rId16"/>
    <p:sldId id="300" r:id="rId17"/>
    <p:sldId id="258" r:id="rId18"/>
  </p:sldIdLst>
  <p:sldSz cx="9144000" cy="6858000" type="screen4x3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5" d="100"/>
          <a:sy n="75" d="100"/>
        </p:scale>
        <p:origin x="-2664" y="-120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7C27B0A-6929-4362-ABD6-D5BE36F0CDAA}" type="datetimeFigureOut">
              <a:rPr lang="en-GB" smtClean="0"/>
              <a:t>15/03/2016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00A13F7-A540-4F58-8821-943E1BAD294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68079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0A13F7-A540-4F58-8821-943E1BAD294A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393235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1DA8E2-2B8D-46A9-B7A3-18104B7304CD}" type="datetimeFigureOut">
              <a:rPr lang="es-ES" smtClean="0"/>
              <a:pPr/>
              <a:t>15/03/2016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A1E488-ED89-41AE-B823-F1E75F15B4A3}" type="slidenum">
              <a:rPr lang="es-ES" smtClean="0"/>
              <a:pPr/>
              <a:t>‹#›</a:t>
            </a:fld>
            <a:endParaRPr lang="es-ES"/>
          </a:p>
        </p:txBody>
      </p:sp>
      <p:pic>
        <p:nvPicPr>
          <p:cNvPr id="7" name="6 Imagen" descr="001_CETaqua_Dessin_PortadaPPT_3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1DA8E2-2B8D-46A9-B7A3-18104B7304CD}" type="datetimeFigureOut">
              <a:rPr lang="es-ES" smtClean="0"/>
              <a:pPr/>
              <a:t>15/03/2016</a:t>
            </a:fld>
            <a:endParaRPr lang="es-E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A1E488-ED89-41AE-B823-F1E75F15B4A3}" type="slidenum">
              <a:rPr lang="es-ES" smtClean="0"/>
              <a:pPr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684556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1DA8E2-2B8D-46A9-B7A3-18104B7304CD}" type="datetimeFigureOut">
              <a:rPr lang="es-ES" smtClean="0"/>
              <a:pPr/>
              <a:t>15/03/2016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A1E488-ED89-41AE-B823-F1E75F15B4A3}" type="slidenum">
              <a:rPr lang="es-ES" smtClean="0"/>
              <a:pPr/>
              <a:t>‹#›</a:t>
            </a:fld>
            <a:endParaRPr lang="es-ES"/>
          </a:p>
        </p:txBody>
      </p:sp>
      <p:pic>
        <p:nvPicPr>
          <p:cNvPr id="7" name="6 Imagen" descr="001_CETaqua_Dessin_ContraPPT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1DA8E2-2B8D-46A9-B7A3-18104B7304CD}" type="datetimeFigureOut">
              <a:rPr lang="es-ES" smtClean="0"/>
              <a:pPr/>
              <a:t>15/03/2016</a:t>
            </a:fld>
            <a:endParaRPr lang="es-ES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A1E488-ED89-41AE-B823-F1E75F15B4A3}" type="slidenum">
              <a:rPr lang="es-ES" smtClean="0"/>
              <a:pPr/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1DA8E2-2B8D-46A9-B7A3-18104B7304CD}" type="datetimeFigureOut">
              <a:rPr lang="es-ES" smtClean="0"/>
              <a:pPr/>
              <a:t>15/03/2016</a:t>
            </a:fld>
            <a:endParaRPr lang="es-E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A1E488-ED89-41AE-B823-F1E75F15B4A3}" type="slidenum">
              <a:rPr lang="es-ES" smtClean="0"/>
              <a:pPr/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1DA8E2-2B8D-46A9-B7A3-18104B7304CD}" type="datetimeFigureOut">
              <a:rPr lang="es-ES" smtClean="0"/>
              <a:pPr/>
              <a:t>15/03/2016</a:t>
            </a:fld>
            <a:endParaRPr lang="es-ES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A1E488-ED89-41AE-B823-F1E75F15B4A3}" type="slidenum">
              <a:rPr lang="es-ES" smtClean="0"/>
              <a:pPr/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1DA8E2-2B8D-46A9-B7A3-18104B7304CD}" type="datetimeFigureOut">
              <a:rPr lang="es-ES" smtClean="0"/>
              <a:pPr/>
              <a:t>15/03/2016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A1E488-ED89-41AE-B823-F1E75F15B4A3}" type="slidenum">
              <a:rPr lang="es-ES" smtClean="0"/>
              <a:pPr/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1DA8E2-2B8D-46A9-B7A3-18104B7304CD}" type="datetimeFigureOut">
              <a:rPr lang="es-ES" smtClean="0"/>
              <a:pPr/>
              <a:t>15/03/2016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A1E488-ED89-41AE-B823-F1E75F15B4A3}" type="slidenum">
              <a:rPr lang="es-ES" smtClean="0"/>
              <a:pPr/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1DA8E2-2B8D-46A9-B7A3-18104B7304CD}" type="datetimeFigureOut">
              <a:rPr lang="es-ES" smtClean="0"/>
              <a:pPr/>
              <a:t>15/03/2016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A1E488-ED89-41AE-B823-F1E75F15B4A3}" type="slidenum">
              <a:rPr lang="es-ES" smtClean="0"/>
              <a:pPr/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1DA8E2-2B8D-46A9-B7A3-18104B7304CD}" type="datetimeFigureOut">
              <a:rPr lang="es-ES" smtClean="0"/>
              <a:pPr/>
              <a:t>15/03/2016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A1E488-ED89-41AE-B823-F1E75F15B4A3}" type="slidenum">
              <a:rPr lang="es-ES" smtClean="0"/>
              <a:pPr/>
              <a:t>‹#›</a:t>
            </a:fld>
            <a:endParaRPr lang="es-E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1DA8E2-2B8D-46A9-B7A3-18104B7304CD}" type="datetimeFigureOut">
              <a:rPr lang="es-ES" smtClean="0"/>
              <a:pPr/>
              <a:t>15/03/2016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A1E488-ED89-41AE-B823-F1E75F15B4A3}" type="slidenum">
              <a:rPr lang="es-ES" smtClean="0"/>
              <a:pPr/>
              <a:t>‹#›</a:t>
            </a:fld>
            <a:endParaRPr lang="es-ES"/>
          </a:p>
        </p:txBody>
      </p:sp>
      <p:pic>
        <p:nvPicPr>
          <p:cNvPr id="7" name="6 Imagen" descr="001_CETaqua_Dessin_PagPPT.jpg"/>
          <p:cNvPicPr>
            <a:picLocks noChangeAspect="1"/>
          </p:cNvPicPr>
          <p:nvPr userDrawn="1"/>
        </p:nvPicPr>
        <p:blipFill>
          <a:blip r:embed="rId1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59" r:id="rId9"/>
    <p:sldLayoutId id="2147483661" r:id="rId10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0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0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hyperlink" Target="http://www.google.nl/url?sa=i&amp;rct=j&amp;q=&amp;esrc=s&amp;source=images&amp;cd=&amp;cad=rja&amp;uact=8&amp;ved=0ahUKEwi9tYjo7aPKAhVFOQ8KHaakBIEQjRwIBw&amp;url=http://www.myutapia.com/techpage2.php&amp;psig=AFQjCNGHjDQP3377na-mfi3E0oeVj37v1g&amp;ust=1452673742438639" TargetMode="Externa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1.jpeg"/><Relationship Id="rId4" Type="http://schemas.openxmlformats.org/officeDocument/2006/relationships/hyperlink" Target="http://www.google.nl/url?sa=i&amp;rct=j&amp;q=&amp;esrc=s&amp;source=images&amp;cd=&amp;cad=rja&amp;uact=8&amp;ved=0ahUKEwjUy8zP7aPKAhUGnQ4KHcUeD8kQjRwIBw&amp;url=http://www.meco.com/meco-biopharmaceutical/products/membrane-filtration&amp;psig=AFQjCNGHjDQP3377na-mfi3E0oeVj37v1g&amp;ust=1452673742438639" TargetMode="Externa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CuadroTexto"/>
          <p:cNvSpPr txBox="1"/>
          <p:nvPr/>
        </p:nvSpPr>
        <p:spPr>
          <a:xfrm>
            <a:off x="571472" y="4437112"/>
            <a:ext cx="50720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_tradnl" sz="32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WA2&amp;3: </a:t>
            </a:r>
            <a:r>
              <a:rPr lang="es-ES_tradnl" sz="32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Westland</a:t>
            </a:r>
            <a:r>
              <a:rPr lang="es-ES_tradnl" sz="32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 Case</a:t>
            </a:r>
            <a:endParaRPr lang="es-ES" sz="3200" b="1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</p:txBody>
      </p:sp>
      <p:sp>
        <p:nvSpPr>
          <p:cNvPr id="7" name="6 CuadroTexto"/>
          <p:cNvSpPr txBox="1"/>
          <p:nvPr/>
        </p:nvSpPr>
        <p:spPr>
          <a:xfrm>
            <a:off x="323528" y="4937178"/>
            <a:ext cx="532004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2000" u="sng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A</a:t>
            </a:r>
            <a:r>
              <a:rPr lang="en-GB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quifer </a:t>
            </a:r>
            <a:r>
              <a:rPr lang="en-GB" sz="2000" u="sng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s</a:t>
            </a:r>
            <a:r>
              <a:rPr lang="en-GB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torage and </a:t>
            </a:r>
            <a:r>
              <a:rPr lang="en-GB" sz="2000" u="sng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r</a:t>
            </a:r>
            <a:r>
              <a:rPr lang="en-GB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ecovery and </a:t>
            </a:r>
            <a:r>
              <a:rPr lang="en-GB" sz="2000" u="sng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r</a:t>
            </a:r>
            <a:r>
              <a:rPr lang="en-GB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everse </a:t>
            </a:r>
            <a:r>
              <a:rPr lang="en-GB" sz="2000" u="sng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o</a:t>
            </a:r>
            <a:r>
              <a:rPr lang="en-GB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smosis </a:t>
            </a:r>
            <a:endParaRPr lang="es-ES" sz="2000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</p:txBody>
      </p:sp>
      <p:sp>
        <p:nvSpPr>
          <p:cNvPr id="8" name="7 CuadroTexto"/>
          <p:cNvSpPr txBox="1"/>
          <p:nvPr/>
        </p:nvSpPr>
        <p:spPr>
          <a:xfrm>
            <a:off x="428596" y="5301208"/>
            <a:ext cx="521497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K. Zuurbier</a:t>
            </a:r>
            <a:r>
              <a:rPr lang="en-GB" sz="1600" baseline="30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1</a:t>
            </a:r>
            <a:r>
              <a:rPr lang="en-GB" sz="1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, M. Paalman</a:t>
            </a:r>
            <a:r>
              <a:rPr lang="en-GB" sz="1600" baseline="30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1</a:t>
            </a:r>
            <a:r>
              <a:rPr lang="en-GB" sz="1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, G. </a:t>
            </a:r>
            <a:r>
              <a:rPr lang="en-GB" sz="16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v.d</a:t>
            </a:r>
            <a:r>
              <a:rPr lang="en-GB" sz="1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. Berg</a:t>
            </a:r>
            <a:r>
              <a:rPr lang="en-GB" sz="1600" baseline="30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1</a:t>
            </a:r>
            <a:r>
              <a:rPr lang="en-GB" sz="1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, K. Haas</a:t>
            </a:r>
            <a:r>
              <a:rPr lang="en-GB" sz="1600" baseline="30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2</a:t>
            </a:r>
          </a:p>
          <a:p>
            <a:pPr algn="r"/>
            <a:r>
              <a:rPr lang="en-GB" sz="1200" baseline="30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1</a:t>
            </a:r>
            <a:r>
              <a:rPr lang="en-GB" sz="1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KWR </a:t>
            </a:r>
            <a:r>
              <a:rPr lang="en-GB" sz="12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Watercycle</a:t>
            </a:r>
            <a:r>
              <a:rPr lang="en-GB" sz="1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Research Institute, </a:t>
            </a:r>
            <a:r>
              <a:rPr lang="en-GB" sz="1200" baseline="30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2</a:t>
            </a:r>
            <a:r>
              <a:rPr lang="en-GB" sz="1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Bruine de Bruin</a:t>
            </a:r>
            <a:endParaRPr lang="en-GB" sz="1200" baseline="30000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algn="r"/>
            <a:endParaRPr lang="es-ES" sz="1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5" name="Grafik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184" y="4941168"/>
            <a:ext cx="1685061" cy="490200"/>
          </a:xfrm>
          <a:prstGeom prst="rect">
            <a:avLst/>
          </a:prstGeom>
        </p:spPr>
      </p:pic>
      <p:pic>
        <p:nvPicPr>
          <p:cNvPr id="9" name="Grafik 1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969"/>
          <a:stretch/>
        </p:blipFill>
        <p:spPr>
          <a:xfrm>
            <a:off x="6228184" y="5661248"/>
            <a:ext cx="2489431" cy="47540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5 CuadroTexto"/>
          <p:cNvSpPr txBox="1"/>
          <p:nvPr/>
        </p:nvSpPr>
        <p:spPr>
          <a:xfrm>
            <a:off x="571472" y="324129"/>
            <a:ext cx="70968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RESULTS WA2 – </a:t>
            </a:r>
            <a:r>
              <a:rPr lang="es-ES_tradnl" sz="20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Part</a:t>
            </a:r>
            <a:r>
              <a:rPr lang="es-ES_tradnl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 II: </a:t>
            </a:r>
            <a:r>
              <a:rPr lang="nl-NL" sz="2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Assessment of </a:t>
            </a:r>
            <a:r>
              <a:rPr lang="nl-NL" sz="2000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membrane</a:t>
            </a:r>
            <a:r>
              <a:rPr lang="nl-NL" sz="2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nl-NL" sz="20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clogging</a:t>
            </a:r>
            <a:endParaRPr lang="es-ES" sz="20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4" name="Picture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908720"/>
            <a:ext cx="4968552" cy="2520280"/>
          </a:xfrm>
          <a:prstGeom prst="rect">
            <a:avLst/>
          </a:prstGeom>
        </p:spPr>
      </p:pic>
      <p:pic>
        <p:nvPicPr>
          <p:cNvPr id="5" name="Picture 4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944" y="3573016"/>
            <a:ext cx="3094916" cy="2393407"/>
          </a:xfrm>
          <a:prstGeom prst="rect">
            <a:avLst/>
          </a:prstGeom>
        </p:spPr>
      </p:pic>
      <p:cxnSp>
        <p:nvCxnSpPr>
          <p:cNvPr id="7" name="Straight Arrow Connector 6"/>
          <p:cNvCxnSpPr/>
          <p:nvPr/>
        </p:nvCxnSpPr>
        <p:spPr>
          <a:xfrm>
            <a:off x="4067944" y="2708920"/>
            <a:ext cx="1080120" cy="1512168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H="1">
            <a:off x="4499992" y="2636912"/>
            <a:ext cx="144016" cy="144016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323528" y="3717032"/>
            <a:ext cx="352839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600" b="1" u="sng" dirty="0" smtClean="0"/>
              <a:t>(</a:t>
            </a:r>
            <a:r>
              <a:rPr lang="nl-NL" sz="1600" b="1" u="sng" dirty="0" err="1" smtClean="0"/>
              <a:t>former</a:t>
            </a:r>
            <a:r>
              <a:rPr lang="nl-NL" sz="1600" b="1" u="sng" dirty="0" smtClean="0"/>
              <a:t>) ‘BWRO’: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1600" dirty="0" err="1" smtClean="0"/>
              <a:t>Desalinated</a:t>
            </a:r>
            <a:r>
              <a:rPr lang="nl-NL" sz="1600" dirty="0" smtClean="0"/>
              <a:t> </a:t>
            </a:r>
            <a:r>
              <a:rPr lang="nl-NL" sz="1600" dirty="0" err="1" smtClean="0"/>
              <a:t>brackish</a:t>
            </a:r>
            <a:r>
              <a:rPr lang="nl-NL" sz="1600" dirty="0" smtClean="0"/>
              <a:t> </a:t>
            </a:r>
            <a:r>
              <a:rPr lang="nl-NL" sz="1600" dirty="0" err="1" smtClean="0"/>
              <a:t>groundwater</a:t>
            </a:r>
            <a:r>
              <a:rPr lang="nl-NL" sz="1600" dirty="0" smtClean="0"/>
              <a:t> (2007-2012)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1600" dirty="0" smtClean="0"/>
              <a:t>Abstracts </a:t>
            </a:r>
            <a:r>
              <a:rPr lang="nl-NL" sz="1600" dirty="0" err="1" smtClean="0"/>
              <a:t>from</a:t>
            </a:r>
            <a:r>
              <a:rPr lang="nl-NL" sz="1600" dirty="0" smtClean="0"/>
              <a:t> full </a:t>
            </a:r>
            <a:r>
              <a:rPr lang="nl-NL" sz="1600" dirty="0" err="1" smtClean="0"/>
              <a:t>aquifer</a:t>
            </a:r>
            <a:r>
              <a:rPr lang="nl-NL" sz="1600" dirty="0" smtClean="0"/>
              <a:t> </a:t>
            </a:r>
            <a:r>
              <a:rPr lang="nl-NL" sz="1600" dirty="0" err="1" smtClean="0"/>
              <a:t>thickness</a:t>
            </a:r>
            <a:endParaRPr lang="nl-NL" sz="16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1600" dirty="0" smtClean="0"/>
              <a:t>At </a:t>
            </a:r>
            <a:r>
              <a:rPr lang="nl-NL" sz="1600" dirty="0" err="1" smtClean="0"/>
              <a:t>fringe</a:t>
            </a:r>
            <a:r>
              <a:rPr lang="nl-NL" sz="1600" dirty="0" smtClean="0"/>
              <a:t> of </a:t>
            </a:r>
            <a:r>
              <a:rPr lang="nl-NL" sz="1600" dirty="0" err="1" smtClean="0"/>
              <a:t>injected</a:t>
            </a:r>
            <a:r>
              <a:rPr lang="nl-NL" sz="1600" dirty="0" smtClean="0"/>
              <a:t> </a:t>
            </a:r>
            <a:r>
              <a:rPr lang="nl-NL" sz="1600" dirty="0" err="1" smtClean="0"/>
              <a:t>freshwater</a:t>
            </a:r>
            <a:r>
              <a:rPr lang="nl-NL" sz="1600" dirty="0" smtClean="0"/>
              <a:t> body</a:t>
            </a:r>
          </a:p>
          <a:p>
            <a:r>
              <a:rPr lang="nl-NL" sz="1600" dirty="0"/>
              <a:t> </a:t>
            </a:r>
            <a:r>
              <a:rPr lang="nl-NL" sz="1600" dirty="0" smtClean="0"/>
              <a:t>      (</a:t>
            </a:r>
            <a:r>
              <a:rPr lang="nl-NL" sz="1600" dirty="0" err="1" smtClean="0"/>
              <a:t>since</a:t>
            </a:r>
            <a:r>
              <a:rPr lang="nl-NL" sz="1600" dirty="0" smtClean="0"/>
              <a:t> 2013)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1600" dirty="0" err="1" smtClean="0"/>
              <a:t>Mixing</a:t>
            </a:r>
            <a:r>
              <a:rPr lang="nl-NL" sz="1600" dirty="0" smtClean="0"/>
              <a:t> of </a:t>
            </a:r>
            <a:r>
              <a:rPr lang="nl-NL" sz="1600" dirty="0" err="1" smtClean="0"/>
              <a:t>distinct</a:t>
            </a:r>
            <a:r>
              <a:rPr lang="nl-NL" sz="1600" dirty="0" smtClean="0"/>
              <a:t> water </a:t>
            </a:r>
            <a:r>
              <a:rPr lang="nl-NL" sz="1600" dirty="0" err="1" smtClean="0"/>
              <a:t>qualities</a:t>
            </a:r>
            <a:r>
              <a:rPr lang="nl-NL" sz="1600" dirty="0" smtClean="0"/>
              <a:t> in the </a:t>
            </a:r>
            <a:r>
              <a:rPr lang="nl-NL" sz="1600" dirty="0" err="1" smtClean="0"/>
              <a:t>abstraction</a:t>
            </a:r>
            <a:r>
              <a:rPr lang="nl-NL" sz="1600" dirty="0" smtClean="0"/>
              <a:t> well</a:t>
            </a:r>
            <a:endParaRPr lang="en-GB" sz="1600" dirty="0"/>
          </a:p>
        </p:txBody>
      </p:sp>
      <p:sp>
        <p:nvSpPr>
          <p:cNvPr id="13" name="TextBox 12"/>
          <p:cNvSpPr txBox="1"/>
          <p:nvPr/>
        </p:nvSpPr>
        <p:spPr>
          <a:xfrm>
            <a:off x="5436096" y="980728"/>
            <a:ext cx="352839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600" b="1" u="sng" dirty="0" smtClean="0"/>
              <a:t>‘ASRO’: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1600" dirty="0" smtClean="0"/>
              <a:t>New (DESSIN)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1600" dirty="0" smtClean="0"/>
              <a:t>Abstracts </a:t>
            </a:r>
            <a:r>
              <a:rPr lang="nl-NL" sz="1600" dirty="0" err="1" smtClean="0"/>
              <a:t>from</a:t>
            </a:r>
            <a:r>
              <a:rPr lang="nl-NL" sz="1600" dirty="0" smtClean="0"/>
              <a:t> </a:t>
            </a:r>
            <a:r>
              <a:rPr lang="nl-NL" sz="1600" dirty="0" err="1" smtClean="0"/>
              <a:t>dedicated</a:t>
            </a:r>
            <a:r>
              <a:rPr lang="nl-NL" sz="1600" dirty="0" smtClean="0"/>
              <a:t> </a:t>
            </a:r>
            <a:r>
              <a:rPr lang="nl-NL" sz="1600" dirty="0" err="1" smtClean="0"/>
              <a:t>aquifer</a:t>
            </a:r>
            <a:r>
              <a:rPr lang="nl-NL" sz="1600" dirty="0" smtClean="0"/>
              <a:t> </a:t>
            </a:r>
            <a:r>
              <a:rPr lang="nl-NL" sz="1600" dirty="0" err="1" smtClean="0"/>
              <a:t>section</a:t>
            </a:r>
            <a:endParaRPr lang="nl-NL" sz="16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1600" dirty="0" smtClean="0"/>
              <a:t>Below </a:t>
            </a:r>
            <a:r>
              <a:rPr lang="nl-NL" sz="1600" dirty="0" err="1" smtClean="0"/>
              <a:t>injected</a:t>
            </a:r>
            <a:r>
              <a:rPr lang="nl-NL" sz="1600" dirty="0" smtClean="0"/>
              <a:t> </a:t>
            </a:r>
            <a:r>
              <a:rPr lang="nl-NL" sz="1600" dirty="0" err="1" smtClean="0"/>
              <a:t>freshwater</a:t>
            </a:r>
            <a:endParaRPr lang="nl-NL" sz="16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1600" dirty="0" err="1" smtClean="0"/>
              <a:t>Less</a:t>
            </a:r>
            <a:r>
              <a:rPr lang="nl-NL" sz="1600" dirty="0" smtClean="0"/>
              <a:t> chance of </a:t>
            </a:r>
            <a:r>
              <a:rPr lang="nl-NL" sz="1600" dirty="0" err="1" smtClean="0"/>
              <a:t>distinct</a:t>
            </a:r>
            <a:r>
              <a:rPr lang="nl-NL" sz="1600" dirty="0" smtClean="0"/>
              <a:t> water </a:t>
            </a:r>
            <a:r>
              <a:rPr lang="nl-NL" sz="1600" dirty="0" err="1" smtClean="0"/>
              <a:t>qualities</a:t>
            </a:r>
            <a:r>
              <a:rPr lang="nl-NL" sz="1600" dirty="0" smtClean="0"/>
              <a:t> </a:t>
            </a:r>
            <a:r>
              <a:rPr lang="nl-NL" sz="1600" dirty="0" err="1" smtClean="0"/>
              <a:t>mixing</a:t>
            </a:r>
            <a:r>
              <a:rPr lang="nl-NL" sz="1600" dirty="0" smtClean="0"/>
              <a:t> in </a:t>
            </a:r>
            <a:r>
              <a:rPr lang="nl-NL" sz="1600" dirty="0" err="1" smtClean="0"/>
              <a:t>abstraction</a:t>
            </a:r>
            <a:r>
              <a:rPr lang="nl-NL" sz="1600" dirty="0" smtClean="0"/>
              <a:t> well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796136" y="2852936"/>
            <a:ext cx="28803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000" b="1" dirty="0" err="1">
                <a:solidFill>
                  <a:srgbClr val="FF0000"/>
                </a:solidFill>
              </a:rPr>
              <a:t>Similar</a:t>
            </a:r>
            <a:r>
              <a:rPr lang="nl-NL" sz="2000" b="1" dirty="0">
                <a:solidFill>
                  <a:srgbClr val="FF0000"/>
                </a:solidFill>
              </a:rPr>
              <a:t> design</a:t>
            </a:r>
            <a:endParaRPr lang="en-GB" b="1" dirty="0">
              <a:solidFill>
                <a:srgbClr val="FF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67544" y="5733256"/>
            <a:ext cx="28803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000" b="1" dirty="0" err="1">
                <a:solidFill>
                  <a:srgbClr val="FF0000"/>
                </a:solidFill>
              </a:rPr>
              <a:t>Similar</a:t>
            </a:r>
            <a:r>
              <a:rPr lang="nl-NL" sz="2000" b="1" dirty="0">
                <a:solidFill>
                  <a:srgbClr val="FF0000"/>
                </a:solidFill>
              </a:rPr>
              <a:t> design</a:t>
            </a:r>
            <a:endParaRPr lang="en-GB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1119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5 CuadroTexto"/>
          <p:cNvSpPr txBox="1"/>
          <p:nvPr/>
        </p:nvSpPr>
        <p:spPr>
          <a:xfrm>
            <a:off x="571472" y="324129"/>
            <a:ext cx="70968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RESULTS WA2 – </a:t>
            </a:r>
            <a:r>
              <a:rPr lang="es-ES_tradnl" sz="20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Part</a:t>
            </a:r>
            <a:r>
              <a:rPr lang="es-ES_tradnl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 II: </a:t>
            </a:r>
            <a:r>
              <a:rPr lang="nl-NL" sz="2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Assessment of </a:t>
            </a:r>
            <a:r>
              <a:rPr lang="nl-NL" sz="2000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membrane</a:t>
            </a:r>
            <a:r>
              <a:rPr lang="nl-NL" sz="2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nl-NL" sz="20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clogging</a:t>
            </a:r>
            <a:endParaRPr lang="es-ES" sz="20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4" name="Picture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3129407"/>
            <a:ext cx="5234186" cy="3107905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683568" y="1124745"/>
            <a:ext cx="7776864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b="1" dirty="0" smtClean="0"/>
              <a:t>BWRO-plant</a:t>
            </a:r>
            <a:endParaRPr lang="nl-NL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 smtClean="0"/>
              <a:t>Severe </a:t>
            </a:r>
            <a:r>
              <a:rPr lang="nl-NL" dirty="0" err="1" smtClean="0"/>
              <a:t>clogging</a:t>
            </a:r>
            <a:r>
              <a:rPr lang="nl-NL" dirty="0" smtClean="0"/>
              <a:t> </a:t>
            </a:r>
            <a:r>
              <a:rPr lang="nl-NL" dirty="0" err="1" smtClean="0"/>
              <a:t>since</a:t>
            </a:r>
            <a:r>
              <a:rPr lang="nl-NL" dirty="0" smtClean="0"/>
              <a:t> </a:t>
            </a:r>
            <a:r>
              <a:rPr lang="nl-NL" dirty="0" err="1" smtClean="0"/>
              <a:t>introduction</a:t>
            </a:r>
            <a:r>
              <a:rPr lang="nl-NL" dirty="0" smtClean="0"/>
              <a:t> of </a:t>
            </a:r>
            <a:r>
              <a:rPr lang="nl-NL" dirty="0" err="1" smtClean="0"/>
              <a:t>rainwater</a:t>
            </a:r>
            <a:r>
              <a:rPr lang="nl-NL" dirty="0" smtClean="0"/>
              <a:t>! (60-30% </a:t>
            </a:r>
            <a:r>
              <a:rPr lang="nl-NL" dirty="0" err="1" smtClean="0"/>
              <a:t>admixed</a:t>
            </a:r>
            <a:r>
              <a:rPr lang="nl-NL" dirty="0" smtClean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 smtClean="0"/>
              <a:t>Recovery 48 </a:t>
            </a:r>
            <a:r>
              <a:rPr lang="nl-NL" dirty="0" smtClean="0">
                <a:sym typeface="Wingdings" panose="05000000000000000000" pitchFamily="2" charset="2"/>
              </a:rPr>
              <a:t> 25% in </a:t>
            </a:r>
            <a:r>
              <a:rPr lang="nl-NL" dirty="0" err="1" smtClean="0">
                <a:sym typeface="Wingdings" panose="05000000000000000000" pitchFamily="2" charset="2"/>
              </a:rPr>
              <a:t>two</a:t>
            </a:r>
            <a:r>
              <a:rPr lang="nl-NL" dirty="0" smtClean="0">
                <a:sym typeface="Wingdings" panose="05000000000000000000" pitchFamily="2" charset="2"/>
              </a:rPr>
              <a:t> </a:t>
            </a:r>
            <a:r>
              <a:rPr lang="nl-NL" dirty="0" err="1" smtClean="0">
                <a:sym typeface="Wingdings" panose="05000000000000000000" pitchFamily="2" charset="2"/>
              </a:rPr>
              <a:t>months</a:t>
            </a:r>
            <a:r>
              <a:rPr lang="nl-NL" dirty="0" smtClean="0">
                <a:sym typeface="Wingdings" panose="05000000000000000000" pitchFamily="2" charset="2"/>
              </a:rPr>
              <a:t> (</a:t>
            </a:r>
            <a:r>
              <a:rPr lang="nl-NL" dirty="0" err="1" smtClean="0">
                <a:sym typeface="Wingdings" panose="05000000000000000000" pitchFamily="2" charset="2"/>
              </a:rPr>
              <a:t>linear</a:t>
            </a:r>
            <a:r>
              <a:rPr lang="nl-NL" dirty="0" smtClean="0">
                <a:sym typeface="Wingdings" panose="05000000000000000000" pitchFamily="2" charset="2"/>
              </a:rPr>
              <a:t> </a:t>
            </a:r>
            <a:r>
              <a:rPr lang="nl-NL" dirty="0" err="1" smtClean="0">
                <a:sym typeface="Wingdings" panose="05000000000000000000" pitchFamily="2" charset="2"/>
              </a:rPr>
              <a:t>decrase</a:t>
            </a:r>
            <a:r>
              <a:rPr lang="nl-NL" dirty="0" smtClean="0">
                <a:sym typeface="Wingdings" panose="05000000000000000000" pitchFamily="2" charset="2"/>
              </a:rPr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 err="1" smtClean="0">
                <a:sym typeface="Wingdings" panose="05000000000000000000" pitchFamily="2" charset="2"/>
              </a:rPr>
              <a:t>Unacceptable</a:t>
            </a:r>
            <a:r>
              <a:rPr lang="nl-NL" dirty="0" smtClean="0">
                <a:sym typeface="Wingdings" panose="05000000000000000000" pitchFamily="2" charset="2"/>
              </a:rPr>
              <a:t> </a:t>
            </a:r>
            <a:r>
              <a:rPr lang="nl-NL" dirty="0" err="1" smtClean="0">
                <a:sym typeface="Wingdings" panose="05000000000000000000" pitchFamily="2" charset="2"/>
              </a:rPr>
              <a:t>loss</a:t>
            </a:r>
            <a:r>
              <a:rPr lang="nl-NL" dirty="0" smtClean="0">
                <a:sym typeface="Wingdings" panose="05000000000000000000" pitchFamily="2" charset="2"/>
              </a:rPr>
              <a:t> of </a:t>
            </a:r>
            <a:r>
              <a:rPr lang="nl-NL" dirty="0" err="1" smtClean="0">
                <a:sym typeface="Wingdings" panose="05000000000000000000" pitchFamily="2" charset="2"/>
              </a:rPr>
              <a:t>freshwater</a:t>
            </a:r>
            <a:r>
              <a:rPr lang="nl-NL" dirty="0" smtClean="0">
                <a:sym typeface="Wingdings" panose="05000000000000000000" pitchFamily="2" charset="2"/>
              </a:rPr>
              <a:t> </a:t>
            </a:r>
            <a:r>
              <a:rPr lang="nl-NL" dirty="0" err="1" smtClean="0">
                <a:sym typeface="Wingdings" panose="05000000000000000000" pitchFamily="2" charset="2"/>
              </a:rPr>
              <a:t>production</a:t>
            </a:r>
            <a:endParaRPr lang="nl-NL" dirty="0" smtClean="0">
              <a:sym typeface="Wingdings" panose="05000000000000000000" pitchFamily="2" charset="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NL" dirty="0" smtClean="0">
              <a:sym typeface="Wingdings" panose="05000000000000000000" pitchFamily="2" charset="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 smtClean="0">
                <a:sym typeface="Wingdings" panose="05000000000000000000" pitchFamily="2" charset="2"/>
              </a:rPr>
              <a:t>Chemical treatment </a:t>
            </a:r>
            <a:r>
              <a:rPr lang="nl-NL" dirty="0" err="1" smtClean="0">
                <a:sym typeface="Wingdings" panose="05000000000000000000" pitchFamily="2" charset="2"/>
              </a:rPr>
              <a:t>successfully</a:t>
            </a:r>
            <a:r>
              <a:rPr lang="nl-NL" dirty="0" smtClean="0">
                <a:sym typeface="Wingdings" panose="05000000000000000000" pitchFamily="2" charset="2"/>
              </a:rPr>
              <a:t> </a:t>
            </a:r>
            <a:r>
              <a:rPr lang="nl-NL" dirty="0" err="1" smtClean="0">
                <a:sym typeface="Wingdings" panose="05000000000000000000" pitchFamily="2" charset="2"/>
              </a:rPr>
              <a:t>restores</a:t>
            </a:r>
            <a:r>
              <a:rPr lang="nl-NL" dirty="0" smtClean="0">
                <a:sym typeface="Wingdings" panose="05000000000000000000" pitchFamily="2" charset="2"/>
              </a:rPr>
              <a:t> recovery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 err="1" smtClean="0">
                <a:sym typeface="Wingdings" panose="05000000000000000000" pitchFamily="2" charset="2"/>
              </a:rPr>
              <a:t>All</a:t>
            </a:r>
            <a:r>
              <a:rPr lang="nl-NL" dirty="0" smtClean="0">
                <a:sym typeface="Wingdings" panose="05000000000000000000" pitchFamily="2" charset="2"/>
              </a:rPr>
              <a:t> data </a:t>
            </a:r>
            <a:r>
              <a:rPr lang="nl-NL" dirty="0" err="1" smtClean="0">
                <a:sym typeface="Wingdings" panose="05000000000000000000" pitchFamily="2" charset="2"/>
              </a:rPr>
              <a:t>suggests</a:t>
            </a:r>
            <a:r>
              <a:rPr lang="nl-NL" dirty="0" smtClean="0">
                <a:sym typeface="Wingdings" panose="05000000000000000000" pitchFamily="2" charset="2"/>
              </a:rPr>
              <a:t> cake </a:t>
            </a:r>
            <a:r>
              <a:rPr lang="nl-NL" dirty="0" err="1" smtClean="0">
                <a:sym typeface="Wingdings" panose="05000000000000000000" pitchFamily="2" charset="2"/>
              </a:rPr>
              <a:t>layer</a:t>
            </a:r>
            <a:r>
              <a:rPr lang="nl-NL" dirty="0" smtClean="0">
                <a:sym typeface="Wingdings" panose="05000000000000000000" pitchFamily="2" charset="2"/>
              </a:rPr>
              <a:t> </a:t>
            </a:r>
            <a:r>
              <a:rPr lang="nl-NL" dirty="0" err="1" smtClean="0">
                <a:sym typeface="Wingdings" panose="05000000000000000000" pitchFamily="2" charset="2"/>
              </a:rPr>
              <a:t>formation</a:t>
            </a:r>
            <a:r>
              <a:rPr lang="nl-NL" dirty="0" smtClean="0">
                <a:sym typeface="Wingdings" panose="05000000000000000000" pitchFamily="2" charset="2"/>
              </a:rPr>
              <a:t> (</a:t>
            </a:r>
            <a:r>
              <a:rPr lang="nl-NL" dirty="0" err="1" smtClean="0">
                <a:sym typeface="Wingdings" panose="05000000000000000000" pitchFamily="2" charset="2"/>
              </a:rPr>
              <a:t>particle</a:t>
            </a:r>
            <a:r>
              <a:rPr lang="nl-NL" dirty="0" smtClean="0">
                <a:sym typeface="Wingdings" panose="05000000000000000000" pitchFamily="2" charset="2"/>
              </a:rPr>
              <a:t> </a:t>
            </a:r>
            <a:r>
              <a:rPr lang="nl-NL" dirty="0" err="1" smtClean="0">
                <a:sym typeface="Wingdings" panose="05000000000000000000" pitchFamily="2" charset="2"/>
              </a:rPr>
              <a:t>clogging</a:t>
            </a:r>
            <a:r>
              <a:rPr lang="nl-NL" dirty="0" smtClean="0">
                <a:sym typeface="Wingdings" panose="05000000000000000000" pitchFamily="2" charset="2"/>
              </a:rPr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NL" dirty="0"/>
          </a:p>
          <a:p>
            <a:endParaRPr lang="nl-NL" dirty="0" smtClean="0"/>
          </a:p>
          <a:p>
            <a:endParaRPr lang="nl-NL" dirty="0" smtClean="0"/>
          </a:p>
          <a:p>
            <a:endParaRPr lang="nl-NL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NL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NL" dirty="0" smtClean="0"/>
          </a:p>
          <a:p>
            <a:endParaRPr lang="nl-NL" b="1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b="1" dirty="0"/>
          </a:p>
        </p:txBody>
      </p:sp>
      <p:pic>
        <p:nvPicPr>
          <p:cNvPr id="6" name="Picture 5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738" t="12772" b="22151"/>
          <a:stretch/>
        </p:blipFill>
        <p:spPr>
          <a:xfrm>
            <a:off x="899592" y="4077072"/>
            <a:ext cx="2232248" cy="208967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Oval 1"/>
          <p:cNvSpPr/>
          <p:nvPr/>
        </p:nvSpPr>
        <p:spPr>
          <a:xfrm>
            <a:off x="755576" y="4437112"/>
            <a:ext cx="1080120" cy="1656184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extBox 6"/>
          <p:cNvSpPr txBox="1"/>
          <p:nvPr/>
        </p:nvSpPr>
        <p:spPr>
          <a:xfrm>
            <a:off x="467544" y="3501008"/>
            <a:ext cx="28803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000" b="1" dirty="0" err="1" smtClean="0">
                <a:solidFill>
                  <a:srgbClr val="FF0000"/>
                </a:solidFill>
              </a:rPr>
              <a:t>Not</a:t>
            </a:r>
            <a:r>
              <a:rPr lang="nl-NL" sz="2000" b="1" dirty="0" smtClean="0">
                <a:solidFill>
                  <a:srgbClr val="FF0000"/>
                </a:solidFill>
              </a:rPr>
              <a:t> the way </a:t>
            </a:r>
            <a:r>
              <a:rPr lang="nl-NL" sz="2000" b="1" dirty="0" err="1" smtClean="0">
                <a:solidFill>
                  <a:srgbClr val="FF0000"/>
                </a:solidFill>
              </a:rPr>
              <a:t>to</a:t>
            </a:r>
            <a:r>
              <a:rPr lang="nl-NL" sz="2000" b="1" dirty="0" smtClean="0">
                <a:solidFill>
                  <a:srgbClr val="FF0000"/>
                </a:solidFill>
              </a:rPr>
              <a:t> go…</a:t>
            </a:r>
            <a:endParaRPr lang="en-GB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6526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5 CuadroTexto"/>
          <p:cNvSpPr txBox="1"/>
          <p:nvPr/>
        </p:nvSpPr>
        <p:spPr>
          <a:xfrm>
            <a:off x="571472" y="324129"/>
            <a:ext cx="70968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RESULTS WA2 – </a:t>
            </a:r>
            <a:r>
              <a:rPr lang="es-ES_tradnl" sz="20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Part</a:t>
            </a:r>
            <a:r>
              <a:rPr lang="es-ES_tradnl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 II: </a:t>
            </a:r>
            <a:r>
              <a:rPr lang="nl-NL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Assessment of </a:t>
            </a:r>
            <a:r>
              <a:rPr lang="nl-NL" sz="20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membrane</a:t>
            </a:r>
            <a:r>
              <a:rPr lang="nl-NL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 </a:t>
            </a:r>
            <a:r>
              <a:rPr lang="nl-NL" sz="20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clogging</a:t>
            </a:r>
            <a:endParaRPr lang="es-ES" sz="2000" b="1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83568" y="980728"/>
            <a:ext cx="784887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b="1" dirty="0" smtClean="0"/>
              <a:t>2015</a:t>
            </a:r>
          </a:p>
          <a:p>
            <a:endParaRPr lang="nl-NL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 err="1" smtClean="0"/>
              <a:t>Dedicated</a:t>
            </a:r>
            <a:r>
              <a:rPr lang="nl-NL" dirty="0" smtClean="0"/>
              <a:t> ASRO on water </a:t>
            </a:r>
            <a:r>
              <a:rPr lang="nl-NL" dirty="0" err="1" smtClean="0"/>
              <a:t>from</a:t>
            </a:r>
            <a:r>
              <a:rPr lang="nl-NL" dirty="0" smtClean="0"/>
              <a:t> the </a:t>
            </a:r>
            <a:r>
              <a:rPr lang="nl-NL" dirty="0" err="1" smtClean="0"/>
              <a:t>Freshkeeper</a:t>
            </a:r>
            <a:endParaRPr lang="nl-NL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 err="1" smtClean="0"/>
              <a:t>Completed</a:t>
            </a:r>
            <a:r>
              <a:rPr lang="nl-NL" dirty="0" smtClean="0"/>
              <a:t> May 2015</a:t>
            </a:r>
            <a:endParaRPr lang="nl-NL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NL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NL" dirty="0" smtClean="0"/>
          </a:p>
          <a:p>
            <a:endParaRPr lang="nl-NL" b="1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b="1" dirty="0"/>
          </a:p>
        </p:txBody>
      </p:sp>
      <p:pic>
        <p:nvPicPr>
          <p:cNvPr id="8194" name="Picture 2" descr="D:\Dropbox\Dropbox\PT-Fase B\DESSIN\T22..2\RO-test\Foto's\Field visit 5-6-15\SamplingASRO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99" y="3356992"/>
            <a:ext cx="4400489" cy="2475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Grafik 1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969"/>
          <a:stretch/>
        </p:blipFill>
        <p:spPr>
          <a:xfrm>
            <a:off x="5724128" y="5373216"/>
            <a:ext cx="2489431" cy="475405"/>
          </a:xfrm>
          <a:prstGeom prst="rect">
            <a:avLst/>
          </a:prstGeom>
        </p:spPr>
      </p:pic>
      <p:pic>
        <p:nvPicPr>
          <p:cNvPr id="6" name="Picture 5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769"/>
          <a:stretch/>
        </p:blipFill>
        <p:spPr>
          <a:xfrm>
            <a:off x="6228184" y="2060848"/>
            <a:ext cx="1770787" cy="3095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5452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2780928"/>
            <a:ext cx="5715000" cy="3393440"/>
          </a:xfrm>
          <a:prstGeom prst="rect">
            <a:avLst/>
          </a:prstGeom>
          <a:noFill/>
        </p:spPr>
      </p:pic>
      <p:sp>
        <p:nvSpPr>
          <p:cNvPr id="3" name="5 CuadroTexto"/>
          <p:cNvSpPr txBox="1"/>
          <p:nvPr/>
        </p:nvSpPr>
        <p:spPr>
          <a:xfrm>
            <a:off x="571472" y="324129"/>
            <a:ext cx="70968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RESULTS WA2 – </a:t>
            </a:r>
            <a:r>
              <a:rPr lang="es-ES_tradnl" sz="20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Part</a:t>
            </a:r>
            <a:r>
              <a:rPr lang="es-ES_tradnl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 II: </a:t>
            </a:r>
            <a:r>
              <a:rPr lang="nl-NL" sz="2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Assessment of </a:t>
            </a:r>
            <a:r>
              <a:rPr lang="nl-NL" sz="2000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membrane</a:t>
            </a:r>
            <a:r>
              <a:rPr lang="nl-NL" sz="2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nl-NL" sz="20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clogging</a:t>
            </a:r>
            <a:endParaRPr lang="es-ES" sz="20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83568" y="1124745"/>
            <a:ext cx="777686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b="1" dirty="0" smtClean="0"/>
              <a:t>ASRO-plant</a:t>
            </a:r>
            <a:endParaRPr lang="nl-NL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 smtClean="0"/>
              <a:t>No </a:t>
            </a:r>
            <a:r>
              <a:rPr lang="nl-NL" dirty="0" err="1" smtClean="0"/>
              <a:t>clogging</a:t>
            </a:r>
            <a:r>
              <a:rPr lang="nl-NL" dirty="0" smtClean="0"/>
              <a:t> in 3 </a:t>
            </a:r>
            <a:r>
              <a:rPr lang="nl-NL" dirty="0" err="1" smtClean="0"/>
              <a:t>months</a:t>
            </a:r>
            <a:r>
              <a:rPr lang="nl-NL" dirty="0" smtClean="0"/>
              <a:t> </a:t>
            </a:r>
            <a:r>
              <a:rPr lang="nl-NL" dirty="0" err="1" smtClean="0"/>
              <a:t>despite</a:t>
            </a:r>
            <a:r>
              <a:rPr lang="nl-NL" dirty="0" smtClean="0"/>
              <a:t> </a:t>
            </a:r>
            <a:r>
              <a:rPr lang="nl-NL" dirty="0" err="1" smtClean="0"/>
              <a:t>admixing</a:t>
            </a:r>
            <a:r>
              <a:rPr lang="nl-NL" dirty="0" smtClean="0"/>
              <a:t> </a:t>
            </a:r>
            <a:r>
              <a:rPr lang="nl-NL" dirty="0" err="1" smtClean="0"/>
              <a:t>rainwater</a:t>
            </a:r>
            <a:r>
              <a:rPr lang="nl-NL" dirty="0" smtClean="0"/>
              <a:t>! (47-28% </a:t>
            </a:r>
            <a:r>
              <a:rPr lang="nl-NL" dirty="0" err="1" smtClean="0"/>
              <a:t>admixed</a:t>
            </a:r>
            <a:r>
              <a:rPr lang="nl-NL" dirty="0" smtClean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NL" dirty="0"/>
          </a:p>
          <a:p>
            <a:endParaRPr lang="nl-NL" dirty="0" smtClean="0"/>
          </a:p>
          <a:p>
            <a:endParaRPr lang="nl-NL" dirty="0" smtClean="0"/>
          </a:p>
          <a:p>
            <a:endParaRPr lang="nl-NL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NL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NL" dirty="0" smtClean="0"/>
          </a:p>
          <a:p>
            <a:endParaRPr lang="nl-NL" b="1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b="1" dirty="0"/>
          </a:p>
        </p:txBody>
      </p:sp>
      <p:pic>
        <p:nvPicPr>
          <p:cNvPr id="6" name="Picture 5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738" t="12772" b="22151"/>
          <a:stretch/>
        </p:blipFill>
        <p:spPr>
          <a:xfrm>
            <a:off x="899592" y="4077072"/>
            <a:ext cx="2232248" cy="208967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Oval 1"/>
          <p:cNvSpPr/>
          <p:nvPr/>
        </p:nvSpPr>
        <p:spPr>
          <a:xfrm>
            <a:off x="1835696" y="5661248"/>
            <a:ext cx="792088" cy="504056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extBox 6"/>
          <p:cNvSpPr txBox="1"/>
          <p:nvPr/>
        </p:nvSpPr>
        <p:spPr>
          <a:xfrm>
            <a:off x="467544" y="3501008"/>
            <a:ext cx="28803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000" b="1" dirty="0" err="1" smtClean="0">
                <a:solidFill>
                  <a:srgbClr val="FF0000"/>
                </a:solidFill>
              </a:rPr>
              <a:t>Better</a:t>
            </a:r>
            <a:r>
              <a:rPr lang="nl-NL" sz="2000" b="1" dirty="0" smtClean="0">
                <a:solidFill>
                  <a:srgbClr val="FF0000"/>
                </a:solidFill>
              </a:rPr>
              <a:t> way </a:t>
            </a:r>
            <a:r>
              <a:rPr lang="nl-NL" sz="2000" b="1" dirty="0" err="1" smtClean="0">
                <a:solidFill>
                  <a:srgbClr val="FF0000"/>
                </a:solidFill>
              </a:rPr>
              <a:t>to</a:t>
            </a:r>
            <a:r>
              <a:rPr lang="nl-NL" sz="2000" b="1" dirty="0" smtClean="0">
                <a:solidFill>
                  <a:srgbClr val="FF0000"/>
                </a:solidFill>
              </a:rPr>
              <a:t> go…</a:t>
            </a:r>
            <a:endParaRPr lang="en-GB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55834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09"/>
          <a:stretch/>
        </p:blipFill>
        <p:spPr bwMode="auto">
          <a:xfrm>
            <a:off x="1115616" y="2564904"/>
            <a:ext cx="6957385" cy="367240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83568" y="908720"/>
            <a:ext cx="7776864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b="1" dirty="0" err="1" smtClean="0"/>
              <a:t>Difference</a:t>
            </a:r>
            <a:r>
              <a:rPr lang="nl-NL" b="1" dirty="0" smtClean="0"/>
              <a:t> </a:t>
            </a:r>
            <a:r>
              <a:rPr lang="nl-NL" b="1" dirty="0" err="1" smtClean="0"/>
              <a:t>between</a:t>
            </a:r>
            <a:r>
              <a:rPr lang="nl-NL" b="1" dirty="0" smtClean="0"/>
              <a:t> ASRO and BWRO</a:t>
            </a:r>
            <a:endParaRPr lang="nl-NL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 err="1" smtClean="0"/>
              <a:t>Clay</a:t>
            </a:r>
            <a:r>
              <a:rPr lang="nl-NL" dirty="0" smtClean="0"/>
              <a:t> (Al-</a:t>
            </a:r>
            <a:r>
              <a:rPr lang="nl-NL" dirty="0" err="1" smtClean="0"/>
              <a:t>silicates</a:t>
            </a:r>
            <a:r>
              <a:rPr lang="nl-NL" dirty="0" smtClean="0"/>
              <a:t>) </a:t>
            </a:r>
            <a:r>
              <a:rPr lang="nl-NL" dirty="0" err="1" smtClean="0"/>
              <a:t>mobilized</a:t>
            </a:r>
            <a:r>
              <a:rPr lang="nl-NL" dirty="0" smtClean="0"/>
              <a:t> </a:t>
            </a:r>
            <a:r>
              <a:rPr lang="nl-NL" dirty="0" err="1" smtClean="0"/>
              <a:t>during</a:t>
            </a:r>
            <a:r>
              <a:rPr lang="nl-NL" dirty="0" smtClean="0"/>
              <a:t> </a:t>
            </a:r>
            <a:r>
              <a:rPr lang="nl-NL" dirty="0" err="1" smtClean="0"/>
              <a:t>freshening</a:t>
            </a:r>
            <a:r>
              <a:rPr lang="nl-NL" dirty="0" smtClean="0"/>
              <a:t> (winter </a:t>
            </a:r>
            <a:r>
              <a:rPr lang="nl-NL" dirty="0" err="1" smtClean="0"/>
              <a:t>injection</a:t>
            </a:r>
            <a:r>
              <a:rPr lang="nl-NL" dirty="0" smtClean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 smtClean="0"/>
              <a:t>Fe-</a:t>
            </a:r>
            <a:r>
              <a:rPr lang="nl-NL" dirty="0" err="1" smtClean="0"/>
              <a:t>colloids</a:t>
            </a:r>
            <a:r>
              <a:rPr lang="nl-NL" dirty="0" smtClean="0"/>
              <a:t> </a:t>
            </a:r>
            <a:r>
              <a:rPr lang="nl-NL" dirty="0" err="1" smtClean="0"/>
              <a:t>by</a:t>
            </a:r>
            <a:r>
              <a:rPr lang="nl-NL" dirty="0" smtClean="0"/>
              <a:t> </a:t>
            </a:r>
            <a:r>
              <a:rPr lang="nl-NL" dirty="0" err="1" smtClean="0"/>
              <a:t>oxidaton</a:t>
            </a:r>
            <a:r>
              <a:rPr lang="nl-NL" dirty="0" smtClean="0"/>
              <a:t> of </a:t>
            </a:r>
            <a:r>
              <a:rPr lang="nl-NL" dirty="0" err="1" smtClean="0"/>
              <a:t>adsorbed</a:t>
            </a:r>
            <a:r>
              <a:rPr lang="nl-NL" dirty="0" smtClean="0"/>
              <a:t> Fe(II) </a:t>
            </a:r>
            <a:r>
              <a:rPr lang="nl-NL" dirty="0" err="1" smtClean="0"/>
              <a:t>by</a:t>
            </a:r>
            <a:r>
              <a:rPr lang="nl-NL" dirty="0" smtClean="0"/>
              <a:t> </a:t>
            </a:r>
            <a:r>
              <a:rPr lang="nl-NL" dirty="0" err="1" smtClean="0"/>
              <a:t>oxygen</a:t>
            </a:r>
            <a:r>
              <a:rPr lang="nl-NL" dirty="0" smtClean="0"/>
              <a:t> in </a:t>
            </a:r>
            <a:r>
              <a:rPr lang="nl-NL" dirty="0" err="1" smtClean="0"/>
              <a:t>injected</a:t>
            </a:r>
            <a:r>
              <a:rPr lang="nl-NL" dirty="0" smtClean="0"/>
              <a:t> </a:t>
            </a:r>
            <a:r>
              <a:rPr lang="nl-NL" dirty="0" err="1" smtClean="0"/>
              <a:t>rainwater</a:t>
            </a:r>
            <a:endParaRPr lang="nl-NL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 err="1" smtClean="0"/>
              <a:t>All</a:t>
            </a:r>
            <a:r>
              <a:rPr lang="nl-NL" dirty="0" smtClean="0"/>
              <a:t> </a:t>
            </a:r>
            <a:r>
              <a:rPr lang="nl-NL" dirty="0" err="1" smtClean="0"/>
              <a:t>particles</a:t>
            </a:r>
            <a:r>
              <a:rPr lang="nl-NL" dirty="0" smtClean="0"/>
              <a:t> move </a:t>
            </a:r>
            <a:r>
              <a:rPr lang="nl-NL" dirty="0" err="1" smtClean="0"/>
              <a:t>to</a:t>
            </a:r>
            <a:r>
              <a:rPr lang="nl-NL" dirty="0" smtClean="0"/>
              <a:t> </a:t>
            </a:r>
            <a:r>
              <a:rPr lang="nl-NL" dirty="0" err="1" smtClean="0"/>
              <a:t>fring</a:t>
            </a:r>
            <a:r>
              <a:rPr lang="nl-NL" dirty="0" smtClean="0"/>
              <a:t> of </a:t>
            </a:r>
            <a:r>
              <a:rPr lang="nl-NL" dirty="0" err="1" smtClean="0"/>
              <a:t>freshwater</a:t>
            </a:r>
            <a:r>
              <a:rPr lang="nl-NL" dirty="0" smtClean="0"/>
              <a:t> body </a:t>
            </a:r>
            <a:r>
              <a:rPr lang="nl-NL" dirty="0" err="1" smtClean="0"/>
              <a:t>ánd</a:t>
            </a:r>
            <a:r>
              <a:rPr lang="nl-NL" dirty="0" smtClean="0"/>
              <a:t> the top of the </a:t>
            </a:r>
            <a:r>
              <a:rPr lang="nl-NL" dirty="0" err="1" smtClean="0"/>
              <a:t>aquifer</a:t>
            </a:r>
            <a:endParaRPr lang="nl-NL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 err="1" smtClean="0"/>
              <a:t>Particles</a:t>
            </a:r>
            <a:r>
              <a:rPr lang="nl-NL" dirty="0" smtClean="0"/>
              <a:t> in the zone of BWRO </a:t>
            </a:r>
            <a:r>
              <a:rPr lang="nl-NL" dirty="0" err="1" smtClean="0"/>
              <a:t>abstraction</a:t>
            </a:r>
            <a:r>
              <a:rPr lang="nl-NL" dirty="0" smtClean="0"/>
              <a:t>…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NL" dirty="0"/>
          </a:p>
          <a:p>
            <a:endParaRPr lang="nl-NL" dirty="0" smtClean="0"/>
          </a:p>
          <a:p>
            <a:endParaRPr lang="nl-NL" dirty="0" smtClean="0"/>
          </a:p>
          <a:p>
            <a:endParaRPr lang="nl-NL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NL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NL" dirty="0" smtClean="0"/>
          </a:p>
          <a:p>
            <a:endParaRPr lang="nl-NL" b="1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b="1" dirty="0"/>
          </a:p>
        </p:txBody>
      </p:sp>
      <p:sp>
        <p:nvSpPr>
          <p:cNvPr id="4" name="5 CuadroTexto"/>
          <p:cNvSpPr txBox="1"/>
          <p:nvPr/>
        </p:nvSpPr>
        <p:spPr>
          <a:xfrm>
            <a:off x="571472" y="324129"/>
            <a:ext cx="70968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RESULTS WA2 – </a:t>
            </a:r>
            <a:r>
              <a:rPr lang="es-ES_tradnl" sz="20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Part</a:t>
            </a:r>
            <a:r>
              <a:rPr lang="es-ES_tradnl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 II: </a:t>
            </a:r>
            <a:r>
              <a:rPr lang="nl-NL" sz="2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Assessment of </a:t>
            </a:r>
            <a:r>
              <a:rPr lang="nl-NL" sz="2000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membrane</a:t>
            </a:r>
            <a:r>
              <a:rPr lang="nl-NL" sz="2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nl-NL" sz="20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clogging</a:t>
            </a:r>
            <a:endParaRPr lang="es-ES" sz="20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5022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5 CuadroTexto"/>
          <p:cNvSpPr txBox="1"/>
          <p:nvPr/>
        </p:nvSpPr>
        <p:spPr>
          <a:xfrm>
            <a:off x="571472" y="324129"/>
            <a:ext cx="70968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RESULTS WA2 – </a:t>
            </a:r>
            <a:r>
              <a:rPr lang="es-ES_tradnl" sz="20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Part</a:t>
            </a:r>
            <a:r>
              <a:rPr lang="es-ES_tradnl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 II: </a:t>
            </a:r>
            <a:r>
              <a:rPr lang="nl-NL" sz="2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Assessment of </a:t>
            </a:r>
            <a:r>
              <a:rPr lang="nl-NL" sz="2000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membrane</a:t>
            </a:r>
            <a:r>
              <a:rPr lang="nl-NL" sz="2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nl-NL" sz="20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clogging</a:t>
            </a:r>
            <a:endParaRPr lang="es-ES" sz="20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83568" y="908720"/>
            <a:ext cx="7776864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/>
              <a:t>Conclusions, recommendations</a:t>
            </a:r>
          </a:p>
          <a:p>
            <a:endParaRPr lang="en-GB" b="1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Membrane clogging can be an ASRO showstopper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Freshening (clay mobilisation) and redox reactions (Fe-colloids) control particle formation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Controlling factor for particles in the feed water: where is the feed water being abstracted?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Mitigation?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u="sng" dirty="0" smtClean="0"/>
              <a:t>Filtrate </a:t>
            </a:r>
            <a:r>
              <a:rPr lang="en-GB" dirty="0" smtClean="0"/>
              <a:t>the RO feed water (expensive: 0.11 to 0.44 euro/m</a:t>
            </a:r>
            <a:r>
              <a:rPr lang="en-GB" baseline="30000" dirty="0" smtClean="0"/>
              <a:t>3</a:t>
            </a:r>
            <a:r>
              <a:rPr lang="en-GB" dirty="0" smtClean="0"/>
              <a:t>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u="sng" dirty="0" smtClean="0"/>
              <a:t>Prevent</a:t>
            </a:r>
            <a:r>
              <a:rPr lang="en-GB" dirty="0" smtClean="0"/>
              <a:t> formation of suspended particles by CaCl</a:t>
            </a:r>
            <a:r>
              <a:rPr lang="en-GB" baseline="-25000" dirty="0" smtClean="0"/>
              <a:t>2</a:t>
            </a:r>
            <a:r>
              <a:rPr lang="en-GB" dirty="0" smtClean="0"/>
              <a:t> dosage to injection water (requires further study in 2016)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 smtClean="0"/>
              <a:t>Regular </a:t>
            </a:r>
            <a:r>
              <a:rPr lang="en-GB" u="sng" dirty="0" smtClean="0"/>
              <a:t>flushing</a:t>
            </a:r>
            <a:r>
              <a:rPr lang="en-GB" dirty="0" smtClean="0"/>
              <a:t> during RO-operation for early removal of cake layer (low-cost, requires testing; Spring/Summer 2016)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 smtClean="0"/>
              <a:t>Only abstract at the deep wells of the </a:t>
            </a:r>
            <a:r>
              <a:rPr lang="en-GB" u="sng" dirty="0" smtClean="0"/>
              <a:t>ASRO</a:t>
            </a:r>
            <a:r>
              <a:rPr lang="en-GB" dirty="0" smtClean="0"/>
              <a:t> system to abstract a better water quality (long-term, requires modification of BWRO system)</a:t>
            </a: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3772994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5 CuadroTexto"/>
          <p:cNvSpPr txBox="1"/>
          <p:nvPr/>
        </p:nvSpPr>
        <p:spPr>
          <a:xfrm>
            <a:off x="571472" y="324129"/>
            <a:ext cx="70968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RESULTS WA2 – </a:t>
            </a:r>
            <a:r>
              <a:rPr lang="es-ES_tradnl" sz="20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Part</a:t>
            </a:r>
            <a:r>
              <a:rPr lang="es-ES_tradnl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 II: </a:t>
            </a:r>
            <a:r>
              <a:rPr lang="nl-NL" sz="2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Assessment of </a:t>
            </a:r>
            <a:r>
              <a:rPr lang="nl-NL" sz="2000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membrane</a:t>
            </a:r>
            <a:r>
              <a:rPr lang="nl-NL" sz="2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nl-NL" sz="20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clogging</a:t>
            </a:r>
            <a:endParaRPr lang="es-ES" sz="20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39552" y="908720"/>
            <a:ext cx="7776864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b="1" dirty="0" err="1" smtClean="0"/>
              <a:t>Any</a:t>
            </a:r>
            <a:r>
              <a:rPr lang="nl-NL" b="1" dirty="0" smtClean="0"/>
              <a:t> </a:t>
            </a:r>
            <a:r>
              <a:rPr lang="nl-NL" b="1" dirty="0" err="1" smtClean="0"/>
              <a:t>Questions</a:t>
            </a:r>
            <a:r>
              <a:rPr lang="nl-NL" b="1" dirty="0" smtClean="0"/>
              <a:t>?</a:t>
            </a:r>
            <a:endParaRPr lang="en-GB" b="1" dirty="0" smtClean="0"/>
          </a:p>
          <a:p>
            <a:endParaRPr lang="en-GB" b="1" dirty="0"/>
          </a:p>
          <a:p>
            <a:endParaRPr lang="en-GB" b="1" dirty="0" smtClean="0"/>
          </a:p>
          <a:p>
            <a:endParaRPr lang="en-GB" b="1" dirty="0"/>
          </a:p>
          <a:p>
            <a:endParaRPr lang="en-GB" b="1" dirty="0" smtClean="0"/>
          </a:p>
          <a:p>
            <a:endParaRPr lang="en-GB" b="1" dirty="0"/>
          </a:p>
          <a:p>
            <a:endParaRPr lang="en-GB" b="1" dirty="0" smtClean="0"/>
          </a:p>
          <a:p>
            <a:endParaRPr lang="en-GB" b="1" dirty="0"/>
          </a:p>
          <a:p>
            <a:r>
              <a:rPr lang="en-GB" i="1" dirty="0" smtClean="0"/>
              <a:t>Next time: WA3 (T33) ‘Impacts of ASRO on a groundwater system’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GB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 smtClean="0"/>
          </a:p>
          <a:p>
            <a:endParaRPr lang="en-GB" dirty="0" smtClean="0"/>
          </a:p>
          <a:p>
            <a:endParaRPr lang="en-GB" dirty="0" smtClean="0"/>
          </a:p>
          <a:p>
            <a:endParaRPr lang="en-GB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 smtClean="0"/>
          </a:p>
          <a:p>
            <a:endParaRPr lang="en-GB" b="1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b="1" dirty="0"/>
          </a:p>
        </p:txBody>
      </p:sp>
      <p:pic>
        <p:nvPicPr>
          <p:cNvPr id="1026" name="Picture 2" descr="D:\Dropbox\Dropbox\Article ASRO (Steven)\3. Figures\Figure 1 - Setting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3501008"/>
            <a:ext cx="3214698" cy="2475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3501008"/>
            <a:ext cx="4364850" cy="2473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3886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CuadroTexto"/>
          <p:cNvSpPr txBox="1"/>
          <p:nvPr/>
        </p:nvSpPr>
        <p:spPr>
          <a:xfrm>
            <a:off x="571472" y="324129"/>
            <a:ext cx="50720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INTRODUCTION</a:t>
            </a:r>
            <a:endParaRPr lang="es-ES" sz="2400" b="1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</p:txBody>
      </p:sp>
      <p:sp>
        <p:nvSpPr>
          <p:cNvPr id="5" name="Tijdelijke aanduiding voor tekst 6"/>
          <p:cNvSpPr txBox="1">
            <a:spLocks/>
          </p:cNvSpPr>
          <p:nvPr/>
        </p:nvSpPr>
        <p:spPr>
          <a:xfrm>
            <a:off x="611560" y="908720"/>
            <a:ext cx="6984776" cy="2664296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1200"/>
              </a:spcAft>
              <a:buNone/>
            </a:pPr>
            <a:r>
              <a:rPr lang="nl-NL" sz="2000" b="1" dirty="0" err="1" smtClean="0"/>
              <a:t>Specific</a:t>
            </a:r>
            <a:r>
              <a:rPr lang="nl-NL" sz="2000" b="1" dirty="0" smtClean="0"/>
              <a:t> </a:t>
            </a:r>
            <a:r>
              <a:rPr lang="nl-NL" sz="2000" b="1" dirty="0" err="1" smtClean="0"/>
              <a:t>problem</a:t>
            </a:r>
            <a:endParaRPr lang="en-GB" sz="2000" b="1" dirty="0" smtClean="0"/>
          </a:p>
          <a:p>
            <a:pPr>
              <a:spcAft>
                <a:spcPts val="1200"/>
              </a:spcAft>
            </a:pPr>
            <a:r>
              <a:rPr lang="nl-NL" sz="2000" dirty="0" err="1"/>
              <a:t>Variation</a:t>
            </a:r>
            <a:r>
              <a:rPr lang="nl-NL" sz="2000" dirty="0"/>
              <a:t> in </a:t>
            </a:r>
            <a:r>
              <a:rPr lang="nl-NL" sz="2000" dirty="0" err="1"/>
              <a:t>precipitation</a:t>
            </a:r>
            <a:r>
              <a:rPr lang="nl-NL" sz="2000" dirty="0"/>
              <a:t> </a:t>
            </a:r>
            <a:endParaRPr lang="en-GB" sz="2000" dirty="0"/>
          </a:p>
          <a:p>
            <a:pPr>
              <a:spcAft>
                <a:spcPts val="1200"/>
              </a:spcAft>
            </a:pPr>
            <a:r>
              <a:rPr lang="el-GR" sz="2000" dirty="0" smtClean="0"/>
              <a:t>ρ</a:t>
            </a:r>
            <a:r>
              <a:rPr lang="nl-NL" sz="2000" dirty="0" smtClean="0"/>
              <a:t>(</a:t>
            </a:r>
            <a:r>
              <a:rPr lang="nl-NL" sz="2000" dirty="0" err="1" smtClean="0"/>
              <a:t>freshwater</a:t>
            </a:r>
            <a:r>
              <a:rPr lang="nl-NL" sz="2000" dirty="0" smtClean="0"/>
              <a:t>) &lt; </a:t>
            </a:r>
            <a:r>
              <a:rPr lang="el-GR" sz="2000" dirty="0" smtClean="0"/>
              <a:t>ρ</a:t>
            </a:r>
            <a:r>
              <a:rPr lang="nl-NL" sz="2000" dirty="0" smtClean="0"/>
              <a:t>(</a:t>
            </a:r>
            <a:r>
              <a:rPr lang="nl-NL" sz="2000" dirty="0" err="1" smtClean="0"/>
              <a:t>brackish</a:t>
            </a:r>
            <a:r>
              <a:rPr lang="nl-NL" sz="2000" dirty="0" smtClean="0"/>
              <a:t> water)</a:t>
            </a:r>
          </a:p>
          <a:p>
            <a:pPr>
              <a:spcAft>
                <a:spcPts val="1200"/>
              </a:spcAft>
            </a:pPr>
            <a:r>
              <a:rPr lang="nl-NL" sz="2000" dirty="0" smtClean="0"/>
              <a:t>Water is </a:t>
            </a:r>
            <a:r>
              <a:rPr lang="nl-NL" sz="2000" dirty="0" err="1" smtClean="0"/>
              <a:t>stored</a:t>
            </a:r>
            <a:r>
              <a:rPr lang="nl-NL" sz="2000" dirty="0" smtClean="0"/>
              <a:t> but </a:t>
            </a:r>
            <a:r>
              <a:rPr lang="nl-NL" sz="2000" dirty="0" err="1" smtClean="0"/>
              <a:t>not</a:t>
            </a:r>
            <a:r>
              <a:rPr lang="nl-NL" sz="2000" dirty="0" smtClean="0"/>
              <a:t> </a:t>
            </a:r>
            <a:r>
              <a:rPr lang="nl-NL" sz="2000" dirty="0" err="1" smtClean="0"/>
              <a:t>recovered</a:t>
            </a:r>
            <a:r>
              <a:rPr lang="nl-NL" sz="2000" dirty="0" smtClean="0"/>
              <a:t> </a:t>
            </a:r>
            <a:r>
              <a:rPr lang="nl-NL" sz="2000" dirty="0" err="1" smtClean="0"/>
              <a:t>unmixed</a:t>
            </a:r>
            <a:endParaRPr lang="nl-NL" sz="2000" dirty="0" smtClean="0"/>
          </a:p>
        </p:txBody>
      </p:sp>
      <p:pic>
        <p:nvPicPr>
          <p:cNvPr id="8" name="Picture 6" descr="ASR_irrigati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3573016"/>
            <a:ext cx="4770187" cy="26064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144" y="1124744"/>
            <a:ext cx="2836928" cy="245693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436096" y="5805264"/>
            <a:ext cx="31683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200" i="1" dirty="0" err="1" smtClean="0">
                <a:solidFill>
                  <a:srgbClr val="00B050"/>
                </a:solidFill>
              </a:rPr>
              <a:t>Aquifer</a:t>
            </a:r>
            <a:r>
              <a:rPr lang="nl-NL" sz="1200" i="1" dirty="0" smtClean="0">
                <a:solidFill>
                  <a:srgbClr val="00B050"/>
                </a:solidFill>
              </a:rPr>
              <a:t> storage and recovery (ASR)</a:t>
            </a:r>
            <a:endParaRPr lang="en-GB" sz="1200" i="1" dirty="0">
              <a:solidFill>
                <a:srgbClr val="00B05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975648" y="3573016"/>
            <a:ext cx="31683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i="1" dirty="0" smtClean="0">
                <a:solidFill>
                  <a:srgbClr val="00B050"/>
                </a:solidFill>
              </a:rPr>
              <a:t>Westland: average water availability and demand</a:t>
            </a:r>
            <a:endParaRPr lang="en-GB" sz="1200" i="1" dirty="0">
              <a:solidFill>
                <a:srgbClr val="00B050"/>
              </a:solidFill>
            </a:endParaRPr>
          </a:p>
        </p:txBody>
      </p:sp>
      <p:cxnSp>
        <p:nvCxnSpPr>
          <p:cNvPr id="4" name="Straight Connector 3"/>
          <p:cNvCxnSpPr/>
          <p:nvPr/>
        </p:nvCxnSpPr>
        <p:spPr>
          <a:xfrm flipH="1">
            <a:off x="899592" y="2924944"/>
            <a:ext cx="4536504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5508104" y="2492896"/>
            <a:ext cx="504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b="1" dirty="0" smtClean="0"/>
              <a:t>+</a:t>
            </a:r>
            <a:endParaRPr lang="en-GB" b="1" dirty="0"/>
          </a:p>
        </p:txBody>
      </p:sp>
      <p:sp>
        <p:nvSpPr>
          <p:cNvPr id="3" name="Rectangle 2"/>
          <p:cNvSpPr/>
          <p:nvPr/>
        </p:nvSpPr>
        <p:spPr>
          <a:xfrm>
            <a:off x="1043608" y="2996952"/>
            <a:ext cx="446744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2000" b="1" dirty="0"/>
              <a:t> ASR is </a:t>
            </a:r>
            <a:r>
              <a:rPr lang="nl-NL" sz="2000" b="1" dirty="0" err="1"/>
              <a:t>unreliable</a:t>
            </a:r>
            <a:r>
              <a:rPr lang="nl-NL" sz="2000" b="1" dirty="0"/>
              <a:t> as a </a:t>
            </a:r>
            <a:r>
              <a:rPr lang="nl-NL" sz="2000" b="1" dirty="0" err="1"/>
              <a:t>freshwater</a:t>
            </a:r>
            <a:r>
              <a:rPr lang="nl-NL" sz="2000" b="1" dirty="0"/>
              <a:t> source</a:t>
            </a:r>
            <a:endParaRPr lang="en-GB" sz="2000" b="1" dirty="0"/>
          </a:p>
        </p:txBody>
      </p:sp>
    </p:spTree>
    <p:extLst>
      <p:ext uri="{BB962C8B-B14F-4D97-AF65-F5344CB8AC3E}">
        <p14:creationId xmlns:p14="http://schemas.microsoft.com/office/powerpoint/2010/main" val="945246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5 CuadroTexto"/>
          <p:cNvSpPr txBox="1"/>
          <p:nvPr/>
        </p:nvSpPr>
        <p:spPr>
          <a:xfrm>
            <a:off x="571472" y="324129"/>
            <a:ext cx="50720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INTRODUCTION</a:t>
            </a:r>
            <a:endParaRPr lang="es-ES" sz="2400" b="1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</p:txBody>
      </p:sp>
      <p:sp>
        <p:nvSpPr>
          <p:cNvPr id="4" name="Tijdelijke aanduiding voor tekst 6"/>
          <p:cNvSpPr txBox="1">
            <a:spLocks/>
          </p:cNvSpPr>
          <p:nvPr/>
        </p:nvSpPr>
        <p:spPr>
          <a:xfrm>
            <a:off x="611560" y="908720"/>
            <a:ext cx="7992888" cy="2664296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1200"/>
              </a:spcAft>
              <a:buNone/>
            </a:pPr>
            <a:r>
              <a:rPr lang="nl-NL" sz="2000" b="1" dirty="0" smtClean="0"/>
              <a:t>Solution </a:t>
            </a:r>
            <a:r>
              <a:rPr lang="nl-NL" sz="2000" b="1" dirty="0" err="1" smtClean="0"/>
              <a:t>to</a:t>
            </a:r>
            <a:r>
              <a:rPr lang="nl-NL" sz="2000" b="1" dirty="0" smtClean="0"/>
              <a:t> the </a:t>
            </a:r>
            <a:r>
              <a:rPr lang="nl-NL" sz="2000" b="1" dirty="0" err="1" smtClean="0"/>
              <a:t>specific</a:t>
            </a:r>
            <a:r>
              <a:rPr lang="nl-NL" sz="2000" b="1" dirty="0" smtClean="0"/>
              <a:t> </a:t>
            </a:r>
            <a:r>
              <a:rPr lang="nl-NL" sz="2000" b="1" dirty="0" err="1" smtClean="0"/>
              <a:t>problem</a:t>
            </a:r>
            <a:endParaRPr lang="en-GB" sz="2000" b="1" dirty="0" smtClean="0"/>
          </a:p>
          <a:p>
            <a:pPr>
              <a:spcAft>
                <a:spcPts val="1200"/>
              </a:spcAft>
            </a:pPr>
            <a:r>
              <a:rPr lang="nl-NL" sz="2000" dirty="0" smtClean="0"/>
              <a:t>Make ASR more </a:t>
            </a:r>
            <a:r>
              <a:rPr lang="nl-NL" sz="2000" dirty="0" err="1" smtClean="0"/>
              <a:t>robust</a:t>
            </a:r>
            <a:r>
              <a:rPr lang="nl-NL" sz="2000" dirty="0" smtClean="0"/>
              <a:t>/</a:t>
            </a:r>
            <a:r>
              <a:rPr lang="nl-NL" sz="2000" dirty="0" err="1" smtClean="0"/>
              <a:t>efficient</a:t>
            </a:r>
            <a:r>
              <a:rPr lang="nl-NL" sz="2000" dirty="0" smtClean="0"/>
              <a:t>:</a:t>
            </a:r>
          </a:p>
          <a:p>
            <a:pPr lvl="1">
              <a:spcAft>
                <a:spcPts val="1200"/>
              </a:spcAft>
            </a:pPr>
            <a:r>
              <a:rPr lang="nl-NL" sz="1600" dirty="0" err="1" smtClean="0"/>
              <a:t>Apply</a:t>
            </a:r>
            <a:r>
              <a:rPr lang="nl-NL" sz="1600" dirty="0" smtClean="0"/>
              <a:t> </a:t>
            </a:r>
            <a:r>
              <a:rPr lang="nl-NL" sz="1600" i="1" dirty="0" err="1" smtClean="0"/>
              <a:t>Freshkeeper</a:t>
            </a:r>
            <a:r>
              <a:rPr lang="nl-NL" sz="1600" dirty="0" smtClean="0"/>
              <a:t> </a:t>
            </a:r>
            <a:r>
              <a:rPr lang="nl-NL" sz="1600" dirty="0" err="1" smtClean="0"/>
              <a:t>to</a:t>
            </a:r>
            <a:r>
              <a:rPr lang="nl-NL" sz="1600" dirty="0" smtClean="0"/>
              <a:t> </a:t>
            </a:r>
            <a:r>
              <a:rPr lang="nl-NL" sz="1600" dirty="0" err="1" smtClean="0"/>
              <a:t>increase</a:t>
            </a:r>
            <a:r>
              <a:rPr lang="nl-NL" sz="1600" dirty="0" smtClean="0"/>
              <a:t> </a:t>
            </a:r>
            <a:r>
              <a:rPr lang="nl-NL" sz="1600" dirty="0" err="1" smtClean="0"/>
              <a:t>freshwater</a:t>
            </a:r>
            <a:r>
              <a:rPr lang="nl-NL" sz="1600" dirty="0" smtClean="0"/>
              <a:t> recovery (</a:t>
            </a:r>
            <a:r>
              <a:rPr lang="nl-NL" sz="1600" dirty="0" err="1" smtClean="0"/>
              <a:t>unmixed</a:t>
            </a:r>
            <a:r>
              <a:rPr lang="nl-NL" sz="1600" dirty="0" smtClean="0"/>
              <a:t>)</a:t>
            </a:r>
          </a:p>
          <a:p>
            <a:pPr lvl="1">
              <a:spcAft>
                <a:spcPts val="1200"/>
              </a:spcAft>
            </a:pPr>
            <a:r>
              <a:rPr lang="nl-NL" sz="1600" dirty="0" err="1" smtClean="0"/>
              <a:t>Enlarge</a:t>
            </a:r>
            <a:r>
              <a:rPr lang="nl-NL" sz="1600" dirty="0" smtClean="0"/>
              <a:t> </a:t>
            </a:r>
            <a:r>
              <a:rPr lang="nl-NL" sz="1600" dirty="0" err="1" smtClean="0"/>
              <a:t>freshwater</a:t>
            </a:r>
            <a:r>
              <a:rPr lang="nl-NL" sz="1600" dirty="0" smtClean="0"/>
              <a:t> recovery via treatment (</a:t>
            </a:r>
            <a:r>
              <a:rPr lang="nl-NL" sz="1600" i="1" dirty="0" smtClean="0"/>
              <a:t>reverse </a:t>
            </a:r>
            <a:r>
              <a:rPr lang="nl-NL" sz="1600" i="1" dirty="0" err="1" smtClean="0"/>
              <a:t>osmosis</a:t>
            </a:r>
            <a:r>
              <a:rPr lang="nl-NL" sz="1600" i="1" dirty="0" smtClean="0"/>
              <a:t>, RO</a:t>
            </a:r>
            <a:r>
              <a:rPr lang="nl-NL" sz="1600" dirty="0" smtClean="0"/>
              <a:t>) of mixed water</a:t>
            </a:r>
          </a:p>
        </p:txBody>
      </p:sp>
      <p:pic>
        <p:nvPicPr>
          <p:cNvPr id="5" name="Picture 4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852936"/>
            <a:ext cx="5669915" cy="309562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156176" y="3573016"/>
            <a:ext cx="285399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b="1" dirty="0" smtClean="0"/>
              <a:t>Rel. </a:t>
            </a:r>
            <a:r>
              <a:rPr lang="nl-NL" b="1" dirty="0" err="1" smtClean="0"/>
              <a:t>to</a:t>
            </a:r>
            <a:r>
              <a:rPr lang="nl-NL" b="1" dirty="0" smtClean="0"/>
              <a:t> </a:t>
            </a:r>
            <a:r>
              <a:rPr lang="nl-NL" b="1" dirty="0" err="1" smtClean="0"/>
              <a:t>brackish</a:t>
            </a:r>
            <a:r>
              <a:rPr lang="nl-NL" b="1" dirty="0" smtClean="0"/>
              <a:t> water RO:</a:t>
            </a:r>
          </a:p>
          <a:p>
            <a:endParaRPr lang="nl-NL" b="1" dirty="0" smtClean="0"/>
          </a:p>
          <a:p>
            <a:r>
              <a:rPr lang="nl-NL" dirty="0" err="1" smtClean="0"/>
              <a:t>Freshwater</a:t>
            </a:r>
            <a:r>
              <a:rPr lang="nl-NL" dirty="0" smtClean="0"/>
              <a:t> out = </a:t>
            </a:r>
          </a:p>
          <a:p>
            <a:pPr lvl="1"/>
            <a:r>
              <a:rPr lang="nl-NL" dirty="0"/>
              <a:t>	</a:t>
            </a:r>
            <a:r>
              <a:rPr lang="nl-NL" dirty="0" err="1" smtClean="0"/>
              <a:t>freshwater</a:t>
            </a:r>
            <a:r>
              <a:rPr lang="nl-NL" dirty="0" smtClean="0"/>
              <a:t> in</a:t>
            </a:r>
          </a:p>
          <a:p>
            <a:pPr marL="285750" indent="-285750">
              <a:buFontTx/>
              <a:buChar char="-"/>
            </a:pPr>
            <a:endParaRPr lang="nl-NL" dirty="0" smtClean="0"/>
          </a:p>
          <a:p>
            <a:r>
              <a:rPr lang="nl-NL" dirty="0" err="1" smtClean="0"/>
              <a:t>Less</a:t>
            </a:r>
            <a:r>
              <a:rPr lang="nl-NL" dirty="0" smtClean="0"/>
              <a:t> RO = </a:t>
            </a:r>
          </a:p>
          <a:p>
            <a:r>
              <a:rPr lang="nl-NL" dirty="0"/>
              <a:t>	</a:t>
            </a:r>
            <a:r>
              <a:rPr lang="nl-NL" dirty="0" smtClean="0"/>
              <a:t>&lt; energy </a:t>
            </a:r>
            <a:r>
              <a:rPr lang="nl-NL" dirty="0" err="1" smtClean="0"/>
              <a:t>demand</a:t>
            </a:r>
            <a:r>
              <a:rPr lang="nl-NL" dirty="0"/>
              <a:t> </a:t>
            </a:r>
            <a:r>
              <a:rPr lang="nl-NL" dirty="0" smtClean="0"/>
              <a:t>	&lt; investments (?)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84852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CuadroTexto"/>
          <p:cNvSpPr txBox="1"/>
          <p:nvPr/>
        </p:nvSpPr>
        <p:spPr>
          <a:xfrm>
            <a:off x="571472" y="324129"/>
            <a:ext cx="50720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24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Westland</a:t>
            </a:r>
            <a:r>
              <a:rPr lang="es-ES_tradnl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 Case</a:t>
            </a:r>
            <a:endParaRPr lang="es-ES" sz="2400" b="1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772816"/>
            <a:ext cx="8065070" cy="43616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ounded Rectangle 1"/>
          <p:cNvSpPr/>
          <p:nvPr/>
        </p:nvSpPr>
        <p:spPr>
          <a:xfrm>
            <a:off x="4283968" y="1412776"/>
            <a:ext cx="1728192" cy="3816424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23400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8" name="Table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45653124"/>
              </p:ext>
            </p:extLst>
          </p:nvPr>
        </p:nvGraphicFramePr>
        <p:xfrm>
          <a:off x="611557" y="980728"/>
          <a:ext cx="7992890" cy="479637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792091"/>
                <a:gridCol w="2520280"/>
                <a:gridCol w="2736304"/>
                <a:gridCol w="1944215"/>
              </a:tblGrid>
              <a:tr h="21215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1200" u="sng" dirty="0">
                          <a:effectLst/>
                        </a:rPr>
                        <a:t>Task</a:t>
                      </a:r>
                      <a:endParaRPr lang="en-GB" sz="14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79870" marR="79870" marT="39935" marB="39935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1200" u="sng">
                          <a:effectLst/>
                        </a:rPr>
                        <a:t>Task description</a:t>
                      </a:r>
                      <a:endParaRPr lang="en-GB" sz="14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79870" marR="79870" marT="39935" marB="39935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1200" u="sng">
                          <a:effectLst/>
                        </a:rPr>
                        <a:t>Approach</a:t>
                      </a:r>
                      <a:endParaRPr lang="en-GB" sz="14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79870" marR="79870" marT="39935" marB="39935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1200" u="sng">
                          <a:effectLst/>
                        </a:rPr>
                        <a:t>Methodology</a:t>
                      </a:r>
                      <a:endParaRPr lang="en-GB" sz="14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79870" marR="79870" marT="39935" marB="39935"/>
                </a:tc>
              </a:tr>
              <a:tr h="1965877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900"/>
                        </a:spcAft>
                      </a:pPr>
                      <a:r>
                        <a:rPr lang="ca-ES" sz="1100" dirty="0" smtClean="0">
                          <a:effectLst/>
                        </a:rPr>
                        <a:t>22.2.1</a:t>
                      </a:r>
                      <a:endParaRPr lang="en-GB" sz="1400" dirty="0">
                        <a:effectLst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900"/>
                        </a:spcAft>
                      </a:pPr>
                      <a:r>
                        <a:rPr lang="ca-ES" sz="1100" dirty="0">
                          <a:effectLst/>
                        </a:rPr>
                        <a:t>(Part I)</a:t>
                      </a:r>
                      <a:endParaRPr lang="en-GB" sz="14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79870" marR="79870" marT="39935" marB="39935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1100" b="1" dirty="0">
                          <a:effectLst/>
                        </a:rPr>
                        <a:t>Quantification of the freshwater recovery</a:t>
                      </a:r>
                      <a:r>
                        <a:rPr lang="ca-ES" sz="1100" dirty="0">
                          <a:effectLst/>
                        </a:rPr>
                        <a:t> increase by an innovative well design</a:t>
                      </a:r>
                      <a:endParaRPr lang="en-GB" sz="14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79870" marR="79870" marT="39935" marB="39935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1100" dirty="0">
                          <a:effectLst/>
                        </a:rPr>
                        <a:t>1. Field testing ASR-cycle 2012/2013: use of MPPW only;</a:t>
                      </a:r>
                      <a:endParaRPr lang="en-GB" sz="1400" dirty="0">
                        <a:effectLst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1100" dirty="0">
                          <a:effectLst/>
                        </a:rPr>
                        <a:t> </a:t>
                      </a:r>
                      <a:endParaRPr lang="en-GB" sz="1400" dirty="0">
                        <a:effectLst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1100" dirty="0">
                          <a:effectLst/>
                        </a:rPr>
                        <a:t> </a:t>
                      </a:r>
                      <a:endParaRPr lang="en-GB" sz="1400" dirty="0">
                        <a:effectLst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1100" dirty="0">
                          <a:effectLst/>
                        </a:rPr>
                        <a:t>2. Field testing ASR-cycle 2013/2014: addition of the Freshkeeper (no RO);</a:t>
                      </a:r>
                      <a:endParaRPr lang="en-GB" sz="1400" dirty="0">
                        <a:effectLst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1100" dirty="0">
                          <a:effectLst/>
                        </a:rPr>
                        <a:t> </a:t>
                      </a:r>
                      <a:endParaRPr lang="en-GB" sz="1400" dirty="0">
                        <a:effectLst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1100" dirty="0">
                          <a:effectLst/>
                        </a:rPr>
                        <a:t>3. Modelling the performance of a conventional (fully-penetrating) ASR-well instead of a MPPW;</a:t>
                      </a:r>
                      <a:endParaRPr lang="en-GB" sz="1400" dirty="0">
                        <a:effectLst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1100" dirty="0">
                          <a:effectLst/>
                        </a:rPr>
                        <a:t> </a:t>
                      </a:r>
                      <a:endParaRPr lang="en-GB" sz="1400" dirty="0">
                        <a:effectLst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1100" dirty="0">
                          <a:effectLst/>
                        </a:rPr>
                        <a:t>4. Modelling and evaluation of the MPPW-benefits in various hydrogeological settings.</a:t>
                      </a:r>
                      <a:endParaRPr lang="en-GB" sz="14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79870" marR="79870" marT="39935" marB="39935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1100" dirty="0">
                          <a:effectLst/>
                        </a:rPr>
                        <a:t>1. Recording of injected/recovered volumes and EC;</a:t>
                      </a:r>
                      <a:endParaRPr lang="en-GB" sz="1400" dirty="0">
                        <a:effectLst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1100" dirty="0">
                          <a:effectLst/>
                        </a:rPr>
                        <a:t> </a:t>
                      </a:r>
                      <a:endParaRPr lang="en-GB" sz="1400" dirty="0">
                        <a:effectLst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1100" dirty="0">
                          <a:effectLst/>
                        </a:rPr>
                        <a:t>2. Lab analysis on (ground)water samples;</a:t>
                      </a:r>
                      <a:endParaRPr lang="en-GB" sz="1400" dirty="0">
                        <a:effectLst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1100" dirty="0">
                          <a:effectLst/>
                        </a:rPr>
                        <a:t> </a:t>
                      </a:r>
                      <a:endParaRPr lang="en-GB" sz="1400" dirty="0">
                        <a:effectLst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1100" dirty="0">
                          <a:effectLst/>
                        </a:rPr>
                        <a:t>3. SEAWAT groundwater transport modelling;</a:t>
                      </a:r>
                      <a:endParaRPr lang="en-GB" sz="1400" dirty="0">
                        <a:effectLst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1100" dirty="0">
                          <a:effectLst/>
                        </a:rPr>
                        <a:t> </a:t>
                      </a:r>
                      <a:endParaRPr lang="en-GB" sz="1400" dirty="0">
                        <a:effectLst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1100" dirty="0">
                          <a:effectLst/>
                        </a:rPr>
                        <a:t> </a:t>
                      </a:r>
                      <a:endParaRPr lang="en-GB" sz="1400" dirty="0">
                        <a:effectLst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1100" dirty="0">
                          <a:effectLst/>
                        </a:rPr>
                        <a:t>4. SEAWAT groundwater transport modelling.</a:t>
                      </a:r>
                      <a:endParaRPr lang="en-GB" sz="14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79870" marR="79870" marT="39935" marB="39935" anchor="ctr"/>
                </a:tc>
              </a:tr>
              <a:tr h="1710404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1100" dirty="0" smtClean="0">
                          <a:effectLst/>
                        </a:rPr>
                        <a:t>22.2.2</a:t>
                      </a:r>
                      <a:endParaRPr lang="en-GB" sz="1400" dirty="0">
                        <a:effectLst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1100" dirty="0">
                          <a:effectLst/>
                        </a:rPr>
                        <a:t>(Part II)</a:t>
                      </a:r>
                      <a:endParaRPr lang="en-GB" sz="14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79870" marR="79870" marT="39935" marB="39935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1100" b="1" dirty="0">
                          <a:effectLst/>
                        </a:rPr>
                        <a:t>Assessment of membrane clogging </a:t>
                      </a:r>
                      <a:r>
                        <a:rPr lang="ca-ES" sz="1100" dirty="0">
                          <a:effectLst/>
                        </a:rPr>
                        <a:t>by varying redox conditions of the feedwater. </a:t>
                      </a:r>
                      <a:endParaRPr lang="en-GB" sz="14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79870" marR="79870" marT="39935" marB="39935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1100" dirty="0">
                          <a:effectLst/>
                        </a:rPr>
                        <a:t>Field testing of the Freshkeeper including desalination of saltwater recovered by the Freshkeeper to increase freshwater production </a:t>
                      </a:r>
                      <a:endParaRPr lang="en-GB" sz="14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79870" marR="79870" marT="39935" marB="39935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050" dirty="0" smtClean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1. Analysis of the data obtained during ‘BWRO’ </a:t>
                      </a:r>
                      <a:r>
                        <a:rPr lang="en-GB" sz="1050" smtClean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cycle in </a:t>
                      </a:r>
                      <a:r>
                        <a:rPr lang="en-GB" sz="1050" dirty="0" smtClean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2013.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GB" sz="1050" dirty="0" smtClean="0"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050" dirty="0" smtClean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2</a:t>
                      </a:r>
                      <a:r>
                        <a:rPr lang="en-GB" sz="1050" smtClean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. Use </a:t>
                      </a:r>
                      <a:r>
                        <a:rPr lang="en-GB" sz="1050" dirty="0" smtClean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of ‘BWRO’ and ‘ASRO</a:t>
                      </a:r>
                      <a:r>
                        <a:rPr lang="en-GB" sz="1050" smtClean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’ 2015 </a:t>
                      </a:r>
                      <a:endParaRPr lang="en-GB" sz="1050" dirty="0" smtClean="0"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GB" sz="1050" dirty="0" smtClean="0"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050" dirty="0" smtClean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3. </a:t>
                      </a:r>
                      <a:r>
                        <a:rPr lang="en-GB" sz="1050" err="1" smtClean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Hydrochemical</a:t>
                      </a:r>
                      <a:r>
                        <a:rPr lang="en-GB" sz="1050" smtClean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 analyses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GB" sz="1050" dirty="0" smtClean="0"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050" dirty="0" smtClean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4. </a:t>
                      </a:r>
                      <a:r>
                        <a:rPr lang="en-GB" sz="1050" smtClean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Geochemical analyses on filter residues. </a:t>
                      </a:r>
                      <a:endParaRPr lang="en-GB" sz="14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79870" marR="79870" marT="39935" marB="39935" anchor="ctr"/>
                </a:tc>
              </a:tr>
            </a:tbl>
          </a:graphicData>
        </a:graphic>
      </p:graphicFrame>
      <p:sp>
        <p:nvSpPr>
          <p:cNvPr id="63" name="5 CuadroTexto"/>
          <p:cNvSpPr txBox="1"/>
          <p:nvPr/>
        </p:nvSpPr>
        <p:spPr>
          <a:xfrm>
            <a:off x="571472" y="324129"/>
            <a:ext cx="50720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OBJECTIVES WA2</a:t>
            </a:r>
            <a:endParaRPr lang="es-ES" sz="2400" b="1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</p:txBody>
      </p:sp>
      <p:sp>
        <p:nvSpPr>
          <p:cNvPr id="2" name="Oval 1"/>
          <p:cNvSpPr/>
          <p:nvPr/>
        </p:nvSpPr>
        <p:spPr>
          <a:xfrm>
            <a:off x="1259632" y="1844824"/>
            <a:ext cx="2736304" cy="1296144"/>
          </a:xfrm>
          <a:prstGeom prst="ellipse">
            <a:avLst/>
          </a:prstGeom>
          <a:noFill/>
          <a:ln>
            <a:solidFill>
              <a:schemeClr val="accent2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Oval 4"/>
          <p:cNvSpPr/>
          <p:nvPr/>
        </p:nvSpPr>
        <p:spPr>
          <a:xfrm>
            <a:off x="1187624" y="4077072"/>
            <a:ext cx="2736304" cy="1296144"/>
          </a:xfrm>
          <a:prstGeom prst="ellipse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extBox 2"/>
          <p:cNvSpPr txBox="1"/>
          <p:nvPr/>
        </p:nvSpPr>
        <p:spPr>
          <a:xfrm>
            <a:off x="1619672" y="3140968"/>
            <a:ext cx="2520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err="1" smtClean="0"/>
              <a:t>Emscher</a:t>
            </a:r>
            <a:r>
              <a:rPr lang="nl-NL" dirty="0" smtClean="0"/>
              <a:t>, </a:t>
            </a:r>
            <a:r>
              <a:rPr lang="nl-NL" dirty="0" err="1" smtClean="0"/>
              <a:t>June</a:t>
            </a:r>
            <a:r>
              <a:rPr lang="nl-NL" dirty="0" smtClean="0"/>
              <a:t> 2015</a:t>
            </a:r>
            <a:endParaRPr lang="en-GB" dirty="0"/>
          </a:p>
        </p:txBody>
      </p:sp>
      <p:sp>
        <p:nvSpPr>
          <p:cNvPr id="7" name="TextBox 6"/>
          <p:cNvSpPr txBox="1"/>
          <p:nvPr/>
        </p:nvSpPr>
        <p:spPr>
          <a:xfrm>
            <a:off x="1907704" y="5301208"/>
            <a:ext cx="19442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err="1" smtClean="0"/>
              <a:t>Today</a:t>
            </a:r>
            <a:endParaRPr lang="en-GB" dirty="0"/>
          </a:p>
        </p:txBody>
      </p:sp>
      <p:cxnSp>
        <p:nvCxnSpPr>
          <p:cNvPr id="6" name="Straight Arrow Connector 5"/>
          <p:cNvCxnSpPr>
            <a:stCxn id="5" idx="5"/>
          </p:cNvCxnSpPr>
          <p:nvPr/>
        </p:nvCxnSpPr>
        <p:spPr>
          <a:xfrm>
            <a:off x="3523206" y="5183400"/>
            <a:ext cx="472730" cy="8378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3995936" y="5805264"/>
            <a:ext cx="360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b="1" dirty="0" err="1" smtClean="0">
                <a:solidFill>
                  <a:srgbClr val="FF0000"/>
                </a:solidFill>
              </a:rPr>
              <a:t>Potential</a:t>
            </a:r>
            <a:r>
              <a:rPr lang="nl-NL" b="1" dirty="0" smtClean="0">
                <a:solidFill>
                  <a:srgbClr val="FF0000"/>
                </a:solidFill>
              </a:rPr>
              <a:t> ‘showstopper’ </a:t>
            </a:r>
            <a:r>
              <a:rPr lang="nl-NL" b="1" dirty="0" err="1" smtClean="0">
                <a:solidFill>
                  <a:srgbClr val="FF0000"/>
                </a:solidFill>
              </a:rPr>
              <a:t>for</a:t>
            </a:r>
            <a:r>
              <a:rPr lang="nl-NL" b="1" dirty="0" smtClean="0">
                <a:solidFill>
                  <a:srgbClr val="FF0000"/>
                </a:solidFill>
              </a:rPr>
              <a:t> ASRO</a:t>
            </a:r>
            <a:endParaRPr lang="en-GB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4951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3" grpId="0"/>
      <p:bldP spid="7" grpId="0"/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5 CuadroTexto"/>
          <p:cNvSpPr txBox="1"/>
          <p:nvPr/>
        </p:nvSpPr>
        <p:spPr>
          <a:xfrm>
            <a:off x="571472" y="324129"/>
            <a:ext cx="70968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RESULTS WA2 – </a:t>
            </a:r>
            <a:r>
              <a:rPr lang="es-ES_tradnl" sz="20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Part</a:t>
            </a:r>
            <a:r>
              <a:rPr lang="es-ES_tradnl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 II: </a:t>
            </a:r>
            <a:r>
              <a:rPr lang="nl-NL" sz="2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Assessment of </a:t>
            </a:r>
            <a:r>
              <a:rPr lang="nl-NL" sz="2000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membrane</a:t>
            </a:r>
            <a:r>
              <a:rPr lang="nl-NL" sz="2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nl-NL" sz="20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clogging</a:t>
            </a:r>
            <a:endParaRPr lang="es-ES" sz="20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5" name="Picture 4" descr="http://www.myutapia.com/images/ro-illustration-lg.jp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2233594"/>
            <a:ext cx="5515678" cy="3858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http://www.meco.com/public/userfiles/photos/membrane_filtration/reverse-osmosis.jpg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908720"/>
            <a:ext cx="3707904" cy="1977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1472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5 CuadroTexto"/>
          <p:cNvSpPr txBox="1"/>
          <p:nvPr/>
        </p:nvSpPr>
        <p:spPr>
          <a:xfrm>
            <a:off x="571472" y="324129"/>
            <a:ext cx="70968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RESULTS WA2 – </a:t>
            </a:r>
            <a:r>
              <a:rPr lang="es-ES_tradnl" sz="20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Part</a:t>
            </a:r>
            <a:r>
              <a:rPr lang="es-ES_tradnl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 II: </a:t>
            </a:r>
            <a:r>
              <a:rPr lang="nl-NL" sz="2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Assessment of </a:t>
            </a:r>
            <a:r>
              <a:rPr lang="nl-NL" sz="2000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membrane</a:t>
            </a:r>
            <a:r>
              <a:rPr lang="nl-NL" sz="2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nl-NL" sz="20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clogging</a:t>
            </a:r>
            <a:endParaRPr lang="es-ES" sz="20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3717032"/>
            <a:ext cx="5829300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ight Arrow 4"/>
          <p:cNvSpPr/>
          <p:nvPr/>
        </p:nvSpPr>
        <p:spPr>
          <a:xfrm>
            <a:off x="5580112" y="5661248"/>
            <a:ext cx="648072" cy="360040"/>
          </a:xfrm>
          <a:prstGeom prst="rightArrow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ight Arrow 5"/>
          <p:cNvSpPr/>
          <p:nvPr/>
        </p:nvSpPr>
        <p:spPr>
          <a:xfrm>
            <a:off x="1403648" y="2924944"/>
            <a:ext cx="1584176" cy="648072"/>
          </a:xfrm>
          <a:prstGeom prst="rightArrow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ight Arrow 6"/>
          <p:cNvSpPr/>
          <p:nvPr/>
        </p:nvSpPr>
        <p:spPr>
          <a:xfrm>
            <a:off x="5436096" y="3212976"/>
            <a:ext cx="1080120" cy="504056"/>
          </a:xfrm>
          <a:prstGeom prst="right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8" name="Curved Connector 7"/>
          <p:cNvCxnSpPr/>
          <p:nvPr/>
        </p:nvCxnSpPr>
        <p:spPr>
          <a:xfrm rot="16200000" flipH="1">
            <a:off x="2447764" y="4977172"/>
            <a:ext cx="1080120" cy="144016"/>
          </a:xfrm>
          <a:prstGeom prst="curvedConnector3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urved Connector 8"/>
          <p:cNvCxnSpPr/>
          <p:nvPr/>
        </p:nvCxnSpPr>
        <p:spPr>
          <a:xfrm rot="16200000" flipH="1">
            <a:off x="3815917" y="4977172"/>
            <a:ext cx="1080121" cy="144018"/>
          </a:xfrm>
          <a:prstGeom prst="curvedConnector3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urved Connector 9"/>
          <p:cNvCxnSpPr/>
          <p:nvPr/>
        </p:nvCxnSpPr>
        <p:spPr>
          <a:xfrm rot="16200000" flipH="1">
            <a:off x="5184070" y="4977172"/>
            <a:ext cx="1008111" cy="72010"/>
          </a:xfrm>
          <a:prstGeom prst="curvedConnector3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1043608" y="2636912"/>
            <a:ext cx="72008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107504" y="2780928"/>
            <a:ext cx="17636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err="1" smtClean="0"/>
              <a:t>Brackish</a:t>
            </a:r>
            <a:endParaRPr lang="nl-NL" dirty="0" smtClean="0"/>
          </a:p>
          <a:p>
            <a:r>
              <a:rPr lang="nl-NL" dirty="0" smtClean="0"/>
              <a:t>feed water</a:t>
            </a:r>
            <a:endParaRPr lang="en-GB" dirty="0"/>
          </a:p>
        </p:txBody>
      </p:sp>
      <p:sp>
        <p:nvSpPr>
          <p:cNvPr id="13" name="TextBox 12"/>
          <p:cNvSpPr txBox="1"/>
          <p:nvPr/>
        </p:nvSpPr>
        <p:spPr>
          <a:xfrm>
            <a:off x="7409656" y="1052736"/>
            <a:ext cx="17281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dirty="0" err="1" smtClean="0"/>
              <a:t>To</a:t>
            </a:r>
            <a:r>
              <a:rPr lang="nl-NL" dirty="0" smtClean="0"/>
              <a:t> </a:t>
            </a:r>
            <a:r>
              <a:rPr lang="nl-NL" dirty="0" err="1" smtClean="0"/>
              <a:t>deep</a:t>
            </a:r>
            <a:r>
              <a:rPr lang="nl-NL" dirty="0" smtClean="0"/>
              <a:t> </a:t>
            </a:r>
            <a:r>
              <a:rPr lang="nl-NL" dirty="0" err="1" smtClean="0"/>
              <a:t>disposal</a:t>
            </a:r>
            <a:r>
              <a:rPr lang="nl-NL" dirty="0" smtClean="0"/>
              <a:t> well</a:t>
            </a:r>
          </a:p>
          <a:p>
            <a:pPr algn="ctr"/>
            <a:r>
              <a:rPr lang="nl-NL" dirty="0" smtClean="0"/>
              <a:t>(</a:t>
            </a:r>
            <a:r>
              <a:rPr lang="nl-NL" dirty="0" err="1" smtClean="0"/>
              <a:t>groundwater</a:t>
            </a:r>
            <a:r>
              <a:rPr lang="nl-NL" dirty="0" smtClean="0"/>
              <a:t>)</a:t>
            </a:r>
            <a:endParaRPr lang="en-GB" dirty="0"/>
          </a:p>
        </p:txBody>
      </p:sp>
      <p:sp>
        <p:nvSpPr>
          <p:cNvPr id="14" name="TextBox 13"/>
          <p:cNvSpPr txBox="1"/>
          <p:nvPr/>
        </p:nvSpPr>
        <p:spPr>
          <a:xfrm>
            <a:off x="6228184" y="5445224"/>
            <a:ext cx="17636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err="1" smtClean="0"/>
              <a:t>Freshwater</a:t>
            </a:r>
            <a:r>
              <a:rPr lang="nl-NL" dirty="0" smtClean="0"/>
              <a:t> (</a:t>
            </a:r>
            <a:r>
              <a:rPr lang="nl-NL" dirty="0" err="1" smtClean="0"/>
              <a:t>permeate</a:t>
            </a:r>
            <a:r>
              <a:rPr lang="nl-NL" dirty="0" smtClean="0"/>
              <a:t>)</a:t>
            </a:r>
            <a:endParaRPr lang="en-GB" dirty="0"/>
          </a:p>
        </p:txBody>
      </p:sp>
      <p:cxnSp>
        <p:nvCxnSpPr>
          <p:cNvPr id="17" name="Straight Connector 16"/>
          <p:cNvCxnSpPr/>
          <p:nvPr/>
        </p:nvCxnSpPr>
        <p:spPr>
          <a:xfrm>
            <a:off x="1115616" y="6165304"/>
            <a:ext cx="72008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ight Arrow 18"/>
          <p:cNvSpPr/>
          <p:nvPr/>
        </p:nvSpPr>
        <p:spPr>
          <a:xfrm rot="5400000">
            <a:off x="323528" y="2132856"/>
            <a:ext cx="504056" cy="648072"/>
          </a:xfrm>
          <a:prstGeom prst="rightArrow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TextBox 19"/>
          <p:cNvSpPr txBox="1"/>
          <p:nvPr/>
        </p:nvSpPr>
        <p:spPr>
          <a:xfrm>
            <a:off x="0" y="908720"/>
            <a:ext cx="16428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dirty="0" err="1" smtClean="0"/>
              <a:t>From</a:t>
            </a:r>
            <a:r>
              <a:rPr lang="nl-NL" dirty="0" smtClean="0"/>
              <a:t> </a:t>
            </a:r>
            <a:r>
              <a:rPr lang="nl-NL" dirty="0" err="1" smtClean="0"/>
              <a:t>abstraction</a:t>
            </a:r>
            <a:r>
              <a:rPr lang="nl-NL" dirty="0" smtClean="0"/>
              <a:t> well</a:t>
            </a:r>
          </a:p>
          <a:p>
            <a:pPr algn="ctr"/>
            <a:r>
              <a:rPr lang="nl-NL" dirty="0" smtClean="0"/>
              <a:t>(</a:t>
            </a:r>
            <a:r>
              <a:rPr lang="nl-NL" dirty="0" err="1" smtClean="0"/>
              <a:t>groundwater</a:t>
            </a:r>
            <a:r>
              <a:rPr lang="nl-NL" dirty="0" smtClean="0"/>
              <a:t>)</a:t>
            </a:r>
            <a:endParaRPr lang="en-GB" dirty="0"/>
          </a:p>
        </p:txBody>
      </p:sp>
      <p:sp>
        <p:nvSpPr>
          <p:cNvPr id="21" name="Right Arrow 20"/>
          <p:cNvSpPr/>
          <p:nvPr/>
        </p:nvSpPr>
        <p:spPr>
          <a:xfrm rot="16200000">
            <a:off x="8028384" y="2276872"/>
            <a:ext cx="1080120" cy="504056"/>
          </a:xfrm>
          <a:prstGeom prst="right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TextBox 21"/>
          <p:cNvSpPr txBox="1"/>
          <p:nvPr/>
        </p:nvSpPr>
        <p:spPr>
          <a:xfrm>
            <a:off x="6588224" y="2996952"/>
            <a:ext cx="17636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err="1" smtClean="0"/>
              <a:t>Membrane</a:t>
            </a:r>
            <a:r>
              <a:rPr lang="nl-NL" dirty="0" smtClean="0"/>
              <a:t> </a:t>
            </a:r>
            <a:r>
              <a:rPr lang="nl-NL" dirty="0" err="1" smtClean="0"/>
              <a:t>concentrate</a:t>
            </a:r>
            <a:endParaRPr lang="en-GB" dirty="0"/>
          </a:p>
        </p:txBody>
      </p:sp>
      <p:sp>
        <p:nvSpPr>
          <p:cNvPr id="23" name="Right Arrow 22"/>
          <p:cNvSpPr/>
          <p:nvPr/>
        </p:nvSpPr>
        <p:spPr>
          <a:xfrm>
            <a:off x="7452320" y="5661248"/>
            <a:ext cx="648072" cy="360040"/>
          </a:xfrm>
          <a:prstGeom prst="rightArrow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TextBox 23"/>
          <p:cNvSpPr txBox="1"/>
          <p:nvPr/>
        </p:nvSpPr>
        <p:spPr>
          <a:xfrm>
            <a:off x="8100392" y="5589240"/>
            <a:ext cx="17636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err="1" smtClean="0"/>
              <a:t>Irrigation</a:t>
            </a:r>
            <a:endParaRPr lang="en-GB" dirty="0"/>
          </a:p>
        </p:txBody>
      </p:sp>
      <p:sp>
        <p:nvSpPr>
          <p:cNvPr id="25" name="TextBox 24"/>
          <p:cNvSpPr txBox="1"/>
          <p:nvPr/>
        </p:nvSpPr>
        <p:spPr>
          <a:xfrm>
            <a:off x="6876256" y="3789040"/>
            <a:ext cx="17636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000" b="1" dirty="0" err="1" smtClean="0">
                <a:solidFill>
                  <a:srgbClr val="FF0000"/>
                </a:solidFill>
              </a:rPr>
              <a:t>Membrane</a:t>
            </a:r>
            <a:r>
              <a:rPr lang="nl-NL" sz="2000" b="1" dirty="0" smtClean="0">
                <a:solidFill>
                  <a:srgbClr val="FF0000"/>
                </a:solidFill>
              </a:rPr>
              <a:t> </a:t>
            </a:r>
            <a:r>
              <a:rPr lang="nl-NL" sz="2000" b="1" dirty="0" err="1" smtClean="0">
                <a:solidFill>
                  <a:srgbClr val="FF0000"/>
                </a:solidFill>
              </a:rPr>
              <a:t>clogging</a:t>
            </a:r>
            <a:endParaRPr lang="en-GB" sz="2000" b="1" dirty="0">
              <a:solidFill>
                <a:srgbClr val="FF000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0" y="4005064"/>
            <a:ext cx="161967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000" b="1" dirty="0" smtClean="0">
                <a:solidFill>
                  <a:srgbClr val="FF0000"/>
                </a:solidFill>
              </a:rPr>
              <a:t>Controls </a:t>
            </a:r>
            <a:r>
              <a:rPr lang="nl-NL" sz="2000" b="1" dirty="0" err="1" smtClean="0">
                <a:solidFill>
                  <a:srgbClr val="FF0000"/>
                </a:solidFill>
              </a:rPr>
              <a:t>membrane</a:t>
            </a:r>
            <a:r>
              <a:rPr lang="nl-NL" sz="2000" b="1" dirty="0" smtClean="0">
                <a:solidFill>
                  <a:srgbClr val="FF0000"/>
                </a:solidFill>
              </a:rPr>
              <a:t> </a:t>
            </a:r>
            <a:r>
              <a:rPr lang="nl-NL" sz="2000" b="1" dirty="0" err="1" smtClean="0">
                <a:solidFill>
                  <a:srgbClr val="FF0000"/>
                </a:solidFill>
              </a:rPr>
              <a:t>clogging</a:t>
            </a:r>
            <a:r>
              <a:rPr lang="nl-NL" sz="2000" b="1" dirty="0" smtClean="0">
                <a:solidFill>
                  <a:srgbClr val="FF0000"/>
                </a:solidFill>
              </a:rPr>
              <a:t>!</a:t>
            </a:r>
            <a:endParaRPr lang="en-GB" sz="2000" b="1" dirty="0">
              <a:solidFill>
                <a:srgbClr val="FF0000"/>
              </a:solidFill>
            </a:endParaRPr>
          </a:p>
        </p:txBody>
      </p:sp>
      <p:cxnSp>
        <p:nvCxnSpPr>
          <p:cNvPr id="28" name="Straight Arrow Connector 27"/>
          <p:cNvCxnSpPr/>
          <p:nvPr/>
        </p:nvCxnSpPr>
        <p:spPr>
          <a:xfrm>
            <a:off x="539552" y="3501008"/>
            <a:ext cx="0" cy="50405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" name="Rectangle 1"/>
          <p:cNvSpPr/>
          <p:nvPr/>
        </p:nvSpPr>
        <p:spPr>
          <a:xfrm>
            <a:off x="1547664" y="3717032"/>
            <a:ext cx="5400600" cy="7920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27" name="Curved Connector 26"/>
          <p:cNvCxnSpPr/>
          <p:nvPr/>
        </p:nvCxnSpPr>
        <p:spPr>
          <a:xfrm rot="16200000" flipH="1">
            <a:off x="2519773" y="4977171"/>
            <a:ext cx="936104" cy="144018"/>
          </a:xfrm>
          <a:prstGeom prst="curvedConnector3">
            <a:avLst/>
          </a:prstGeom>
          <a:ln w="190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urved Connector 28"/>
          <p:cNvCxnSpPr/>
          <p:nvPr/>
        </p:nvCxnSpPr>
        <p:spPr>
          <a:xfrm rot="16200000" flipH="1">
            <a:off x="3887926" y="4977170"/>
            <a:ext cx="936104" cy="144020"/>
          </a:xfrm>
          <a:prstGeom prst="curvedConnector3">
            <a:avLst/>
          </a:prstGeom>
          <a:ln w="190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urved Connector 29"/>
          <p:cNvCxnSpPr/>
          <p:nvPr/>
        </p:nvCxnSpPr>
        <p:spPr>
          <a:xfrm rot="16200000" flipH="1">
            <a:off x="5328086" y="4905163"/>
            <a:ext cx="792087" cy="144017"/>
          </a:xfrm>
          <a:prstGeom prst="curvedConnector3">
            <a:avLst/>
          </a:prstGeom>
          <a:ln w="190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Right Arrow 36"/>
          <p:cNvSpPr/>
          <p:nvPr/>
        </p:nvSpPr>
        <p:spPr>
          <a:xfrm>
            <a:off x="5580112" y="5733256"/>
            <a:ext cx="648072" cy="216024"/>
          </a:xfrm>
          <a:prstGeom prst="rightArrow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8" name="Right Arrow 37"/>
          <p:cNvSpPr/>
          <p:nvPr/>
        </p:nvSpPr>
        <p:spPr>
          <a:xfrm>
            <a:off x="7452320" y="5733256"/>
            <a:ext cx="648072" cy="216024"/>
          </a:xfrm>
          <a:prstGeom prst="rightArrow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9" name="Right Arrow 38"/>
          <p:cNvSpPr/>
          <p:nvPr/>
        </p:nvSpPr>
        <p:spPr>
          <a:xfrm>
            <a:off x="5364088" y="3140968"/>
            <a:ext cx="1080120" cy="648072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0" name="Right Arrow 39"/>
          <p:cNvSpPr/>
          <p:nvPr/>
        </p:nvSpPr>
        <p:spPr>
          <a:xfrm rot="16200000">
            <a:off x="7996758" y="2092474"/>
            <a:ext cx="1080120" cy="728836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31472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2000"/>
                            </p:stCondLst>
                            <p:childTnLst>
                              <p:par>
                                <p:cTn id="7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2000"/>
                            </p:stCondLst>
                            <p:childTnLst>
                              <p:par>
                                <p:cTn id="80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3500"/>
                            </p:stCondLst>
                            <p:childTnLst>
                              <p:par>
                                <p:cTn id="8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3500"/>
                            </p:stCondLst>
                            <p:childTnLst>
                              <p:par>
                                <p:cTn id="9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 animBg="1"/>
      <p:bldP spid="7" grpId="0" animBg="1"/>
      <p:bldP spid="7" grpId="1" animBg="1"/>
      <p:bldP spid="12" grpId="0"/>
      <p:bldP spid="13" grpId="0"/>
      <p:bldP spid="14" grpId="0"/>
      <p:bldP spid="19" grpId="0" animBg="1"/>
      <p:bldP spid="20" grpId="0"/>
      <p:bldP spid="21" grpId="0" animBg="1"/>
      <p:bldP spid="21" grpId="1" animBg="1"/>
      <p:bldP spid="22" grpId="0"/>
      <p:bldP spid="23" grpId="0" animBg="1"/>
      <p:bldP spid="23" grpId="1" animBg="1"/>
      <p:bldP spid="24" grpId="0"/>
      <p:bldP spid="25" grpId="0"/>
      <p:bldP spid="26" grpId="0"/>
      <p:bldP spid="2" grpId="0" animBg="1"/>
      <p:bldP spid="37" grpId="0" animBg="1"/>
      <p:bldP spid="38" grpId="0" animBg="1"/>
      <p:bldP spid="39" grpId="0" animBg="1"/>
      <p:bldP spid="4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5 CuadroTexto"/>
          <p:cNvSpPr txBox="1"/>
          <p:nvPr/>
        </p:nvSpPr>
        <p:spPr>
          <a:xfrm>
            <a:off x="571472" y="324129"/>
            <a:ext cx="70968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RESULTS WA2 – </a:t>
            </a:r>
            <a:r>
              <a:rPr lang="es-ES_tradnl" sz="20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Part</a:t>
            </a:r>
            <a:r>
              <a:rPr lang="es-ES_tradnl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 II: </a:t>
            </a:r>
            <a:r>
              <a:rPr lang="nl-NL" sz="2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Assessment of </a:t>
            </a:r>
            <a:r>
              <a:rPr lang="nl-NL" sz="2000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membrane</a:t>
            </a:r>
            <a:r>
              <a:rPr lang="nl-NL" sz="2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nl-NL" sz="20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clogging</a:t>
            </a:r>
            <a:endParaRPr lang="es-ES" sz="20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7" name="Picture 6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840" y="1124744"/>
            <a:ext cx="4516120" cy="486346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39552" y="3212976"/>
            <a:ext cx="259228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1600" i="1" dirty="0" err="1" smtClean="0"/>
              <a:t>Brackish</a:t>
            </a:r>
            <a:endParaRPr lang="nl-NL" sz="1600" i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1600" i="1" dirty="0" smtClean="0"/>
              <a:t> no SO</a:t>
            </a:r>
            <a:r>
              <a:rPr lang="nl-NL" sz="1600" i="1" baseline="-25000" dirty="0" smtClean="0"/>
              <a:t>4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1600" i="1" dirty="0" smtClean="0"/>
              <a:t>~ 1% </a:t>
            </a:r>
            <a:r>
              <a:rPr lang="nl-NL" sz="1600" i="1" dirty="0" err="1" smtClean="0"/>
              <a:t>clay</a:t>
            </a:r>
            <a:endParaRPr lang="nl-NL" sz="1600" i="1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1600" i="1" dirty="0" smtClean="0"/>
              <a:t>Fe, Mn</a:t>
            </a:r>
            <a:endParaRPr lang="en-GB" sz="1600" i="1" dirty="0"/>
          </a:p>
        </p:txBody>
      </p:sp>
      <p:sp>
        <p:nvSpPr>
          <p:cNvPr id="8" name="TextBox 7"/>
          <p:cNvSpPr txBox="1"/>
          <p:nvPr/>
        </p:nvSpPr>
        <p:spPr>
          <a:xfrm>
            <a:off x="395536" y="5373216"/>
            <a:ext cx="25922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1600" i="1" dirty="0" err="1" smtClean="0"/>
              <a:t>Brackish</a:t>
            </a:r>
            <a:r>
              <a:rPr lang="nl-NL" sz="1600" i="1" dirty="0" smtClean="0"/>
              <a:t>-saline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1600" i="1" dirty="0" smtClean="0"/>
              <a:t>high SO</a:t>
            </a:r>
            <a:r>
              <a:rPr lang="nl-NL" sz="1600" i="1" baseline="-25000" dirty="0" smtClean="0"/>
              <a:t>4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1600" i="1" dirty="0" smtClean="0"/>
              <a:t>Fe, Mn</a:t>
            </a:r>
            <a:endParaRPr lang="en-GB" sz="1600" i="1" dirty="0"/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2051720" y="3933056"/>
            <a:ext cx="1008112" cy="14401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2411760" y="5661248"/>
            <a:ext cx="792088" cy="4065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7812360" y="3501008"/>
            <a:ext cx="12241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600" i="1" dirty="0" smtClean="0"/>
              <a:t>Target </a:t>
            </a:r>
            <a:r>
              <a:rPr lang="nl-NL" sz="1600" i="1" dirty="0" err="1" smtClean="0"/>
              <a:t>aquifer</a:t>
            </a:r>
            <a:r>
              <a:rPr lang="nl-NL" sz="1600" i="1" dirty="0" smtClean="0"/>
              <a:t> ASR</a:t>
            </a:r>
            <a:endParaRPr lang="en-GB" sz="1600" i="1" dirty="0"/>
          </a:p>
        </p:txBody>
      </p:sp>
      <p:cxnSp>
        <p:nvCxnSpPr>
          <p:cNvPr id="13" name="Straight Arrow Connector 12"/>
          <p:cNvCxnSpPr/>
          <p:nvPr/>
        </p:nvCxnSpPr>
        <p:spPr>
          <a:xfrm>
            <a:off x="2411760" y="4725144"/>
            <a:ext cx="792088" cy="4065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/>
          <p:nvPr/>
        </p:nvCxnSpPr>
        <p:spPr>
          <a:xfrm>
            <a:off x="7740352" y="3429000"/>
            <a:ext cx="0" cy="1008112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251520" y="4509120"/>
            <a:ext cx="259228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i="1" dirty="0" smtClean="0"/>
              <a:t>Separating clay layer</a:t>
            </a:r>
          </a:p>
          <a:p>
            <a:r>
              <a:rPr lang="nl-NL" sz="1400" i="1" dirty="0" smtClean="0"/>
              <a:t>(</a:t>
            </a:r>
            <a:r>
              <a:rPr lang="nl-NL" sz="1400" i="1" dirty="0" err="1" smtClean="0"/>
              <a:t>having</a:t>
            </a:r>
            <a:r>
              <a:rPr lang="nl-NL" sz="1400" i="1" dirty="0" smtClean="0"/>
              <a:t> man-made </a:t>
            </a:r>
            <a:r>
              <a:rPr lang="nl-NL" sz="1400" i="1" dirty="0" err="1" smtClean="0"/>
              <a:t>conduits</a:t>
            </a:r>
            <a:r>
              <a:rPr lang="nl-NL" sz="1400" i="1" dirty="0"/>
              <a:t>)</a:t>
            </a:r>
            <a:endParaRPr lang="en-GB" sz="1400" i="1" dirty="0"/>
          </a:p>
        </p:txBody>
      </p:sp>
      <p:sp>
        <p:nvSpPr>
          <p:cNvPr id="16" name="TextBox 15"/>
          <p:cNvSpPr txBox="1"/>
          <p:nvPr/>
        </p:nvSpPr>
        <p:spPr>
          <a:xfrm>
            <a:off x="7812360" y="5013176"/>
            <a:ext cx="122413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600" i="1" dirty="0" smtClean="0"/>
              <a:t>Target </a:t>
            </a:r>
            <a:r>
              <a:rPr lang="nl-NL" sz="1600" i="1" dirty="0" err="1" smtClean="0"/>
              <a:t>aquifer</a:t>
            </a:r>
            <a:r>
              <a:rPr lang="nl-NL" sz="1600" i="1" dirty="0" smtClean="0"/>
              <a:t> </a:t>
            </a:r>
            <a:r>
              <a:rPr lang="nl-NL" sz="1600" i="1" dirty="0" err="1" smtClean="0"/>
              <a:t>concentrate</a:t>
            </a:r>
            <a:r>
              <a:rPr lang="nl-NL" sz="1600" i="1" dirty="0" smtClean="0"/>
              <a:t> </a:t>
            </a:r>
            <a:r>
              <a:rPr lang="nl-NL" sz="1600" i="1" dirty="0" err="1" smtClean="0"/>
              <a:t>disposal</a:t>
            </a:r>
            <a:endParaRPr lang="en-GB" sz="1600" i="1" dirty="0"/>
          </a:p>
        </p:txBody>
      </p:sp>
      <p:cxnSp>
        <p:nvCxnSpPr>
          <p:cNvPr id="17" name="Straight Arrow Connector 16"/>
          <p:cNvCxnSpPr/>
          <p:nvPr/>
        </p:nvCxnSpPr>
        <p:spPr>
          <a:xfrm>
            <a:off x="7740352" y="5157192"/>
            <a:ext cx="0" cy="576064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H="1">
            <a:off x="3707904" y="4653136"/>
            <a:ext cx="216024" cy="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flipH="1">
            <a:off x="3707904" y="4293096"/>
            <a:ext cx="216024" cy="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flipH="1">
            <a:off x="3707904" y="3933056"/>
            <a:ext cx="216024" cy="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>
            <a:off x="5796136" y="4653136"/>
            <a:ext cx="216024" cy="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>
            <a:off x="5796136" y="4293096"/>
            <a:ext cx="216024" cy="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>
            <a:off x="5796136" y="3933056"/>
            <a:ext cx="216024" cy="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 flipH="1">
            <a:off x="5724128" y="4509120"/>
            <a:ext cx="864096" cy="0"/>
          </a:xfrm>
          <a:prstGeom prst="straightConnector1">
            <a:avLst/>
          </a:prstGeom>
          <a:ln w="28575">
            <a:solidFill>
              <a:schemeClr val="accent2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>
            <a:off x="3491880" y="4509120"/>
            <a:ext cx="720080" cy="0"/>
          </a:xfrm>
          <a:prstGeom prst="straightConnector1">
            <a:avLst/>
          </a:prstGeom>
          <a:ln w="28575">
            <a:solidFill>
              <a:schemeClr val="accent2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 rot="16200000" flipV="1">
            <a:off x="2117378" y="2211214"/>
            <a:ext cx="2958678" cy="1217786"/>
          </a:xfrm>
          <a:prstGeom prst="bentConnector3">
            <a:avLst>
              <a:gd name="adj1" fmla="val 100038"/>
            </a:avLst>
          </a:prstGeom>
          <a:ln w="28575">
            <a:solidFill>
              <a:schemeClr val="accent2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TextBox 49"/>
          <p:cNvSpPr txBox="1"/>
          <p:nvPr/>
        </p:nvSpPr>
        <p:spPr>
          <a:xfrm>
            <a:off x="1475656" y="1124744"/>
            <a:ext cx="25922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i="1" dirty="0" err="1" smtClean="0"/>
              <a:t>To</a:t>
            </a:r>
            <a:r>
              <a:rPr lang="nl-NL" i="1" dirty="0" smtClean="0"/>
              <a:t> ASRO-plant</a:t>
            </a:r>
            <a:endParaRPr lang="en-GB" i="1" dirty="0"/>
          </a:p>
        </p:txBody>
      </p:sp>
      <p:sp>
        <p:nvSpPr>
          <p:cNvPr id="57" name="TextBox 56"/>
          <p:cNvSpPr txBox="1"/>
          <p:nvPr/>
        </p:nvSpPr>
        <p:spPr>
          <a:xfrm>
            <a:off x="467544" y="1484784"/>
            <a:ext cx="266429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600" b="1" dirty="0" smtClean="0">
                <a:solidFill>
                  <a:srgbClr val="FF0000"/>
                </a:solidFill>
              </a:rPr>
              <a:t>‘</a:t>
            </a:r>
            <a:r>
              <a:rPr lang="nl-NL" sz="1600" b="1" dirty="0" err="1" smtClean="0">
                <a:solidFill>
                  <a:srgbClr val="FF0000"/>
                </a:solidFill>
              </a:rPr>
              <a:t>Dynamic</a:t>
            </a:r>
            <a:r>
              <a:rPr lang="nl-NL" sz="1600" b="1" dirty="0" smtClean="0">
                <a:solidFill>
                  <a:srgbClr val="FF0000"/>
                </a:solidFill>
              </a:rPr>
              <a:t> water </a:t>
            </a:r>
            <a:r>
              <a:rPr lang="nl-NL" sz="1600" b="1" dirty="0" err="1" smtClean="0">
                <a:solidFill>
                  <a:srgbClr val="FF0000"/>
                </a:solidFill>
              </a:rPr>
              <a:t>quality</a:t>
            </a:r>
            <a:r>
              <a:rPr lang="nl-NL" sz="1600" b="1" dirty="0" smtClean="0">
                <a:solidFill>
                  <a:srgbClr val="FF0000"/>
                </a:solidFill>
              </a:rPr>
              <a:t>’!</a:t>
            </a:r>
          </a:p>
          <a:p>
            <a:pPr marL="174625" indent="-174625">
              <a:buFontTx/>
              <a:buChar char="-"/>
            </a:pPr>
            <a:r>
              <a:rPr lang="nl-NL" sz="1600" dirty="0" err="1" smtClean="0">
                <a:solidFill>
                  <a:srgbClr val="FF0000"/>
                </a:solidFill>
              </a:rPr>
              <a:t>Rainwater</a:t>
            </a:r>
            <a:r>
              <a:rPr lang="nl-NL" sz="1600" dirty="0" smtClean="0">
                <a:solidFill>
                  <a:srgbClr val="FF0000"/>
                </a:solidFill>
              </a:rPr>
              <a:t> (</a:t>
            </a:r>
            <a:r>
              <a:rPr lang="nl-NL" sz="1600" dirty="0" err="1" smtClean="0">
                <a:solidFill>
                  <a:srgbClr val="FF0000"/>
                </a:solidFill>
              </a:rPr>
              <a:t>oxic</a:t>
            </a:r>
            <a:r>
              <a:rPr lang="nl-NL" sz="1600" dirty="0" smtClean="0">
                <a:solidFill>
                  <a:srgbClr val="FF0000"/>
                </a:solidFill>
              </a:rPr>
              <a:t>, </a:t>
            </a:r>
            <a:r>
              <a:rPr lang="nl-NL" sz="1600" dirty="0" err="1" smtClean="0">
                <a:solidFill>
                  <a:srgbClr val="FF0000"/>
                </a:solidFill>
              </a:rPr>
              <a:t>very</a:t>
            </a:r>
            <a:r>
              <a:rPr lang="nl-NL" sz="1600" dirty="0" smtClean="0">
                <a:solidFill>
                  <a:srgbClr val="FF0000"/>
                </a:solidFill>
              </a:rPr>
              <a:t> </a:t>
            </a:r>
            <a:r>
              <a:rPr lang="nl-NL" sz="1600" dirty="0" err="1" smtClean="0">
                <a:solidFill>
                  <a:srgbClr val="FF0000"/>
                </a:solidFill>
              </a:rPr>
              <a:t>fresh</a:t>
            </a:r>
            <a:r>
              <a:rPr lang="nl-NL" sz="1600" dirty="0" smtClean="0">
                <a:solidFill>
                  <a:srgbClr val="FF0000"/>
                </a:solidFill>
              </a:rPr>
              <a:t>)</a:t>
            </a:r>
          </a:p>
          <a:p>
            <a:pPr marL="174625" indent="-174625">
              <a:buFontTx/>
              <a:buChar char="-"/>
            </a:pPr>
            <a:r>
              <a:rPr lang="nl-NL" sz="1600" dirty="0" smtClean="0">
                <a:solidFill>
                  <a:srgbClr val="FF0000"/>
                </a:solidFill>
              </a:rPr>
              <a:t>Mixed water</a:t>
            </a:r>
          </a:p>
          <a:p>
            <a:pPr marL="174625" indent="-174625">
              <a:buFontTx/>
              <a:buChar char="-"/>
            </a:pPr>
            <a:r>
              <a:rPr lang="nl-NL" sz="1600" dirty="0" err="1" smtClean="0">
                <a:solidFill>
                  <a:srgbClr val="FF0000"/>
                </a:solidFill>
              </a:rPr>
              <a:t>Ambient</a:t>
            </a:r>
            <a:r>
              <a:rPr lang="nl-NL" sz="1600" dirty="0" smtClean="0">
                <a:solidFill>
                  <a:srgbClr val="FF0000"/>
                </a:solidFill>
              </a:rPr>
              <a:t> </a:t>
            </a:r>
            <a:r>
              <a:rPr lang="nl-NL" sz="1600" dirty="0" err="1" smtClean="0">
                <a:solidFill>
                  <a:srgbClr val="FF0000"/>
                </a:solidFill>
              </a:rPr>
              <a:t>groundwater</a:t>
            </a:r>
            <a:r>
              <a:rPr lang="nl-NL" sz="1600" dirty="0" smtClean="0">
                <a:solidFill>
                  <a:srgbClr val="FF0000"/>
                </a:solidFill>
              </a:rPr>
              <a:t> (saline, </a:t>
            </a:r>
            <a:r>
              <a:rPr lang="nl-NL" sz="1600" dirty="0" err="1" smtClean="0">
                <a:solidFill>
                  <a:srgbClr val="FF0000"/>
                </a:solidFill>
              </a:rPr>
              <a:t>deeply</a:t>
            </a:r>
            <a:r>
              <a:rPr lang="nl-NL" sz="1600" dirty="0" smtClean="0">
                <a:solidFill>
                  <a:srgbClr val="FF0000"/>
                </a:solidFill>
              </a:rPr>
              <a:t> </a:t>
            </a:r>
            <a:r>
              <a:rPr lang="nl-NL" sz="1600" dirty="0" err="1" smtClean="0">
                <a:solidFill>
                  <a:srgbClr val="FF0000"/>
                </a:solidFill>
              </a:rPr>
              <a:t>anoxic</a:t>
            </a:r>
            <a:r>
              <a:rPr lang="nl-NL" sz="1600" dirty="0" smtClean="0">
                <a:solidFill>
                  <a:srgbClr val="FF0000"/>
                </a:solidFill>
              </a:rPr>
              <a:t>) </a:t>
            </a:r>
            <a:endParaRPr lang="en-GB" sz="1600" dirty="0">
              <a:solidFill>
                <a:srgbClr val="FF0000"/>
              </a:solidFill>
            </a:endParaRPr>
          </a:p>
        </p:txBody>
      </p:sp>
      <p:cxnSp>
        <p:nvCxnSpPr>
          <p:cNvPr id="28" name="Straight Arrow Connector 30"/>
          <p:cNvCxnSpPr/>
          <p:nvPr/>
        </p:nvCxnSpPr>
        <p:spPr>
          <a:xfrm rot="16200000" flipV="1">
            <a:off x="3413522" y="2139206"/>
            <a:ext cx="3030686" cy="1433810"/>
          </a:xfrm>
          <a:prstGeom prst="bentConnector3">
            <a:avLst>
              <a:gd name="adj1" fmla="val 99328"/>
            </a:avLst>
          </a:prstGeom>
          <a:ln w="28575">
            <a:solidFill>
              <a:schemeClr val="accent2"/>
            </a:solidFill>
            <a:prstDash val="sys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32888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" grpId="0"/>
      <p:bldP spid="14" grpId="0"/>
      <p:bldP spid="50" grpId="0"/>
      <p:bldP spid="5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5 CuadroTexto"/>
          <p:cNvSpPr txBox="1"/>
          <p:nvPr/>
        </p:nvSpPr>
        <p:spPr>
          <a:xfrm>
            <a:off x="571472" y="324129"/>
            <a:ext cx="70968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RESULTS WA2 – </a:t>
            </a:r>
            <a:r>
              <a:rPr lang="es-ES_tradnl" sz="20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Part</a:t>
            </a:r>
            <a:r>
              <a:rPr lang="es-ES_tradnl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 II: </a:t>
            </a:r>
            <a:r>
              <a:rPr lang="nl-NL" sz="2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Assessment of </a:t>
            </a:r>
            <a:r>
              <a:rPr lang="nl-NL" sz="2000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membrane</a:t>
            </a:r>
            <a:r>
              <a:rPr lang="nl-NL" sz="2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nl-NL" sz="20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clogging</a:t>
            </a:r>
            <a:endParaRPr lang="es-ES" sz="20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4" name="Sc2_3_pilot_rescaled_r49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t="8886" b="9022"/>
          <a:stretch/>
        </p:blipFill>
        <p:spPr>
          <a:xfrm>
            <a:off x="683568" y="1124744"/>
            <a:ext cx="5175263" cy="4248472"/>
          </a:xfrm>
          <a:prstGeom prst="rect">
            <a:avLst/>
          </a:prstGeom>
        </p:spPr>
      </p:pic>
      <p:sp>
        <p:nvSpPr>
          <p:cNvPr id="2" name="Oval 1"/>
          <p:cNvSpPr/>
          <p:nvPr/>
        </p:nvSpPr>
        <p:spPr>
          <a:xfrm>
            <a:off x="2411760" y="4077072"/>
            <a:ext cx="360040" cy="216024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Oval 4"/>
          <p:cNvSpPr/>
          <p:nvPr/>
        </p:nvSpPr>
        <p:spPr>
          <a:xfrm>
            <a:off x="3059832" y="4077072"/>
            <a:ext cx="360040" cy="216024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extBox 5"/>
          <p:cNvSpPr txBox="1"/>
          <p:nvPr/>
        </p:nvSpPr>
        <p:spPr>
          <a:xfrm>
            <a:off x="5940152" y="3429000"/>
            <a:ext cx="280831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600" b="1" dirty="0" smtClean="0">
                <a:solidFill>
                  <a:srgbClr val="FF0000"/>
                </a:solidFill>
              </a:rPr>
              <a:t>ASRO:</a:t>
            </a:r>
          </a:p>
          <a:p>
            <a:r>
              <a:rPr lang="nl-NL" sz="1600" dirty="0" smtClean="0">
                <a:solidFill>
                  <a:srgbClr val="FF0000"/>
                </a:solidFill>
              </a:rPr>
              <a:t>‘</a:t>
            </a:r>
            <a:r>
              <a:rPr lang="nl-NL" sz="1600" dirty="0" err="1" smtClean="0">
                <a:solidFill>
                  <a:srgbClr val="FF0000"/>
                </a:solidFill>
              </a:rPr>
              <a:t>Dynamic</a:t>
            </a:r>
            <a:r>
              <a:rPr lang="nl-NL" sz="1600" dirty="0" smtClean="0">
                <a:solidFill>
                  <a:srgbClr val="FF0000"/>
                </a:solidFill>
              </a:rPr>
              <a:t> water </a:t>
            </a:r>
            <a:r>
              <a:rPr lang="nl-NL" sz="1600" dirty="0" err="1" smtClean="0">
                <a:solidFill>
                  <a:srgbClr val="FF0000"/>
                </a:solidFill>
              </a:rPr>
              <a:t>quality</a:t>
            </a:r>
            <a:r>
              <a:rPr lang="nl-NL" sz="1600" dirty="0" smtClean="0">
                <a:solidFill>
                  <a:srgbClr val="FF0000"/>
                </a:solidFill>
              </a:rPr>
              <a:t>’!</a:t>
            </a:r>
          </a:p>
          <a:p>
            <a:pPr marL="342900" indent="-342900">
              <a:buFont typeface="+mj-lt"/>
              <a:buAutoNum type="arabicPeriod"/>
            </a:pPr>
            <a:r>
              <a:rPr lang="nl-NL" sz="1600" dirty="0" err="1" smtClean="0">
                <a:solidFill>
                  <a:srgbClr val="FF0000"/>
                </a:solidFill>
              </a:rPr>
              <a:t>Rainwater</a:t>
            </a:r>
            <a:r>
              <a:rPr lang="nl-NL" sz="1600" dirty="0" smtClean="0">
                <a:solidFill>
                  <a:srgbClr val="FF0000"/>
                </a:solidFill>
              </a:rPr>
              <a:t> (</a:t>
            </a:r>
            <a:r>
              <a:rPr lang="nl-NL" sz="1600" dirty="0" err="1" smtClean="0">
                <a:solidFill>
                  <a:srgbClr val="FF0000"/>
                </a:solidFill>
              </a:rPr>
              <a:t>oxic</a:t>
            </a:r>
            <a:r>
              <a:rPr lang="nl-NL" sz="1600" dirty="0" smtClean="0">
                <a:solidFill>
                  <a:srgbClr val="FF0000"/>
                </a:solidFill>
              </a:rPr>
              <a:t>, </a:t>
            </a:r>
            <a:r>
              <a:rPr lang="nl-NL" sz="1600" dirty="0" err="1" smtClean="0">
                <a:solidFill>
                  <a:srgbClr val="FF0000"/>
                </a:solidFill>
              </a:rPr>
              <a:t>very</a:t>
            </a:r>
            <a:r>
              <a:rPr lang="nl-NL" sz="1600" dirty="0" smtClean="0">
                <a:solidFill>
                  <a:srgbClr val="FF0000"/>
                </a:solidFill>
              </a:rPr>
              <a:t> </a:t>
            </a:r>
            <a:r>
              <a:rPr lang="nl-NL" sz="1600" dirty="0" err="1" smtClean="0">
                <a:solidFill>
                  <a:srgbClr val="FF0000"/>
                </a:solidFill>
              </a:rPr>
              <a:t>fresh</a:t>
            </a:r>
            <a:r>
              <a:rPr lang="nl-NL" sz="1600" dirty="0" smtClean="0">
                <a:solidFill>
                  <a:srgbClr val="FF0000"/>
                </a:solidFill>
              </a:rPr>
              <a:t>)</a:t>
            </a:r>
          </a:p>
          <a:p>
            <a:pPr marL="342900" indent="-342900">
              <a:buFont typeface="+mj-lt"/>
              <a:buAutoNum type="arabicPeriod"/>
            </a:pPr>
            <a:r>
              <a:rPr lang="nl-NL" sz="1600" dirty="0" smtClean="0">
                <a:solidFill>
                  <a:srgbClr val="FF0000"/>
                </a:solidFill>
              </a:rPr>
              <a:t>Mixed water</a:t>
            </a:r>
          </a:p>
          <a:p>
            <a:pPr marL="342900" indent="-342900">
              <a:buFont typeface="+mj-lt"/>
              <a:buAutoNum type="arabicPeriod"/>
            </a:pPr>
            <a:r>
              <a:rPr lang="nl-NL" sz="1600" dirty="0" err="1" smtClean="0">
                <a:solidFill>
                  <a:srgbClr val="FF0000"/>
                </a:solidFill>
              </a:rPr>
              <a:t>Ambient</a:t>
            </a:r>
            <a:r>
              <a:rPr lang="nl-NL" sz="1600" dirty="0" smtClean="0">
                <a:solidFill>
                  <a:srgbClr val="FF0000"/>
                </a:solidFill>
              </a:rPr>
              <a:t> </a:t>
            </a:r>
            <a:r>
              <a:rPr lang="nl-NL" sz="1600" dirty="0" err="1" smtClean="0">
                <a:solidFill>
                  <a:srgbClr val="FF0000"/>
                </a:solidFill>
              </a:rPr>
              <a:t>groundwater</a:t>
            </a:r>
            <a:r>
              <a:rPr lang="nl-NL" sz="1600" dirty="0" smtClean="0">
                <a:solidFill>
                  <a:srgbClr val="FF0000"/>
                </a:solidFill>
              </a:rPr>
              <a:t> (</a:t>
            </a:r>
            <a:r>
              <a:rPr lang="nl-NL" sz="1600" dirty="0" err="1" smtClean="0">
                <a:solidFill>
                  <a:srgbClr val="FF0000"/>
                </a:solidFill>
              </a:rPr>
              <a:t>brackish</a:t>
            </a:r>
            <a:r>
              <a:rPr lang="nl-NL" sz="1600" dirty="0" smtClean="0">
                <a:solidFill>
                  <a:srgbClr val="FF0000"/>
                </a:solidFill>
              </a:rPr>
              <a:t> </a:t>
            </a:r>
            <a:r>
              <a:rPr lang="nl-NL" sz="1600" dirty="0" err="1" smtClean="0">
                <a:solidFill>
                  <a:srgbClr val="FF0000"/>
                </a:solidFill>
              </a:rPr>
              <a:t>groundwater</a:t>
            </a:r>
            <a:r>
              <a:rPr lang="nl-NL" sz="1600" dirty="0" smtClean="0">
                <a:solidFill>
                  <a:srgbClr val="FF0000"/>
                </a:solidFill>
              </a:rPr>
              <a:t>, </a:t>
            </a:r>
            <a:r>
              <a:rPr lang="nl-NL" sz="1600" dirty="0" err="1" smtClean="0">
                <a:solidFill>
                  <a:srgbClr val="FF0000"/>
                </a:solidFill>
              </a:rPr>
              <a:t>deeply</a:t>
            </a:r>
            <a:r>
              <a:rPr lang="nl-NL" sz="1600" dirty="0" smtClean="0">
                <a:solidFill>
                  <a:srgbClr val="FF0000"/>
                </a:solidFill>
              </a:rPr>
              <a:t> </a:t>
            </a:r>
            <a:r>
              <a:rPr lang="nl-NL" sz="1600" dirty="0" err="1" smtClean="0">
                <a:solidFill>
                  <a:srgbClr val="FF0000"/>
                </a:solidFill>
              </a:rPr>
              <a:t>anoxic</a:t>
            </a:r>
            <a:r>
              <a:rPr lang="nl-NL" sz="1600" dirty="0" smtClean="0">
                <a:solidFill>
                  <a:srgbClr val="FF0000"/>
                </a:solidFill>
              </a:rPr>
              <a:t>) </a:t>
            </a:r>
            <a:endParaRPr lang="en-GB" sz="1600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084168" y="1628800"/>
            <a:ext cx="28083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600" b="1" dirty="0" err="1" smtClean="0">
                <a:solidFill>
                  <a:srgbClr val="92D050"/>
                </a:solidFill>
              </a:rPr>
              <a:t>Normal</a:t>
            </a:r>
            <a:r>
              <a:rPr lang="nl-NL" sz="1600" b="1" dirty="0" smtClean="0">
                <a:solidFill>
                  <a:srgbClr val="92D050"/>
                </a:solidFill>
              </a:rPr>
              <a:t> BWRO:</a:t>
            </a:r>
          </a:p>
          <a:p>
            <a:r>
              <a:rPr lang="nl-NL" sz="1600" dirty="0" smtClean="0">
                <a:solidFill>
                  <a:srgbClr val="92D050"/>
                </a:solidFill>
              </a:rPr>
              <a:t>Constant </a:t>
            </a:r>
            <a:r>
              <a:rPr lang="nl-NL" sz="1600" dirty="0" err="1" smtClean="0">
                <a:solidFill>
                  <a:srgbClr val="92D050"/>
                </a:solidFill>
              </a:rPr>
              <a:t>quality</a:t>
            </a:r>
            <a:r>
              <a:rPr lang="nl-NL" sz="1600" dirty="0" smtClean="0">
                <a:solidFill>
                  <a:srgbClr val="92D050"/>
                </a:solidFill>
              </a:rPr>
              <a:t> (</a:t>
            </a:r>
            <a:r>
              <a:rPr lang="nl-NL" sz="1600" dirty="0" err="1" smtClean="0">
                <a:solidFill>
                  <a:srgbClr val="92D050"/>
                </a:solidFill>
              </a:rPr>
              <a:t>brackish</a:t>
            </a:r>
            <a:r>
              <a:rPr lang="nl-NL" sz="1600" dirty="0" smtClean="0">
                <a:solidFill>
                  <a:srgbClr val="92D050"/>
                </a:solidFill>
              </a:rPr>
              <a:t> </a:t>
            </a:r>
            <a:r>
              <a:rPr lang="nl-NL" sz="1600" dirty="0" err="1" smtClean="0">
                <a:solidFill>
                  <a:srgbClr val="92D050"/>
                </a:solidFill>
              </a:rPr>
              <a:t>groundwater</a:t>
            </a:r>
            <a:r>
              <a:rPr lang="nl-NL" sz="1600" dirty="0" smtClean="0">
                <a:solidFill>
                  <a:srgbClr val="92D050"/>
                </a:solidFill>
              </a:rPr>
              <a:t>, </a:t>
            </a:r>
            <a:r>
              <a:rPr lang="nl-NL" sz="1600" dirty="0" err="1" smtClean="0">
                <a:solidFill>
                  <a:srgbClr val="92D050"/>
                </a:solidFill>
              </a:rPr>
              <a:t>deeply</a:t>
            </a:r>
            <a:r>
              <a:rPr lang="nl-NL" sz="1600" dirty="0" smtClean="0">
                <a:solidFill>
                  <a:srgbClr val="92D050"/>
                </a:solidFill>
              </a:rPr>
              <a:t> </a:t>
            </a:r>
            <a:r>
              <a:rPr lang="nl-NL" sz="1600" dirty="0" err="1" smtClean="0">
                <a:solidFill>
                  <a:srgbClr val="92D050"/>
                </a:solidFill>
              </a:rPr>
              <a:t>anoxic</a:t>
            </a:r>
            <a:r>
              <a:rPr lang="nl-NL" sz="1600" dirty="0" smtClean="0">
                <a:solidFill>
                  <a:srgbClr val="92D050"/>
                </a:solidFill>
              </a:rPr>
              <a:t>)</a:t>
            </a:r>
            <a:endParaRPr lang="en-GB" sz="1600" dirty="0">
              <a:solidFill>
                <a:srgbClr val="92D050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2411760" y="1772816"/>
            <a:ext cx="360040" cy="216024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Oval 9"/>
          <p:cNvSpPr/>
          <p:nvPr/>
        </p:nvSpPr>
        <p:spPr>
          <a:xfrm>
            <a:off x="3059832" y="1772816"/>
            <a:ext cx="360040" cy="216024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Oval 10"/>
          <p:cNvSpPr/>
          <p:nvPr/>
        </p:nvSpPr>
        <p:spPr>
          <a:xfrm>
            <a:off x="2555776" y="2132856"/>
            <a:ext cx="1008112" cy="72008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Oval 11"/>
          <p:cNvSpPr/>
          <p:nvPr/>
        </p:nvSpPr>
        <p:spPr>
          <a:xfrm>
            <a:off x="2555776" y="4293096"/>
            <a:ext cx="1008112" cy="72008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72994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11" grpId="0" animBg="1"/>
      <p:bldP spid="12" grpId="0" animBg="1"/>
    </p:bld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2718</TotalTime>
  <Words>822</Words>
  <Application>Microsoft Office PowerPoint</Application>
  <PresentationFormat>On-screen Show (4:3)</PresentationFormat>
  <Paragraphs>193</Paragraphs>
  <Slides>17</Slides>
  <Notes>1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18" baseType="lpstr">
      <vt:lpstr>Tema de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LiftingPC37</dc:creator>
  <cp:lastModifiedBy>Wolf, Bianca van der</cp:lastModifiedBy>
  <cp:revision>70</cp:revision>
  <dcterms:created xsi:type="dcterms:W3CDTF">2014-01-20T15:25:56Z</dcterms:created>
  <dcterms:modified xsi:type="dcterms:W3CDTF">2016-03-15T07:46:56Z</dcterms:modified>
</cp:coreProperties>
</file>