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3"/>
  </p:notesMasterIdLst>
  <p:sldIdLst>
    <p:sldId id="406" r:id="rId2"/>
    <p:sldId id="404" r:id="rId3"/>
    <p:sldId id="454" r:id="rId4"/>
    <p:sldId id="456" r:id="rId5"/>
    <p:sldId id="452" r:id="rId6"/>
    <p:sldId id="411" r:id="rId7"/>
    <p:sldId id="457" r:id="rId8"/>
    <p:sldId id="409" r:id="rId9"/>
    <p:sldId id="439" r:id="rId10"/>
    <p:sldId id="437" r:id="rId11"/>
    <p:sldId id="458" r:id="rId12"/>
    <p:sldId id="449" r:id="rId13"/>
    <p:sldId id="434" r:id="rId14"/>
    <p:sldId id="435" r:id="rId15"/>
    <p:sldId id="436" r:id="rId16"/>
    <p:sldId id="438" r:id="rId17"/>
    <p:sldId id="450" r:id="rId18"/>
    <p:sldId id="459" r:id="rId19"/>
    <p:sldId id="453" r:id="rId20"/>
    <p:sldId id="460" r:id="rId21"/>
    <p:sldId id="440" r:id="rId22"/>
    <p:sldId id="441" r:id="rId23"/>
    <p:sldId id="442" r:id="rId24"/>
    <p:sldId id="443" r:id="rId25"/>
    <p:sldId id="444" r:id="rId26"/>
    <p:sldId id="461" r:id="rId27"/>
    <p:sldId id="445" r:id="rId28"/>
    <p:sldId id="462" r:id="rId29"/>
    <p:sldId id="463" r:id="rId30"/>
    <p:sldId id="446" r:id="rId31"/>
    <p:sldId id="325" r:id="rId3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WW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F81BD"/>
    <a:srgbClr val="56565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1577" autoAdjust="0"/>
  </p:normalViewPr>
  <p:slideViewPr>
    <p:cSldViewPr>
      <p:cViewPr varScale="1">
        <p:scale>
          <a:sx n="106" d="100"/>
          <a:sy n="106" d="100"/>
        </p:scale>
        <p:origin x="-17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46B1C3E-7003-4F5B-8BBA-9FD876625E53}" type="datetimeFigureOut">
              <a:rPr lang="de-DE"/>
              <a:pPr>
                <a:defRPr/>
              </a:pPr>
              <a:t>15.09.2016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2B6C503-C1DA-4F79-A9E4-4A1FBE1C9FB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281211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6F595-9165-4128-82A4-638F8614E211}" type="slidenum">
              <a:rPr lang="de-DE" smtClean="0"/>
              <a:pPr/>
              <a:t>2</a:t>
            </a:fld>
            <a:endParaRPr lang="de-D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6F595-9165-4128-82A4-638F8614E211}" type="slidenum">
              <a:rPr lang="de-DE" smtClean="0"/>
              <a:pPr/>
              <a:t>11</a:t>
            </a:fld>
            <a:endParaRPr lang="de-D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9E4FB-47E9-42AC-BDD9-7B6B2CBB78C1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779300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9E4FB-47E9-42AC-BDD9-7B6B2CBB78C1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779300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9E4FB-47E9-42AC-BDD9-7B6B2CBB78C1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779300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9E4FB-47E9-42AC-BDD9-7B6B2CBB78C1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7793003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9E4FB-47E9-42AC-BDD9-7B6B2CBB78C1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7793003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9E4FB-47E9-42AC-BDD9-7B6B2CBB78C1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7793003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6F595-9165-4128-82A4-638F8614E211}" type="slidenum">
              <a:rPr lang="de-DE" smtClean="0"/>
              <a:pPr/>
              <a:t>18</a:t>
            </a:fld>
            <a:endParaRPr lang="de-DE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9E4FB-47E9-42AC-BDD9-7B6B2CBB78C1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7793003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6F595-9165-4128-82A4-638F8614E211}" type="slidenum">
              <a:rPr lang="de-DE" smtClean="0"/>
              <a:pPr/>
              <a:t>20</a:t>
            </a:fld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6F595-9165-4128-82A4-638F8614E211}" type="slidenum">
              <a:rPr lang="de-DE" smtClean="0"/>
              <a:pPr/>
              <a:t>3</a:t>
            </a:fld>
            <a:endParaRPr lang="de-DE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7800" indent="-177800"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2150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10D8DB-87C8-41BD-8B3E-E23E2324D698}" type="slidenum">
              <a:rPr lang="de-D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de-DE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b="1" dirty="0" err="1" smtClean="0"/>
              <a:t>Monetization</a:t>
            </a:r>
            <a:r>
              <a:rPr lang="de-DE" dirty="0" smtClean="0"/>
              <a:t>: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house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prices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taking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account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distances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riverfront</a:t>
            </a:r>
            <a:r>
              <a:rPr lang="de-DE" baseline="0" dirty="0" smtClean="0"/>
              <a:t>, etc.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6F595-9165-4128-82A4-638F8614E211}" type="slidenum">
              <a:rPr lang="de-DE" smtClean="0"/>
              <a:pPr/>
              <a:t>22</a:t>
            </a:fld>
            <a:endParaRPr lang="de-DE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b="1" dirty="0" err="1" smtClean="0"/>
              <a:t>Monetization</a:t>
            </a:r>
            <a:r>
              <a:rPr lang="de-DE" dirty="0" smtClean="0"/>
              <a:t>: </a:t>
            </a:r>
            <a:r>
              <a:rPr lang="de-DE" dirty="0" err="1" smtClean="0"/>
              <a:t>Avoided</a:t>
            </a:r>
            <a:r>
              <a:rPr lang="de-DE" dirty="0" smtClean="0"/>
              <a:t> </a:t>
            </a:r>
            <a:r>
              <a:rPr lang="de-DE" dirty="0" err="1" smtClean="0"/>
              <a:t>flooding</a:t>
            </a:r>
            <a:r>
              <a:rPr lang="de-DE" dirty="0" smtClean="0"/>
              <a:t> </a:t>
            </a:r>
            <a:r>
              <a:rPr lang="de-DE" dirty="0" err="1" smtClean="0"/>
              <a:t>costs</a:t>
            </a:r>
            <a:r>
              <a:rPr lang="de-DE" dirty="0" smtClean="0"/>
              <a:t>, </a:t>
            </a:r>
            <a:r>
              <a:rPr lang="de-DE" dirty="0" err="1" smtClean="0"/>
              <a:t>Increase</a:t>
            </a:r>
            <a:r>
              <a:rPr lang="de-DE" dirty="0" smtClean="0"/>
              <a:t> in </a:t>
            </a:r>
            <a:r>
              <a:rPr lang="de-DE" dirty="0" err="1" smtClean="0"/>
              <a:t>housing</a:t>
            </a:r>
            <a:r>
              <a:rPr lang="de-DE" dirty="0" smtClean="0"/>
              <a:t> </a:t>
            </a:r>
            <a:r>
              <a:rPr lang="de-DE" dirty="0" err="1" smtClean="0"/>
              <a:t>prices</a:t>
            </a:r>
            <a:r>
              <a:rPr lang="de-DE" dirty="0" smtClean="0"/>
              <a:t>, WTP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Good</a:t>
            </a:r>
            <a:r>
              <a:rPr lang="de-DE" dirty="0" smtClean="0"/>
              <a:t> River Quality,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Expenses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biking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boating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6F595-9165-4128-82A4-638F8614E211}" type="slidenum">
              <a:rPr lang="de-DE" smtClean="0"/>
              <a:pPr/>
              <a:t>23</a:t>
            </a:fld>
            <a:endParaRPr lang="de-DE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b="1" dirty="0" err="1" smtClean="0"/>
              <a:t>Monetization</a:t>
            </a:r>
            <a:r>
              <a:rPr lang="de-DE" dirty="0" smtClean="0"/>
              <a:t>: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Decreased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pumping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filtration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costs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groundwater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usage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6F595-9165-4128-82A4-638F8614E211}" type="slidenum">
              <a:rPr lang="de-DE" smtClean="0"/>
              <a:pPr/>
              <a:t>24</a:t>
            </a:fld>
            <a:endParaRPr lang="de-DE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6F595-9165-4128-82A4-638F8614E211}" type="slidenum">
              <a:rPr lang="de-DE" smtClean="0"/>
              <a:pPr/>
              <a:t>26</a:t>
            </a:fld>
            <a:endParaRPr lang="de-DE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STATE:</a:t>
            </a:r>
          </a:p>
          <a:p>
            <a:pPr lvl="0"/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Hydromorphology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Hydrology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Quantity + dynamics of water flow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Water residence time 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Hydromorphology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Morphology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Depth and width variation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Structure and substrate of the water body bed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Structure of the water body shoreline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Physiochemical - General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(Thermal conditions)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Oxygenation conditions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(Salinity)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Nutrient conditions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(Acidification status)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Physiochemical  - Priority hazardous substances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Pollution by all priority substances identified as being discharged into the body of water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Physiochemical – Other pollutants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Pollution by other substances identified as being discharged in significant quantities into the body of water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Biological 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Macrophytes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Phytobenthos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Benthic invertebrates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IMPACT2: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Avoided costs 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(WWTP)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Ecosystem stability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*qualitative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Avoided renaturation costs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 estates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Symbolic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Welfare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Aesthetic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Fisheries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Local recreation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*several qualitative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B6C503-C1DA-4F79-A9E4-4A1FBE1C9FB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32978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6F595-9165-4128-82A4-638F8614E211}" type="slidenum">
              <a:rPr lang="de-DE" smtClean="0"/>
              <a:pPr/>
              <a:t>28</a:t>
            </a:fld>
            <a:endParaRPr lang="de-DE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9E4FB-47E9-42AC-BDD9-7B6B2CBB78C1}" type="slidenum">
              <a:rPr lang="de-DE" smtClean="0"/>
              <a:pPr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7793003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6F595-9165-4128-82A4-638F8614E211}" type="slidenum">
              <a:rPr lang="de-DE" smtClean="0"/>
              <a:pPr/>
              <a:t>30</a:t>
            </a:fld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6F595-9165-4128-82A4-638F8614E211}" type="slidenum">
              <a:rPr lang="de-DE" smtClean="0"/>
              <a:pPr/>
              <a:t>4</a:t>
            </a:fld>
            <a:endParaRPr lang="de-D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6F595-9165-4128-82A4-638F8614E211}" type="slidenum">
              <a:rPr lang="de-DE" smtClean="0"/>
              <a:pPr/>
              <a:t>5</a:t>
            </a:fld>
            <a:endParaRPr 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6F595-9165-4128-82A4-638F8614E211}" type="slidenum">
              <a:rPr lang="de-DE" smtClean="0"/>
              <a:pPr/>
              <a:t>6</a:t>
            </a:fld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6F595-9165-4128-82A4-638F8614E211}" type="slidenum">
              <a:rPr lang="de-DE" smtClean="0"/>
              <a:pPr/>
              <a:t>7</a:t>
            </a:fld>
            <a:endParaRPr 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9E4FB-47E9-42AC-BDD9-7B6B2CBB78C1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779300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9E4FB-47E9-42AC-BDD9-7B6B2CBB78C1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779300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9E4FB-47E9-42AC-BDD9-7B6B2CBB78C1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779300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001_CETaqua_Dessin_PortadaPPT_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20449-F731-42FD-A86D-122884F78847}" type="datetime1">
              <a:rPr lang="es-ES"/>
              <a:pPr>
                <a:defRPr/>
              </a:pPr>
              <a:t>15/09/2016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76F5F-6193-4977-9A2A-7D34E25CA9A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 bwMode="gray">
          <a:xfrm>
            <a:off x="442913" y="810419"/>
            <a:ext cx="8258175" cy="230188"/>
          </a:xfrm>
          <a:noFill/>
        </p:spPr>
        <p:txBody>
          <a:bodyPr lIns="0" tIns="0" rIns="0" bIns="0" anchor="t" anchorCtr="0"/>
          <a:lstStyle>
            <a:lvl1pPr>
              <a:defRPr sz="18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8" name="Datumsplatzhalter 8"/>
          <p:cNvSpPr>
            <a:spLocks noGrp="1"/>
          </p:cNvSpPr>
          <p:nvPr>
            <p:ph type="dt" sz="half" idx="2"/>
          </p:nvPr>
        </p:nvSpPr>
        <p:spPr bwMode="gray">
          <a:xfrm>
            <a:off x="7521518" y="6473823"/>
            <a:ext cx="741892" cy="26035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D4AAB3D-C7F9-42B2-BF58-360032CB5065}" type="datetime1">
              <a:rPr lang="de-DE" smtClean="0"/>
              <a:pPr/>
              <a:t>15.09.2016</a:t>
            </a:fld>
            <a:endParaRPr lang="de-DE" dirty="0"/>
          </a:p>
        </p:txBody>
      </p:sp>
      <p:sp>
        <p:nvSpPr>
          <p:cNvPr id="9" name="Fußzeilenplatzhalter 12"/>
          <p:cNvSpPr>
            <a:spLocks noGrp="1"/>
          </p:cNvSpPr>
          <p:nvPr>
            <p:ph type="ftr" sz="quarter" idx="3"/>
          </p:nvPr>
        </p:nvSpPr>
        <p:spPr bwMode="gray">
          <a:xfrm>
            <a:off x="442913" y="6473823"/>
            <a:ext cx="2895600" cy="26035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 smtClean="0"/>
          </a:p>
        </p:txBody>
      </p:sp>
      <p:sp>
        <p:nvSpPr>
          <p:cNvPr id="10" name="Foliennummernplatzhalter 13"/>
          <p:cNvSpPr>
            <a:spLocks noGrp="1"/>
          </p:cNvSpPr>
          <p:nvPr>
            <p:ph type="sldNum" sz="quarter" idx="4"/>
          </p:nvPr>
        </p:nvSpPr>
        <p:spPr bwMode="gray">
          <a:xfrm>
            <a:off x="8335432" y="6467473"/>
            <a:ext cx="364067" cy="26035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4C44C8F-2E2C-4826-917D-1392BE546337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5256836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15/09/2016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57244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442800" y="188941"/>
            <a:ext cx="6110287" cy="633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8" name="Textplatzhalter 16"/>
          <p:cNvSpPr>
            <a:spLocks noGrp="1"/>
          </p:cNvSpPr>
          <p:nvPr>
            <p:ph type="body" sz="quarter" idx="14"/>
          </p:nvPr>
        </p:nvSpPr>
        <p:spPr bwMode="gray">
          <a:xfrm>
            <a:off x="442912" y="806400"/>
            <a:ext cx="8258287" cy="230238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de-DE" dirty="0"/>
          </a:p>
        </p:txBody>
      </p:sp>
      <p:sp>
        <p:nvSpPr>
          <p:cNvPr id="8" name="Datumsplatzhalter 8"/>
          <p:cNvSpPr>
            <a:spLocks noGrp="1"/>
          </p:cNvSpPr>
          <p:nvPr>
            <p:ph type="dt" sz="half" idx="2"/>
          </p:nvPr>
        </p:nvSpPr>
        <p:spPr bwMode="gray">
          <a:xfrm>
            <a:off x="7521518" y="6473823"/>
            <a:ext cx="741892" cy="26035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9" name="Fußzeilenplatzhalter 12"/>
          <p:cNvSpPr>
            <a:spLocks noGrp="1"/>
          </p:cNvSpPr>
          <p:nvPr>
            <p:ph type="ftr" sz="quarter" idx="3"/>
          </p:nvPr>
        </p:nvSpPr>
        <p:spPr bwMode="gray">
          <a:xfrm>
            <a:off x="442913" y="6473823"/>
            <a:ext cx="2895600" cy="26035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 smtClean="0"/>
          </a:p>
        </p:txBody>
      </p:sp>
      <p:sp>
        <p:nvSpPr>
          <p:cNvPr id="10" name="Foliennummernplatzhalter 13"/>
          <p:cNvSpPr>
            <a:spLocks noGrp="1"/>
          </p:cNvSpPr>
          <p:nvPr>
            <p:ph type="sldNum" sz="quarter" idx="4"/>
          </p:nvPr>
        </p:nvSpPr>
        <p:spPr bwMode="gray">
          <a:xfrm>
            <a:off x="8335432" y="6467473"/>
            <a:ext cx="364067" cy="26035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4C44C8F-2E2C-4826-917D-1392BE546337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5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7254052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001_CETaqua_Dessin_ContraPPT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71326-B646-4A92-B8EE-B9A369E8D5E1}" type="datetime1">
              <a:rPr lang="es-ES"/>
              <a:pPr>
                <a:defRPr/>
              </a:pPr>
              <a:t>15/09/2016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38B74-1D67-4910-BC09-6E06C71B321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65CB2-BE3A-4A12-B1BB-CDE44411025E}" type="datetime1">
              <a:rPr lang="es-ES"/>
              <a:pPr>
                <a:defRPr/>
              </a:pPr>
              <a:t>15/09/2016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0C24B-920A-48F8-95D5-6D56E3C496C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5AA17-4A60-4957-B588-25CD94884CC2}" type="datetime1">
              <a:rPr lang="es-ES"/>
              <a:pPr>
                <a:defRPr/>
              </a:pPr>
              <a:t>15/09/2016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1AC39-589B-466B-A8AA-CE87DA97230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5C417-CBEB-4E73-BA49-4368F2E8F51A}" type="datetime1">
              <a:rPr lang="es-ES"/>
              <a:pPr>
                <a:defRPr/>
              </a:pPr>
              <a:t>15/09/2016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8025E-0EEE-4796-93C7-22A0CDB399A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D03E0-E345-4BEC-B49C-A4668C13C09C}" type="datetime1">
              <a:rPr lang="es-ES"/>
              <a:pPr>
                <a:defRPr/>
              </a:pPr>
              <a:t>15/09/2016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2D8E6-77FD-4936-879B-1C34DE5E930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A2C49-577B-4FE1-AB35-56563BD896C0}" type="datetime1">
              <a:rPr lang="es-ES"/>
              <a:pPr>
                <a:defRPr/>
              </a:pPr>
              <a:t>15/09/2016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6C9D6-00B5-46BB-9865-21DA15CC879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E5B25-FF1B-4F53-8A52-AB406E296233}" type="datetime1">
              <a:rPr lang="es-ES"/>
              <a:pPr>
                <a:defRPr/>
              </a:pPr>
              <a:t>15/09/2016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1ABA6-622B-468D-84D0-193B93EC23D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0D7A0-5958-4341-8176-112C3EEEDB15}" type="datetime1">
              <a:rPr lang="es-ES"/>
              <a:pPr>
                <a:defRPr/>
              </a:pPr>
              <a:t>15/09/2016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DADBE-1100-4C4B-99E9-E4047D7CAC6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3531A0-C6E5-4EFD-B87E-14BFDCE88609}" type="datetime1">
              <a:rPr lang="es-ES"/>
              <a:pPr>
                <a:defRPr/>
              </a:pPr>
              <a:t>15/09/2016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de-D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C98180-0FCB-4BCA-A3AC-F8CF58D1A28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pic>
        <p:nvPicPr>
          <p:cNvPr id="1031" name="6 Imagen" descr="001_CETaqua_Dessin_PagPPT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62" r:id="rId10"/>
    <p:sldLayoutId id="2147483663" r:id="rId11"/>
    <p:sldLayoutId id="214748366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hrnachrichten.de/storage/pic/mdhl/artikelbilder/lokales/rn/crlo/castrop/4709034_1_0531cr-emscher1.jpg?version=1402282482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hrnachrichten.de/storage/pic/mdhl/artikelbilder/lokales/rn/crlo/castrop/4709034_1_0531cr-emscher1.jpg?version=1402282482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hrnachrichten.de/storage/pic/mdhl/artikelbilder/lokales/rn/crlo/castrop/4709034_1_0531cr-emscher1.jpg?version=140228248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hrnachrichten.de/storage/pic/mdhl/artikelbilder/lokales/rn/crlo/castrop/4709034_1_0531cr-emscher1.jpg?version=1402282482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://www.ruhrnachrichten.de/storage/pic/mdhl/artikelbilder/lokales/rn/crlo/castrop/4709034_1_0531cr-emscher1.jpg?version=1402282482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jpeg"/><Relationship Id="rId9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0.jpeg"/><Relationship Id="rId7" Type="http://schemas.openxmlformats.org/officeDocument/2006/relationships/image" Target="../media/image4.jpe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ruhrnachrichten.de/storage/pic/mdhl/artikelbilder/lokales/rn/crlo/castrop/4709034_1_0531cr-emscher1.jpg?version=1402282482" TargetMode="External"/><Relationship Id="rId11" Type="http://schemas.microsoft.com/office/2007/relationships/hdphoto" Target="../media/hdphoto3.wdp"/><Relationship Id="rId5" Type="http://schemas.openxmlformats.org/officeDocument/2006/relationships/image" Target="../media/image21.png"/><Relationship Id="rId10" Type="http://schemas.openxmlformats.org/officeDocument/2006/relationships/image" Target="../media/image23.jpe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hrnachrichten.de/storage/pic/mdhl/artikelbilder/lokales/rn/crlo/castrop/4709034_1_0531cr-emscher1.jpg?version=1402282482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hrnachrichten.de/storage/pic/mdhl/artikelbilder/lokales/rn/crlo/castrop/4709034_1_0531cr-emscher1.jpg?version=1402282482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hrnachrichten.de/storage/pic/mdhl/artikelbilder/lokales/rn/crlo/castrop/4709034_1_0531cr-emscher1.jpg?version=1402282482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hrnachrichten.de/storage/pic/mdhl/artikelbilder/lokales/rn/crlo/castrop/4709034_1_0531cr-emscher1.jpg?version=140228248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dessin-project.eu/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hrnachrichten.de/storage/pic/mdhl/artikelbilder/lokales/rn/crlo/castrop/4709034_1_0531cr-emscher1.jpg?version=140228248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hrnachrichten.de/storage/pic/mdhl/artikelbilder/lokales/rn/crlo/castrop/4709034_1_0531cr-emscher1.jpg?version=140228248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hrnachrichten.de/storage/pic/mdhl/artikelbilder/lokales/rn/crlo/castrop/4709034_1_0531cr-emscher1.jpg?version=1402282482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hrnachrichten.de/storage/pic/mdhl/artikelbilder/lokales/rn/crlo/castrop/4709034_1_0531cr-emscher1.jpg?version=140228248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-36512" y="4437112"/>
            <a:ext cx="5940152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The DESSIN ESS Evaluation Framework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50" dirty="0" err="1" smtClean="0">
                <a:solidFill>
                  <a:schemeClr val="bg1">
                    <a:lumMod val="50000"/>
                  </a:schemeClr>
                </a:solidFill>
              </a:rPr>
              <a:t>Anzaldúa</a:t>
            </a:r>
            <a:r>
              <a:rPr lang="en-GB" sz="850" dirty="0" smtClean="0">
                <a:solidFill>
                  <a:schemeClr val="bg1">
                    <a:lumMod val="50000"/>
                  </a:schemeClr>
                </a:solidFill>
              </a:rPr>
              <a:t>, G. (EI), </a:t>
            </a:r>
            <a:r>
              <a:rPr lang="en-GB" sz="850" dirty="0" err="1" smtClean="0">
                <a:solidFill>
                  <a:schemeClr val="bg1">
                    <a:lumMod val="50000"/>
                  </a:schemeClr>
                </a:solidFill>
              </a:rPr>
              <a:t>Gerner</a:t>
            </a:r>
            <a:r>
              <a:rPr lang="en-GB" sz="850" dirty="0" smtClean="0">
                <a:solidFill>
                  <a:schemeClr val="bg1">
                    <a:lumMod val="50000"/>
                  </a:schemeClr>
                </a:solidFill>
              </a:rPr>
              <a:t>, N. (EG), </a:t>
            </a:r>
            <a:r>
              <a:rPr lang="en-GB" sz="850" dirty="0" err="1" smtClean="0">
                <a:solidFill>
                  <a:schemeClr val="bg1">
                    <a:lumMod val="50000"/>
                  </a:schemeClr>
                </a:solidFill>
              </a:rPr>
              <a:t>Hinzmann</a:t>
            </a:r>
            <a:r>
              <a:rPr lang="en-GB" sz="850" dirty="0" smtClean="0">
                <a:solidFill>
                  <a:schemeClr val="bg1">
                    <a:lumMod val="50000"/>
                  </a:schemeClr>
                </a:solidFill>
              </a:rPr>
              <a:t>, M. (EI), Beyer, S. (EI), </a:t>
            </a:r>
            <a:r>
              <a:rPr lang="en-GB" sz="850" dirty="0" err="1" smtClean="0">
                <a:solidFill>
                  <a:schemeClr val="bg1">
                    <a:lumMod val="50000"/>
                  </a:schemeClr>
                </a:solidFill>
              </a:rPr>
              <a:t>Lago</a:t>
            </a:r>
            <a:r>
              <a:rPr lang="en-GB" sz="850" dirty="0" smtClean="0">
                <a:solidFill>
                  <a:schemeClr val="bg1">
                    <a:lumMod val="50000"/>
                  </a:schemeClr>
                </a:solidFill>
              </a:rPr>
              <a:t>, M. (EI), </a:t>
            </a:r>
            <a:r>
              <a:rPr lang="en-GB" sz="850" dirty="0" err="1" smtClean="0">
                <a:solidFill>
                  <a:schemeClr val="bg1">
                    <a:lumMod val="50000"/>
                  </a:schemeClr>
                </a:solidFill>
              </a:rPr>
              <a:t>Birk</a:t>
            </a:r>
            <a:r>
              <a:rPr lang="en-GB" sz="850" dirty="0" smtClean="0">
                <a:solidFill>
                  <a:schemeClr val="bg1">
                    <a:lumMod val="50000"/>
                  </a:schemeClr>
                </a:solidFill>
              </a:rPr>
              <a:t>, S. (UDE), Winking, C. (UDE), </a:t>
            </a:r>
            <a:r>
              <a:rPr lang="en-GB" sz="850" dirty="0" err="1" smtClean="0">
                <a:solidFill>
                  <a:schemeClr val="bg1">
                    <a:lumMod val="50000"/>
                  </a:schemeClr>
                </a:solidFill>
              </a:rPr>
              <a:t>Riegels</a:t>
            </a:r>
            <a:r>
              <a:rPr lang="en-GB" sz="850" dirty="0" smtClean="0">
                <a:solidFill>
                  <a:schemeClr val="bg1">
                    <a:lumMod val="50000"/>
                  </a:schemeClr>
                </a:solidFill>
              </a:rPr>
              <a:t>, N. (DHI), </a:t>
            </a:r>
            <a:r>
              <a:rPr lang="en-GB" sz="850" dirty="0" err="1" smtClean="0">
                <a:solidFill>
                  <a:schemeClr val="bg1">
                    <a:lumMod val="50000"/>
                  </a:schemeClr>
                </a:solidFill>
              </a:rPr>
              <a:t>Krogsgaard</a:t>
            </a:r>
            <a:r>
              <a:rPr lang="en-GB" sz="850" dirty="0" smtClean="0">
                <a:solidFill>
                  <a:schemeClr val="bg1">
                    <a:lumMod val="50000"/>
                  </a:schemeClr>
                </a:solidFill>
              </a:rPr>
              <a:t>, J. (DHI), </a:t>
            </a:r>
            <a:r>
              <a:rPr lang="en-GB" sz="850" dirty="0" err="1" smtClean="0">
                <a:solidFill>
                  <a:schemeClr val="bg1">
                    <a:lumMod val="50000"/>
                  </a:schemeClr>
                </a:solidFill>
              </a:rPr>
              <a:t>Termes</a:t>
            </a:r>
            <a:r>
              <a:rPr lang="en-GB" sz="850" dirty="0" smtClean="0">
                <a:solidFill>
                  <a:schemeClr val="bg1">
                    <a:lumMod val="50000"/>
                  </a:schemeClr>
                </a:solidFill>
              </a:rPr>
              <a:t>, M. (</a:t>
            </a:r>
            <a:r>
              <a:rPr lang="en-GB" sz="850" dirty="0" err="1" smtClean="0">
                <a:solidFill>
                  <a:schemeClr val="bg1">
                    <a:lumMod val="50000"/>
                  </a:schemeClr>
                </a:solidFill>
              </a:rPr>
              <a:t>CETaqua</a:t>
            </a:r>
            <a:r>
              <a:rPr lang="en-GB" sz="850" dirty="0" smtClean="0">
                <a:solidFill>
                  <a:schemeClr val="bg1">
                    <a:lumMod val="50000"/>
                  </a:schemeClr>
                </a:solidFill>
              </a:rPr>
              <a:t>), </a:t>
            </a:r>
            <a:r>
              <a:rPr lang="en-GB" sz="850" dirty="0" err="1" smtClean="0">
                <a:solidFill>
                  <a:schemeClr val="bg1">
                    <a:lumMod val="50000"/>
                  </a:schemeClr>
                </a:solidFill>
              </a:rPr>
              <a:t>Amorós</a:t>
            </a:r>
            <a:r>
              <a:rPr lang="en-GB" sz="850" dirty="0" smtClean="0">
                <a:solidFill>
                  <a:schemeClr val="bg1">
                    <a:lumMod val="50000"/>
                  </a:schemeClr>
                </a:solidFill>
              </a:rPr>
              <a:t>, J. (</a:t>
            </a:r>
            <a:r>
              <a:rPr lang="en-GB" sz="850" dirty="0" err="1" smtClean="0">
                <a:solidFill>
                  <a:schemeClr val="bg1">
                    <a:lumMod val="50000"/>
                  </a:schemeClr>
                </a:solidFill>
              </a:rPr>
              <a:t>CETaqua</a:t>
            </a:r>
            <a:r>
              <a:rPr lang="en-GB" sz="850" dirty="0" smtClean="0">
                <a:solidFill>
                  <a:schemeClr val="bg1">
                    <a:lumMod val="50000"/>
                  </a:schemeClr>
                </a:solidFill>
              </a:rPr>
              <a:t>), </a:t>
            </a:r>
            <a:r>
              <a:rPr lang="en-GB" sz="850" dirty="0" err="1" smtClean="0">
                <a:solidFill>
                  <a:schemeClr val="bg1">
                    <a:lumMod val="50000"/>
                  </a:schemeClr>
                </a:solidFill>
              </a:rPr>
              <a:t>Wencki</a:t>
            </a:r>
            <a:r>
              <a:rPr lang="en-GB" sz="850" dirty="0" smtClean="0">
                <a:solidFill>
                  <a:schemeClr val="bg1">
                    <a:lumMod val="50000"/>
                  </a:schemeClr>
                </a:solidFill>
              </a:rPr>
              <a:t>, K. (IWW), </a:t>
            </a:r>
            <a:r>
              <a:rPr lang="en-GB" sz="850" dirty="0" err="1" smtClean="0">
                <a:solidFill>
                  <a:schemeClr val="bg1">
                    <a:lumMod val="50000"/>
                  </a:schemeClr>
                </a:solidFill>
              </a:rPr>
              <a:t>Strehl</a:t>
            </a:r>
            <a:r>
              <a:rPr lang="en-GB" sz="850" dirty="0" smtClean="0">
                <a:solidFill>
                  <a:schemeClr val="bg1">
                    <a:lumMod val="50000"/>
                  </a:schemeClr>
                </a:solidFill>
              </a:rPr>
              <a:t>, C. (IWW), </a:t>
            </a:r>
            <a:r>
              <a:rPr lang="en-GB" sz="850" dirty="0" err="1" smtClean="0">
                <a:solidFill>
                  <a:schemeClr val="bg1">
                    <a:lumMod val="50000"/>
                  </a:schemeClr>
                </a:solidFill>
              </a:rPr>
              <a:t>Ugarelli</a:t>
            </a:r>
            <a:r>
              <a:rPr lang="en-GB" sz="850" dirty="0" smtClean="0">
                <a:solidFill>
                  <a:schemeClr val="bg1">
                    <a:lumMod val="50000"/>
                  </a:schemeClr>
                </a:solidFill>
              </a:rPr>
              <a:t>, R. (SINTEF), </a:t>
            </a:r>
            <a:r>
              <a:rPr lang="en-GB" sz="850" dirty="0" err="1" smtClean="0">
                <a:solidFill>
                  <a:schemeClr val="bg1">
                    <a:lumMod val="50000"/>
                  </a:schemeClr>
                </a:solidFill>
              </a:rPr>
              <a:t>Hasenheit</a:t>
            </a:r>
            <a:r>
              <a:rPr lang="en-GB" sz="850" dirty="0" smtClean="0">
                <a:solidFill>
                  <a:schemeClr val="bg1">
                    <a:lumMod val="50000"/>
                  </a:schemeClr>
                </a:solidFill>
              </a:rPr>
              <a:t>, M. (EI), </a:t>
            </a:r>
            <a:r>
              <a:rPr lang="en-GB" sz="850" dirty="0" err="1" smtClean="0">
                <a:solidFill>
                  <a:schemeClr val="bg1">
                    <a:lumMod val="50000"/>
                  </a:schemeClr>
                </a:solidFill>
              </a:rPr>
              <a:t>Abhold</a:t>
            </a:r>
            <a:r>
              <a:rPr lang="en-GB" sz="850" dirty="0" smtClean="0">
                <a:solidFill>
                  <a:schemeClr val="bg1">
                    <a:lumMod val="50000"/>
                  </a:schemeClr>
                </a:solidFill>
              </a:rPr>
              <a:t>, K. (EI), </a:t>
            </a:r>
            <a:r>
              <a:rPr lang="en-GB" sz="850" dirty="0" err="1" smtClean="0">
                <a:solidFill>
                  <a:schemeClr val="bg1">
                    <a:lumMod val="50000"/>
                  </a:schemeClr>
                </a:solidFill>
              </a:rPr>
              <a:t>Nafo</a:t>
            </a:r>
            <a:r>
              <a:rPr lang="en-GB" sz="850" dirty="0" smtClean="0">
                <a:solidFill>
                  <a:schemeClr val="bg1">
                    <a:lumMod val="50000"/>
                  </a:schemeClr>
                </a:solidFill>
              </a:rPr>
              <a:t>, I. (EG), Hernandez, M. (</a:t>
            </a:r>
            <a:r>
              <a:rPr lang="en-GB" sz="850" dirty="0" err="1" smtClean="0">
                <a:solidFill>
                  <a:schemeClr val="bg1">
                    <a:lumMod val="50000"/>
                  </a:schemeClr>
                </a:solidFill>
              </a:rPr>
              <a:t>CETaqua</a:t>
            </a:r>
            <a:r>
              <a:rPr lang="en-GB" sz="850" dirty="0" smtClean="0">
                <a:solidFill>
                  <a:schemeClr val="bg1">
                    <a:lumMod val="50000"/>
                  </a:schemeClr>
                </a:solidFill>
              </a:rPr>
              <a:t>), </a:t>
            </a:r>
            <a:r>
              <a:rPr lang="en-GB" sz="850" dirty="0" err="1" smtClean="0">
                <a:solidFill>
                  <a:schemeClr val="bg1">
                    <a:lumMod val="50000"/>
                  </a:schemeClr>
                </a:solidFill>
              </a:rPr>
              <a:t>Vilanova</a:t>
            </a:r>
            <a:r>
              <a:rPr lang="en-GB" sz="850" dirty="0" smtClean="0">
                <a:solidFill>
                  <a:schemeClr val="bg1">
                    <a:lumMod val="50000"/>
                  </a:schemeClr>
                </a:solidFill>
              </a:rPr>
              <a:t>, E. (Amphos21), </a:t>
            </a:r>
            <a:r>
              <a:rPr lang="en-GB" sz="850" dirty="0" err="1" smtClean="0">
                <a:solidFill>
                  <a:schemeClr val="bg1">
                    <a:lumMod val="50000"/>
                  </a:schemeClr>
                </a:solidFill>
              </a:rPr>
              <a:t>Damman</a:t>
            </a:r>
            <a:r>
              <a:rPr lang="en-GB" sz="850" dirty="0" smtClean="0">
                <a:solidFill>
                  <a:schemeClr val="bg1">
                    <a:lumMod val="50000"/>
                  </a:schemeClr>
                </a:solidFill>
              </a:rPr>
              <a:t>, S. (SINTEF), </a:t>
            </a:r>
            <a:r>
              <a:rPr lang="en-GB" sz="850" dirty="0" err="1" smtClean="0">
                <a:solidFill>
                  <a:schemeClr val="bg1">
                    <a:lumMod val="50000"/>
                  </a:schemeClr>
                </a:solidFill>
              </a:rPr>
              <a:t>Brouwer</a:t>
            </a:r>
            <a:r>
              <a:rPr lang="en-GB" sz="850" dirty="0" smtClean="0">
                <a:solidFill>
                  <a:schemeClr val="bg1">
                    <a:lumMod val="50000"/>
                  </a:schemeClr>
                </a:solidFill>
              </a:rPr>
              <a:t>, S., (KWR), </a:t>
            </a:r>
            <a:r>
              <a:rPr lang="en-GB" sz="850" dirty="0" err="1" smtClean="0">
                <a:solidFill>
                  <a:schemeClr val="bg1">
                    <a:lumMod val="50000"/>
                  </a:schemeClr>
                </a:solidFill>
              </a:rPr>
              <a:t>Rouillard</a:t>
            </a:r>
            <a:r>
              <a:rPr lang="en-GB" sz="850" dirty="0" smtClean="0">
                <a:solidFill>
                  <a:schemeClr val="bg1">
                    <a:lumMod val="50000"/>
                  </a:schemeClr>
                </a:solidFill>
              </a:rPr>
              <a:t>, J. (EI).</a:t>
            </a:r>
            <a:endParaRPr lang="es-ES" sz="850" b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7 CuadroTexto"/>
          <p:cNvSpPr txBox="1"/>
          <p:nvPr/>
        </p:nvSpPr>
        <p:spPr>
          <a:xfrm>
            <a:off x="-31378" y="5251266"/>
            <a:ext cx="622305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Gerardo </a:t>
            </a:r>
            <a:r>
              <a:rPr lang="en-GB" sz="13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Anzaldúa</a:t>
            </a:r>
            <a:r>
              <a:rPr lang="en-GB" sz="13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(Ecologic Institute) &amp; Nadine </a:t>
            </a:r>
            <a:r>
              <a:rPr lang="en-GB" sz="13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Gerner</a:t>
            </a:r>
            <a:r>
              <a:rPr lang="en-GB" sz="13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(</a:t>
            </a:r>
            <a:r>
              <a:rPr lang="en-GB" sz="13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Emscher</a:t>
            </a:r>
            <a:r>
              <a:rPr lang="en-GB" sz="13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en-GB" sz="13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Genossenschaft</a:t>
            </a:r>
            <a:r>
              <a:rPr lang="en-GB" sz="13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)</a:t>
            </a:r>
            <a:endParaRPr lang="es-ES" sz="13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40 CuadroTexto"/>
          <p:cNvSpPr txBox="1"/>
          <p:nvPr/>
        </p:nvSpPr>
        <p:spPr>
          <a:xfrm>
            <a:off x="571472" y="365755"/>
            <a:ext cx="7096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Linking the capabilities of responses to final ESS through the identified beneficiaries…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4" name="Picture 3" descr="Linking responses to FESS through beneficiaries.png"/>
          <p:cNvPicPr>
            <a:picLocks noChangeAspect="1"/>
          </p:cNvPicPr>
          <p:nvPr/>
        </p:nvPicPr>
        <p:blipFill>
          <a:blip r:embed="rId3" cstate="print"/>
          <a:srcRect t="24052"/>
          <a:stretch>
            <a:fillRect/>
          </a:stretch>
        </p:blipFill>
        <p:spPr>
          <a:xfrm>
            <a:off x="323528" y="1772816"/>
            <a:ext cx="8568952" cy="400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77380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564904"/>
            <a:ext cx="9144000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el 7"/>
          <p:cNvSpPr txBox="1">
            <a:spLocks/>
          </p:cNvSpPr>
          <p:nvPr/>
        </p:nvSpPr>
        <p:spPr bwMode="gray">
          <a:xfrm>
            <a:off x="442800" y="188941"/>
            <a:ext cx="6110287" cy="6336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2300"/>
              </a:lnSpc>
              <a:spcBef>
                <a:spcPct val="0"/>
              </a:spcBef>
              <a:buNone/>
              <a:defRPr sz="2200" b="1" kern="1200">
                <a:solidFill>
                  <a:srgbClr val="1A171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	</a:t>
            </a:r>
            <a:endParaRPr lang="en-US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C44C8F-2E2C-4826-917D-1392BE54633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196" name="Picture 4" descr="Viel Natur rund um die Emscher: So sieht das Hochwasserrückhaltebecken in Ickern von oben aus.">
            <a:hlinkClick r:id="rId3" tooltip="Viel Natur rund um die Emscher: So sieht das Hochwasserrückhaltebecken in Ickern von oben aus.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34538" y="-26008013"/>
            <a:ext cx="59436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 CuadroTexto"/>
          <p:cNvSpPr txBox="1"/>
          <p:nvPr/>
        </p:nvSpPr>
        <p:spPr>
          <a:xfrm>
            <a:off x="733873" y="332656"/>
            <a:ext cx="83026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Agenda (progress)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1416968"/>
            <a:ext cx="79248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z="2400" dirty="0" smtClean="0"/>
              <a:t> DESSIN Project Overview</a:t>
            </a:r>
          </a:p>
          <a:p>
            <a:pPr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z="2400" dirty="0" smtClean="0"/>
              <a:t> Introduction to the framework</a:t>
            </a:r>
          </a:p>
          <a:p>
            <a:pPr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z="2400" dirty="0" smtClean="0"/>
              <a:t> Practical steps for the application of the framework</a:t>
            </a:r>
          </a:p>
          <a:p>
            <a:pPr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z="2400" dirty="0" smtClean="0"/>
              <a:t> First Q&amp;A (on the conceptual setup)</a:t>
            </a:r>
          </a:p>
          <a:p>
            <a:pPr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z="2400" dirty="0" smtClean="0"/>
              <a:t> Overview of practical applications</a:t>
            </a:r>
          </a:p>
          <a:p>
            <a:pPr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z="2400" dirty="0" smtClean="0"/>
              <a:t> Application of the framework on the </a:t>
            </a:r>
            <a:r>
              <a:rPr lang="en-US" sz="2400" dirty="0" err="1" smtClean="0"/>
              <a:t>Emscher</a:t>
            </a:r>
            <a:r>
              <a:rPr lang="en-US" sz="2400" dirty="0" smtClean="0"/>
              <a:t> River case study</a:t>
            </a:r>
          </a:p>
          <a:p>
            <a:pPr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z="2400" dirty="0" smtClean="0"/>
              <a:t> Second Q&amp;A (on practical application issues)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8133864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40 CuadroTexto"/>
          <p:cNvSpPr txBox="1"/>
          <p:nvPr/>
        </p:nvSpPr>
        <p:spPr>
          <a:xfrm>
            <a:off x="571472" y="365755"/>
            <a:ext cx="6952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Practical steps for the application of the DESSIN ESS Evaluation Framework – Overview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5" name="Picture 4" descr="Practical steps for the application of the DESSIN ESS Evaluation Framework_cookbookPOSTFINAL.png"/>
          <p:cNvPicPr>
            <a:picLocks noChangeAspect="1"/>
          </p:cNvPicPr>
          <p:nvPr/>
        </p:nvPicPr>
        <p:blipFill>
          <a:blip r:embed="rId3" cstate="print"/>
          <a:srcRect l="1153" t="3428" r="1963" b="3428"/>
          <a:stretch>
            <a:fillRect/>
          </a:stretch>
        </p:blipFill>
        <p:spPr>
          <a:xfrm>
            <a:off x="35496" y="1564670"/>
            <a:ext cx="9107488" cy="414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77380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ractical steps for the application of the DESSIN ESS Evaluation Framework.png"/>
          <p:cNvPicPr>
            <a:picLocks noChangeAspect="1"/>
          </p:cNvPicPr>
          <p:nvPr/>
        </p:nvPicPr>
        <p:blipFill>
          <a:blip r:embed="rId3" cstate="print">
            <a:lum bright="77000" contrast="-80000"/>
          </a:blip>
          <a:srcRect l="975" r="17712" b="2817"/>
          <a:stretch>
            <a:fillRect/>
          </a:stretch>
        </p:blipFill>
        <p:spPr>
          <a:xfrm>
            <a:off x="86954" y="1268760"/>
            <a:ext cx="8970093" cy="4968552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41" name="40 CuadroTexto"/>
          <p:cNvSpPr txBox="1"/>
          <p:nvPr/>
        </p:nvSpPr>
        <p:spPr>
          <a:xfrm>
            <a:off x="571472" y="365755"/>
            <a:ext cx="6952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Practical steps for the application of the DESSIN ESS Evaluation Framework – Part I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3848" y="1340768"/>
            <a:ext cx="2736304" cy="1152129"/>
          </a:xfrm>
          <a:prstGeom prst="rect">
            <a:avLst/>
          </a:prstGeom>
          <a:solidFill>
            <a:srgbClr val="00B8ED"/>
          </a:solidFill>
          <a:ln>
            <a:solidFill>
              <a:srgbClr val="00B8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i="1" dirty="0"/>
              <a:t>PART I: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i="1" dirty="0"/>
              <a:t>Study description </a:t>
            </a: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3203848" y="2636912"/>
            <a:ext cx="2736304" cy="352839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rgbClr val="565656"/>
            </a:solidFill>
            <a:round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GB" sz="1600" b="1" dirty="0" smtClean="0">
                <a:latin typeface="Calibri" pitchFamily="34" charset="0"/>
              </a:rPr>
              <a:t>SETTING THE SCENE</a:t>
            </a:r>
            <a:endParaRPr lang="en-GB" sz="1600" b="1" dirty="0">
              <a:latin typeface="Calibri" pitchFamily="34" charset="0"/>
            </a:endParaRPr>
          </a:p>
          <a:p>
            <a:pPr>
              <a:spcAft>
                <a:spcPts val="1000"/>
              </a:spcAft>
            </a:pPr>
            <a:r>
              <a:rPr lang="en-GB" sz="1600" dirty="0">
                <a:latin typeface="Calibri" pitchFamily="34" charset="0"/>
              </a:rPr>
              <a:t>STEP </a:t>
            </a:r>
            <a:r>
              <a:rPr lang="en-GB" sz="1600" dirty="0" smtClean="0">
                <a:latin typeface="Calibri" pitchFamily="34" charset="0"/>
              </a:rPr>
              <a:t>0. </a:t>
            </a:r>
            <a:r>
              <a:rPr lang="en-GB" sz="1600" dirty="0">
                <a:latin typeface="Calibri" pitchFamily="34" charset="0"/>
              </a:rPr>
              <a:t/>
            </a:r>
            <a:br>
              <a:rPr lang="en-GB" sz="1600" dirty="0">
                <a:latin typeface="Calibri" pitchFamily="34" charset="0"/>
              </a:rPr>
            </a:br>
            <a:endParaRPr lang="en-GB" sz="1600" dirty="0" smtClean="0">
              <a:latin typeface="Calibri" pitchFamily="34" charset="0"/>
            </a:endParaRPr>
          </a:p>
          <a:p>
            <a:pPr>
              <a:spcAft>
                <a:spcPts val="1000"/>
              </a:spcAft>
              <a:buFont typeface="Arial" pitchFamily="34" charset="0"/>
              <a:buChar char="•"/>
            </a:pPr>
            <a:r>
              <a:rPr lang="en-GB" sz="1600" dirty="0" smtClean="0">
                <a:latin typeface="Calibri" pitchFamily="34" charset="0"/>
              </a:rPr>
              <a:t> Administrative details</a:t>
            </a:r>
          </a:p>
          <a:p>
            <a:pPr>
              <a:spcAft>
                <a:spcPts val="1000"/>
              </a:spcAft>
              <a:buFont typeface="Arial" pitchFamily="34" charset="0"/>
              <a:buChar char="•"/>
            </a:pPr>
            <a:r>
              <a:rPr lang="en-GB" sz="1600" dirty="0" smtClean="0">
                <a:latin typeface="Calibri" pitchFamily="34" charset="0"/>
              </a:rPr>
              <a:t> Objectives of the assessment</a:t>
            </a:r>
          </a:p>
          <a:p>
            <a:pPr>
              <a:spcAft>
                <a:spcPts val="1000"/>
              </a:spcAft>
              <a:buFont typeface="Arial" pitchFamily="34" charset="0"/>
              <a:buChar char="•"/>
            </a:pPr>
            <a:r>
              <a:rPr lang="en-GB" sz="1600" dirty="0" smtClean="0">
                <a:latin typeface="Calibri" pitchFamily="34" charset="0"/>
              </a:rPr>
              <a:t> Overview of the study area</a:t>
            </a:r>
          </a:p>
          <a:p>
            <a:pPr>
              <a:spcAft>
                <a:spcPts val="1000"/>
              </a:spcAft>
              <a:buFont typeface="Arial" pitchFamily="34" charset="0"/>
              <a:buChar char="•"/>
            </a:pPr>
            <a:r>
              <a:rPr lang="en-GB" sz="1600" dirty="0" smtClean="0">
                <a:latin typeface="Calibri" pitchFamily="34" charset="0"/>
              </a:rPr>
              <a:t> Stakeholder list</a:t>
            </a:r>
          </a:p>
        </p:txBody>
      </p:sp>
    </p:spTree>
    <p:extLst>
      <p:ext uri="{BB962C8B-B14F-4D97-AF65-F5344CB8AC3E}">
        <p14:creationId xmlns:p14="http://schemas.microsoft.com/office/powerpoint/2010/main" xmlns="" val="38777380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Practical steps for the application of the DESSIN ESS Evaluation Framework.png"/>
          <p:cNvPicPr>
            <a:picLocks noChangeAspect="1"/>
          </p:cNvPicPr>
          <p:nvPr/>
        </p:nvPicPr>
        <p:blipFill>
          <a:blip r:embed="rId3" cstate="print">
            <a:lum bright="77000" contrast="-80000"/>
          </a:blip>
          <a:srcRect l="975" r="17712" b="2817"/>
          <a:stretch>
            <a:fillRect/>
          </a:stretch>
        </p:blipFill>
        <p:spPr>
          <a:xfrm>
            <a:off x="86954" y="1268760"/>
            <a:ext cx="8970093" cy="4968552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41" name="40 CuadroTexto"/>
          <p:cNvSpPr txBox="1"/>
          <p:nvPr/>
        </p:nvSpPr>
        <p:spPr>
          <a:xfrm>
            <a:off x="571472" y="365755"/>
            <a:ext cx="6952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Practical steps for the application of the DESSIN ESS Evaluation Framework – Part II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2123727" y="3114973"/>
            <a:ext cx="2448000" cy="305033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rgbClr val="C0504D"/>
            </a:solidFill>
            <a:round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GB" sz="1600" b="1" dirty="0">
                <a:latin typeface="Calibri" pitchFamily="34" charset="0"/>
              </a:rPr>
              <a:t>DRIVERS</a:t>
            </a:r>
          </a:p>
          <a:p>
            <a:pPr>
              <a:spcAft>
                <a:spcPts val="1000"/>
              </a:spcAft>
            </a:pPr>
            <a:r>
              <a:rPr lang="en-GB" sz="1600" dirty="0">
                <a:latin typeface="Calibri" pitchFamily="34" charset="0"/>
              </a:rPr>
              <a:t>STEP 1. </a:t>
            </a:r>
            <a:br>
              <a:rPr lang="en-GB" sz="1600" dirty="0">
                <a:latin typeface="Calibri" pitchFamily="34" charset="0"/>
              </a:rPr>
            </a:br>
            <a:r>
              <a:rPr lang="en-GB" sz="1600" dirty="0">
                <a:latin typeface="Calibri" pitchFamily="34" charset="0"/>
              </a:rPr>
              <a:t>Gather an overview of “</a:t>
            </a:r>
            <a:r>
              <a:rPr lang="en-GB" sz="1600" i="1" dirty="0">
                <a:latin typeface="Calibri" pitchFamily="34" charset="0"/>
              </a:rPr>
              <a:t>the anthropogenic activities that may have environmental effects</a:t>
            </a:r>
            <a:r>
              <a:rPr lang="en-GB" sz="1600" dirty="0">
                <a:latin typeface="Calibri" pitchFamily="34" charset="0"/>
              </a:rPr>
              <a:t>” taking place in the defined environmental system of interest (e.g. mature site).</a:t>
            </a:r>
            <a:endParaRPr lang="en-GB" sz="1600" dirty="0"/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4644306" y="3114973"/>
            <a:ext cx="2447974" cy="305033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rgbClr val="F79646"/>
            </a:solidFill>
            <a:round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GB" sz="1600" b="1">
                <a:latin typeface="Calibri" pitchFamily="34" charset="0"/>
              </a:rPr>
              <a:t>PRESSURES</a:t>
            </a:r>
            <a:endParaRPr lang="en-GB" sz="1600" b="1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en-GB" sz="1600">
                <a:latin typeface="Calibri" pitchFamily="34" charset="0"/>
              </a:rPr>
              <a:t>STEP 2.</a:t>
            </a:r>
            <a:br>
              <a:rPr lang="en-GB" sz="1600">
                <a:latin typeface="Calibri" pitchFamily="34" charset="0"/>
              </a:rPr>
            </a:br>
            <a:r>
              <a:rPr lang="en-GB" sz="1600">
                <a:latin typeface="Calibri" pitchFamily="34" charset="0"/>
              </a:rPr>
              <a:t>Identify what are “</a:t>
            </a:r>
            <a:r>
              <a:rPr lang="en-GB" sz="1600" i="1">
                <a:latin typeface="Calibri" pitchFamily="34" charset="0"/>
              </a:rPr>
              <a:t>the direct environmental effects of the drivers</a:t>
            </a:r>
            <a:r>
              <a:rPr lang="en-GB" sz="1600">
                <a:latin typeface="Calibri" pitchFamily="34" charset="0"/>
              </a:rPr>
              <a:t>” recognized in step 1.</a:t>
            </a:r>
          </a:p>
          <a:p>
            <a:pPr>
              <a:spcAft>
                <a:spcPts val="1000"/>
              </a:spcAft>
            </a:pPr>
            <a:endParaRPr lang="en-GB" sz="1600"/>
          </a:p>
        </p:txBody>
      </p:sp>
      <p:sp>
        <p:nvSpPr>
          <p:cNvPr id="17" name="Rectangle 16"/>
          <p:cNvSpPr/>
          <p:nvPr/>
        </p:nvSpPr>
        <p:spPr>
          <a:xfrm>
            <a:off x="2087724" y="1412776"/>
            <a:ext cx="4968552" cy="1512168"/>
          </a:xfrm>
          <a:prstGeom prst="rect">
            <a:avLst/>
          </a:prstGeom>
          <a:solidFill>
            <a:srgbClr val="00B8ED"/>
          </a:solidFill>
          <a:ln>
            <a:solidFill>
              <a:srgbClr val="00B8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i="1" dirty="0"/>
              <a:t>PART II: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i="1" dirty="0"/>
              <a:t>Problem characterisation </a:t>
            </a:r>
          </a:p>
        </p:txBody>
      </p:sp>
    </p:spTree>
    <p:extLst>
      <p:ext uri="{BB962C8B-B14F-4D97-AF65-F5344CB8AC3E}">
        <p14:creationId xmlns:p14="http://schemas.microsoft.com/office/powerpoint/2010/main" xmlns="" val="38777380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Practical steps for the application of the DESSIN ESS Evaluation Framework.png"/>
          <p:cNvPicPr>
            <a:picLocks noChangeAspect="1"/>
          </p:cNvPicPr>
          <p:nvPr/>
        </p:nvPicPr>
        <p:blipFill>
          <a:blip r:embed="rId3" cstate="print">
            <a:lum bright="77000" contrast="-80000"/>
          </a:blip>
          <a:srcRect l="975" r="17712" b="2817"/>
          <a:stretch>
            <a:fillRect/>
          </a:stretch>
        </p:blipFill>
        <p:spPr>
          <a:xfrm>
            <a:off x="86954" y="1268760"/>
            <a:ext cx="8970093" cy="4968552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41" name="40 CuadroTexto"/>
          <p:cNvSpPr txBox="1"/>
          <p:nvPr/>
        </p:nvSpPr>
        <p:spPr>
          <a:xfrm>
            <a:off x="571472" y="365755"/>
            <a:ext cx="6952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Practical steps for the application of the DESSIN ESS Evaluation Framework – Part III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93758" y="1412776"/>
            <a:ext cx="4356484" cy="1512168"/>
          </a:xfrm>
          <a:prstGeom prst="rect">
            <a:avLst/>
          </a:prstGeom>
          <a:solidFill>
            <a:srgbClr val="00B8ED"/>
          </a:solidFill>
          <a:ln>
            <a:solidFill>
              <a:srgbClr val="00B8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 smtClean="0"/>
              <a:t>PART III: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 smtClean="0"/>
              <a:t>Response capabilities and potential beneficiaries</a:t>
            </a:r>
            <a:endParaRPr lang="en-US" sz="2000" b="1" i="1" dirty="0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425327" y="3140968"/>
            <a:ext cx="4293347" cy="3096344"/>
          </a:xfrm>
          <a:prstGeom prst="flowChartOffpageConnector">
            <a:avLst/>
          </a:prstGeom>
          <a:solidFill>
            <a:srgbClr val="FFFFFF"/>
          </a:solidFill>
          <a:ln w="31750">
            <a:solidFill>
              <a:srgbClr val="A5A5A5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GB" sz="1000" b="1" dirty="0" smtClean="0">
                <a:latin typeface="Calibri" pitchFamily="34" charset="0"/>
              </a:rPr>
              <a:t/>
            </a:r>
            <a:br>
              <a:rPr lang="en-GB" sz="1000" b="1" dirty="0" smtClean="0">
                <a:latin typeface="Calibri" pitchFamily="34" charset="0"/>
              </a:rPr>
            </a:br>
            <a:r>
              <a:rPr lang="en-GB" sz="1600" b="1" dirty="0" smtClean="0">
                <a:latin typeface="Calibri" pitchFamily="34" charset="0"/>
              </a:rPr>
              <a:t>RESPONSES &amp; BENEFICIARIES</a:t>
            </a:r>
            <a:endParaRPr lang="en-GB" sz="1600" b="1" i="1" dirty="0">
              <a:latin typeface="Calibri" pitchFamily="34" charset="0"/>
            </a:endParaRPr>
          </a:p>
          <a:p>
            <a:r>
              <a:rPr lang="en-GB" sz="1600" dirty="0">
                <a:latin typeface="Calibri" pitchFamily="34" charset="0"/>
              </a:rPr>
              <a:t>STEP 3.</a:t>
            </a:r>
            <a:br>
              <a:rPr lang="en-GB" sz="1600" dirty="0">
                <a:latin typeface="Calibri" pitchFamily="34" charset="0"/>
              </a:rPr>
            </a:br>
            <a:r>
              <a:rPr lang="en-GB" sz="1600" dirty="0">
                <a:latin typeface="Calibri" pitchFamily="34" charset="0"/>
              </a:rPr>
              <a:t>Describe the proposed measure (PM) and its capabilities</a:t>
            </a:r>
          </a:p>
          <a:p>
            <a:endParaRPr lang="en-GB" sz="1600" dirty="0">
              <a:latin typeface="Calibri" pitchFamily="34" charset="0"/>
            </a:endParaRPr>
          </a:p>
          <a:p>
            <a:r>
              <a:rPr lang="en-GB" sz="1600" dirty="0">
                <a:latin typeface="Calibri" pitchFamily="34" charset="0"/>
              </a:rPr>
              <a:t>STEP 4. </a:t>
            </a:r>
          </a:p>
          <a:p>
            <a:r>
              <a:rPr lang="en-GB" sz="1600" dirty="0">
                <a:latin typeface="Calibri" pitchFamily="34" charset="0"/>
              </a:rPr>
              <a:t>Identify the expected beneficiaries of the hypothetical changes induced by the PM</a:t>
            </a:r>
          </a:p>
        </p:txBody>
      </p:sp>
    </p:spTree>
    <p:extLst>
      <p:ext uri="{BB962C8B-B14F-4D97-AF65-F5344CB8AC3E}">
        <p14:creationId xmlns:p14="http://schemas.microsoft.com/office/powerpoint/2010/main" xmlns="" val="38777380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Practical steps for the application of the DESSIN ESS Evaluation Framework.png"/>
          <p:cNvPicPr>
            <a:picLocks noChangeAspect="1"/>
          </p:cNvPicPr>
          <p:nvPr/>
        </p:nvPicPr>
        <p:blipFill>
          <a:blip r:embed="rId3" cstate="print">
            <a:lum bright="77000" contrast="-80000"/>
          </a:blip>
          <a:srcRect l="975" r="17712" b="2817"/>
          <a:stretch>
            <a:fillRect/>
          </a:stretch>
        </p:blipFill>
        <p:spPr>
          <a:xfrm>
            <a:off x="86954" y="1268760"/>
            <a:ext cx="8970093" cy="4968552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41" name="40 CuadroTexto"/>
          <p:cNvSpPr txBox="1"/>
          <p:nvPr/>
        </p:nvSpPr>
        <p:spPr>
          <a:xfrm>
            <a:off x="571472" y="365755"/>
            <a:ext cx="6952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Practical steps for the application of the DESSIN ESS Evaluation Framework – Part IV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1520" y="1268760"/>
            <a:ext cx="8640960" cy="936104"/>
          </a:xfrm>
          <a:prstGeom prst="rect">
            <a:avLst/>
          </a:prstGeom>
          <a:solidFill>
            <a:srgbClr val="00B8ED"/>
          </a:solidFill>
          <a:ln>
            <a:solidFill>
              <a:srgbClr val="00B8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2000" b="1" i="1" dirty="0" smtClean="0">
                <a:solidFill>
                  <a:srgbClr val="FFFFFF"/>
                </a:solidFill>
              </a:rPr>
              <a:t>PART IV: </a:t>
            </a:r>
          </a:p>
          <a:p>
            <a:pPr algn="ctr"/>
            <a:r>
              <a:rPr lang="en-GB" sz="2000" b="1" i="1" dirty="0" smtClean="0">
                <a:solidFill>
                  <a:srgbClr val="FFFFFF"/>
                </a:solidFill>
              </a:rPr>
              <a:t>Impact evaluation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647564" y="4221088"/>
            <a:ext cx="7848872" cy="57606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rgbClr val="575756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GB" sz="1400" dirty="0">
                <a:latin typeface="Calibri" pitchFamily="34" charset="0"/>
              </a:rPr>
              <a:t>STEP 8</a:t>
            </a:r>
            <a:r>
              <a:rPr lang="en-GB" sz="1400" dirty="0">
                <a:latin typeface="Times New Roman" pitchFamily="18" charset="0"/>
              </a:rPr>
              <a:t>.</a:t>
            </a:r>
            <a:br>
              <a:rPr lang="en-GB" sz="1400" dirty="0">
                <a:latin typeface="Times New Roman" pitchFamily="18" charset="0"/>
              </a:rPr>
            </a:br>
            <a:r>
              <a:rPr lang="en-GB" sz="1400" dirty="0">
                <a:latin typeface="Calibri" pitchFamily="34" charset="0"/>
              </a:rPr>
              <a:t>Quantify expected changes in state, impact I and Impact II indicators (before and after the intervention)</a:t>
            </a:r>
            <a:endParaRPr lang="en-GB" sz="1400" dirty="0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179512" y="2299828"/>
            <a:ext cx="2880000" cy="1800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rgbClr val="9BBB59"/>
            </a:solidFill>
            <a:round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GB" sz="1400" b="1" dirty="0">
                <a:latin typeface="Calibri" pitchFamily="34" charset="0"/>
              </a:rPr>
              <a:t>STATE</a:t>
            </a:r>
          </a:p>
          <a:p>
            <a:pPr>
              <a:spcAft>
                <a:spcPts val="1000"/>
              </a:spcAft>
            </a:pPr>
            <a:r>
              <a:rPr lang="en-GB" sz="1400" dirty="0">
                <a:latin typeface="Calibri" pitchFamily="34" charset="0"/>
              </a:rPr>
              <a:t>STEP 5</a:t>
            </a:r>
            <a:r>
              <a:rPr lang="en-GB" sz="1400" dirty="0">
                <a:latin typeface="Times New Roman" pitchFamily="18" charset="0"/>
              </a:rPr>
              <a:t>.</a:t>
            </a:r>
            <a:br>
              <a:rPr lang="en-GB" sz="1400" dirty="0">
                <a:latin typeface="Times New Roman" pitchFamily="18" charset="0"/>
              </a:rPr>
            </a:br>
            <a:r>
              <a:rPr lang="en-GB" sz="1400" dirty="0">
                <a:latin typeface="Calibri" pitchFamily="34" charset="0"/>
              </a:rPr>
              <a:t>Identify the parameters which dictate the </a:t>
            </a:r>
            <a:r>
              <a:rPr lang="en-GB" sz="1400" i="1" dirty="0">
                <a:latin typeface="Calibri" pitchFamily="34" charset="0"/>
              </a:rPr>
              <a:t>condition of the system </a:t>
            </a:r>
            <a:r>
              <a:rPr lang="en-GB" sz="1400" dirty="0">
                <a:latin typeface="Calibri" pitchFamily="34" charset="0"/>
              </a:rPr>
              <a:t>under study and which would be hypothetically affected by the PM. </a:t>
            </a:r>
          </a:p>
          <a:p>
            <a:endParaRPr lang="en-GB" sz="1400" dirty="0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3131520" y="2299828"/>
            <a:ext cx="2880000" cy="1800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rgbClr val="4BACC6"/>
            </a:solidFill>
            <a:round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GB" sz="1400" b="1" dirty="0">
                <a:latin typeface="Calibri" pitchFamily="34" charset="0"/>
              </a:rPr>
              <a:t>IMPACT </a:t>
            </a:r>
            <a:r>
              <a:rPr lang="en-GB" sz="1400" b="1" dirty="0" smtClean="0">
                <a:latin typeface="Calibri" pitchFamily="34" charset="0"/>
              </a:rPr>
              <a:t>I (ESS Provision)</a:t>
            </a:r>
            <a:endParaRPr lang="en-GB" sz="1400" b="1" dirty="0"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en-GB" sz="1400" dirty="0">
                <a:latin typeface="Calibri" pitchFamily="34" charset="0"/>
              </a:rPr>
              <a:t>STEP 6</a:t>
            </a:r>
            <a:r>
              <a:rPr lang="en-GB" sz="1400" dirty="0">
                <a:latin typeface="Times New Roman" pitchFamily="18" charset="0"/>
              </a:rPr>
              <a:t>.</a:t>
            </a:r>
            <a:br>
              <a:rPr lang="en-GB" sz="1400" dirty="0">
                <a:latin typeface="Times New Roman" pitchFamily="18" charset="0"/>
              </a:rPr>
            </a:br>
            <a:r>
              <a:rPr lang="en-US" sz="1400" dirty="0">
                <a:latin typeface="Calibri" pitchFamily="34" charset="0"/>
              </a:rPr>
              <a:t>Select indicators/proxies for relating biophysical parameters (State) to the relevant ESS.</a:t>
            </a:r>
            <a:endParaRPr lang="en-GB" sz="1400" dirty="0"/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6083848" y="2299828"/>
            <a:ext cx="2880000" cy="1800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rgbClr val="4F81BD"/>
            </a:solidFill>
            <a:round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GB" sz="1400" b="1" dirty="0">
                <a:latin typeface="Calibri" pitchFamily="34" charset="0"/>
              </a:rPr>
              <a:t>IMPACT </a:t>
            </a:r>
            <a:r>
              <a:rPr lang="en-GB" sz="1400" b="1" dirty="0" smtClean="0">
                <a:latin typeface="Calibri" pitchFamily="34" charset="0"/>
              </a:rPr>
              <a:t>II (ESS Use and resulting benefits)</a:t>
            </a:r>
            <a:endParaRPr lang="en-GB" sz="1400" b="1" dirty="0">
              <a:latin typeface="Calibri" pitchFamily="34" charset="0"/>
            </a:endParaRPr>
          </a:p>
          <a:p>
            <a:pPr>
              <a:spcAft>
                <a:spcPts val="1000"/>
              </a:spcAft>
            </a:pPr>
            <a:r>
              <a:rPr lang="en-GB" sz="1400" dirty="0">
                <a:latin typeface="Calibri" pitchFamily="34" charset="0"/>
              </a:rPr>
              <a:t>STEP 7</a:t>
            </a:r>
            <a:r>
              <a:rPr lang="en-GB" sz="1400" dirty="0">
                <a:latin typeface="Times New Roman" pitchFamily="18" charset="0"/>
              </a:rPr>
              <a:t>.</a:t>
            </a:r>
            <a:br>
              <a:rPr lang="en-GB" sz="1400" dirty="0">
                <a:latin typeface="Times New Roman" pitchFamily="18" charset="0"/>
              </a:rPr>
            </a:br>
            <a:r>
              <a:rPr lang="en-GB" sz="1400" dirty="0">
                <a:latin typeface="Calibri" pitchFamily="34" charset="0"/>
              </a:rPr>
              <a:t>Select the indicators/proxies to measure human wellbeing parameters related to the relevant ESS.</a:t>
            </a:r>
            <a:endParaRPr lang="en-GB" sz="1400" dirty="0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2339752" y="4914243"/>
            <a:ext cx="1296541" cy="576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rgbClr val="9BBB59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GB" sz="1400" b="1" dirty="0">
                <a:latin typeface="Calibri" pitchFamily="34" charset="0"/>
              </a:rPr>
              <a:t>STATE </a:t>
            </a:r>
            <a:r>
              <a:rPr lang="en-GB" sz="1400" b="1" dirty="0" smtClean="0">
                <a:latin typeface="Calibri" pitchFamily="34" charset="0"/>
              </a:rPr>
              <a:t/>
            </a:r>
            <a:br>
              <a:rPr lang="en-GB" sz="1400" b="1" dirty="0" smtClean="0">
                <a:latin typeface="Calibri" pitchFamily="34" charset="0"/>
              </a:rPr>
            </a:br>
            <a:r>
              <a:rPr lang="en-GB" sz="1400" b="1" dirty="0" smtClean="0">
                <a:latin typeface="Calibri" pitchFamily="34" charset="0"/>
              </a:rPr>
              <a:t>(</a:t>
            </a:r>
            <a:r>
              <a:rPr lang="en-GB" sz="1400" b="1" dirty="0">
                <a:latin typeface="Calibri" pitchFamily="34" charset="0"/>
              </a:rPr>
              <a:t>before)</a:t>
            </a:r>
            <a:r>
              <a:rPr lang="en-GB" sz="1400" dirty="0"/>
              <a:t> </a:t>
            </a:r>
            <a:endParaRPr lang="en-GB" sz="1400" b="1" dirty="0">
              <a:latin typeface="Calibri" pitchFamily="34" charset="0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3995936" y="4896083"/>
            <a:ext cx="1296000" cy="576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rgbClr val="4BACC6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GB" sz="1400" b="1" dirty="0">
                <a:latin typeface="Calibri" pitchFamily="34" charset="0"/>
              </a:rPr>
              <a:t>IMPACT I (before)</a:t>
            </a:r>
            <a:r>
              <a:rPr lang="en-GB" sz="1400" dirty="0"/>
              <a:t> </a:t>
            </a:r>
            <a:endParaRPr lang="en-GB" sz="1400" b="1" dirty="0">
              <a:latin typeface="Times New Roman" pitchFamily="18" charset="0"/>
            </a:endParaRP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2411759" y="6021351"/>
            <a:ext cx="1296000" cy="576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rgbClr val="9BBB59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GB" sz="1400" b="1" dirty="0" smtClean="0">
                <a:latin typeface="Calibri" pitchFamily="34" charset="0"/>
              </a:rPr>
              <a:t>STATE</a:t>
            </a:r>
            <a:br>
              <a:rPr lang="en-GB" sz="1400" b="1" dirty="0" smtClean="0">
                <a:latin typeface="Calibri" pitchFamily="34" charset="0"/>
              </a:rPr>
            </a:br>
            <a:r>
              <a:rPr lang="en-GB" sz="1400" b="1" dirty="0" smtClean="0">
                <a:latin typeface="Calibri" pitchFamily="34" charset="0"/>
              </a:rPr>
              <a:t>(after</a:t>
            </a:r>
            <a:r>
              <a:rPr lang="en-GB" sz="1400" b="1" dirty="0">
                <a:latin typeface="Calibri" pitchFamily="34" charset="0"/>
              </a:rPr>
              <a:t>) </a:t>
            </a: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3995936" y="5976203"/>
            <a:ext cx="1296000" cy="576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rgbClr val="4BACC6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GB" sz="1400" b="1" dirty="0">
                <a:latin typeface="Calibri" pitchFamily="34" charset="0"/>
              </a:rPr>
              <a:t>IMPACT I (after)</a:t>
            </a:r>
            <a:endParaRPr lang="en-GB" sz="1400" b="1" dirty="0">
              <a:latin typeface="Times New Roman" pitchFamily="18" charset="0"/>
            </a:endParaRPr>
          </a:p>
        </p:txBody>
      </p:sp>
      <p:cxnSp>
        <p:nvCxnSpPr>
          <p:cNvPr id="20" name="Elbow Connector 19"/>
          <p:cNvCxnSpPr>
            <a:stCxn id="11" idx="2"/>
          </p:cNvCxnSpPr>
          <p:nvPr/>
        </p:nvCxnSpPr>
        <p:spPr>
          <a:xfrm rot="16200000" flipH="1">
            <a:off x="2754122" y="5740396"/>
            <a:ext cx="468000" cy="19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 rot="16200000" flipH="1">
            <a:off x="4410008" y="5696935"/>
            <a:ext cx="468000" cy="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7" name="AutoShape 5"/>
          <p:cNvSpPr>
            <a:spLocks noChangeArrowheads="1"/>
          </p:cNvSpPr>
          <p:nvPr/>
        </p:nvSpPr>
        <p:spPr bwMode="auto">
          <a:xfrm>
            <a:off x="5652120" y="4896083"/>
            <a:ext cx="1296000" cy="576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rgbClr val="4F81BD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GB" sz="1400" b="1" dirty="0">
                <a:latin typeface="Calibri" pitchFamily="34" charset="0"/>
              </a:rPr>
              <a:t>IMPACT I (before)</a:t>
            </a:r>
            <a:r>
              <a:rPr lang="en-GB" sz="1400" dirty="0"/>
              <a:t> </a:t>
            </a:r>
            <a:endParaRPr lang="en-GB" sz="1400" b="1" dirty="0">
              <a:latin typeface="Times New Roman" pitchFamily="18" charset="0"/>
            </a:endParaRPr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5652120" y="5976203"/>
            <a:ext cx="1296000" cy="576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rgbClr val="4F81BD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GB" sz="1400" b="1" dirty="0">
                <a:latin typeface="Calibri" pitchFamily="34" charset="0"/>
              </a:rPr>
              <a:t>IMPACT I (after)</a:t>
            </a:r>
            <a:endParaRPr lang="en-GB" sz="1400" b="1" dirty="0">
              <a:latin typeface="Times New Roman" pitchFamily="18" charset="0"/>
            </a:endParaRPr>
          </a:p>
        </p:txBody>
      </p:sp>
      <p:cxnSp>
        <p:nvCxnSpPr>
          <p:cNvPr id="29" name="Elbow Connector 28"/>
          <p:cNvCxnSpPr/>
          <p:nvPr/>
        </p:nvCxnSpPr>
        <p:spPr>
          <a:xfrm rot="16200000" flipH="1">
            <a:off x="6066192" y="5696935"/>
            <a:ext cx="468000" cy="0"/>
          </a:xfrm>
          <a:prstGeom prst="bentConnector3">
            <a:avLst>
              <a:gd name="adj1" fmla="val 50000"/>
            </a:avLst>
          </a:prstGeom>
          <a:ln>
            <a:solidFill>
              <a:srgbClr val="4F81BD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777380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ractical steps for the application of the DESSIN ESS Evaluation Framework.png"/>
          <p:cNvPicPr>
            <a:picLocks noChangeAspect="1"/>
          </p:cNvPicPr>
          <p:nvPr/>
        </p:nvPicPr>
        <p:blipFill>
          <a:blip r:embed="rId3" cstate="print">
            <a:lum bright="77000" contrast="-80000"/>
          </a:blip>
          <a:srcRect l="975" r="17712" b="2817"/>
          <a:stretch>
            <a:fillRect/>
          </a:stretch>
        </p:blipFill>
        <p:spPr>
          <a:xfrm>
            <a:off x="86954" y="1268760"/>
            <a:ext cx="8970093" cy="4968552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41" name="40 CuadroTexto"/>
          <p:cNvSpPr txBox="1"/>
          <p:nvPr/>
        </p:nvSpPr>
        <p:spPr>
          <a:xfrm>
            <a:off x="571472" y="365755"/>
            <a:ext cx="6952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Practical steps for the application of the DESSIN ESS Evaluation Framework – Part V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3848" y="1340768"/>
            <a:ext cx="2736304" cy="1152129"/>
          </a:xfrm>
          <a:prstGeom prst="rect">
            <a:avLst/>
          </a:prstGeom>
          <a:solidFill>
            <a:srgbClr val="00B8ED"/>
          </a:solidFill>
          <a:ln>
            <a:solidFill>
              <a:srgbClr val="00B8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i="1" dirty="0"/>
              <a:t>PART </a:t>
            </a:r>
            <a:r>
              <a:rPr lang="en-GB" sz="2000" b="1" i="1" dirty="0" smtClean="0"/>
              <a:t>V: </a:t>
            </a:r>
            <a:endParaRPr lang="en-GB" sz="2000" b="1" i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i="1" dirty="0" smtClean="0"/>
              <a:t>Sustainability Assessment </a:t>
            </a:r>
            <a:endParaRPr lang="en-GB" sz="2000" b="1" i="1" dirty="0"/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3203848" y="2636912"/>
            <a:ext cx="2736304" cy="352839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rgbClr val="565656"/>
            </a:solidFill>
            <a:round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endParaRPr lang="en-GB" sz="1600" dirty="0" smtClean="0">
              <a:latin typeface="Calibri" pitchFamily="34" charset="0"/>
            </a:endParaRPr>
          </a:p>
          <a:p>
            <a:pPr>
              <a:spcAft>
                <a:spcPts val="1000"/>
              </a:spcAft>
              <a:buFont typeface="Arial" pitchFamily="34" charset="0"/>
              <a:buChar char="•"/>
            </a:pPr>
            <a:r>
              <a:rPr lang="en-GB" sz="1600" dirty="0" smtClean="0">
                <a:latin typeface="Calibri" pitchFamily="34" charset="0"/>
              </a:rPr>
              <a:t> Defining the decision case</a:t>
            </a:r>
          </a:p>
          <a:p>
            <a:pPr>
              <a:spcAft>
                <a:spcPts val="1000"/>
              </a:spcAft>
              <a:buFont typeface="Arial" pitchFamily="34" charset="0"/>
              <a:buChar char="•"/>
            </a:pPr>
            <a:r>
              <a:rPr lang="en-GB" sz="1600" dirty="0" smtClean="0">
                <a:latin typeface="Calibri" pitchFamily="34" charset="0"/>
              </a:rPr>
              <a:t> Indicator selection</a:t>
            </a:r>
          </a:p>
          <a:p>
            <a:pPr>
              <a:spcAft>
                <a:spcPts val="1000"/>
              </a:spcAft>
              <a:buFont typeface="Arial" pitchFamily="34" charset="0"/>
              <a:buChar char="•"/>
            </a:pPr>
            <a:r>
              <a:rPr lang="en-GB" sz="1600" dirty="0" smtClean="0">
                <a:latin typeface="Calibri" pitchFamily="34" charset="0"/>
              </a:rPr>
              <a:t> Defining additional indicators</a:t>
            </a:r>
          </a:p>
          <a:p>
            <a:pPr>
              <a:spcAft>
                <a:spcPts val="1000"/>
              </a:spcAft>
              <a:buFont typeface="Arial" pitchFamily="34" charset="0"/>
              <a:buChar char="•"/>
            </a:pPr>
            <a:r>
              <a:rPr lang="en-GB" sz="1600" dirty="0" smtClean="0">
                <a:latin typeface="Calibri" pitchFamily="34" charset="0"/>
              </a:rPr>
              <a:t> Data collection and assessment</a:t>
            </a:r>
          </a:p>
          <a:p>
            <a:pPr>
              <a:spcAft>
                <a:spcPts val="1000"/>
              </a:spcAft>
              <a:buFont typeface="Arial" pitchFamily="34" charset="0"/>
              <a:buChar char="•"/>
            </a:pPr>
            <a:r>
              <a:rPr lang="en-GB" sz="1600" dirty="0" smtClean="0">
                <a:latin typeface="Calibri" pitchFamily="34" charset="0"/>
              </a:rPr>
              <a:t> Results and discussion</a:t>
            </a:r>
          </a:p>
          <a:p>
            <a:pPr>
              <a:spcAft>
                <a:spcPts val="1000"/>
              </a:spcAft>
              <a:buFont typeface="Arial" pitchFamily="34" charset="0"/>
              <a:buChar char="•"/>
            </a:pPr>
            <a:r>
              <a:rPr lang="en-GB" sz="1600" dirty="0" smtClean="0">
                <a:latin typeface="Calibri" pitchFamily="34" charset="0"/>
              </a:rPr>
              <a:t> Decision support</a:t>
            </a:r>
          </a:p>
        </p:txBody>
      </p:sp>
    </p:spTree>
    <p:extLst>
      <p:ext uri="{BB962C8B-B14F-4D97-AF65-F5344CB8AC3E}">
        <p14:creationId xmlns:p14="http://schemas.microsoft.com/office/powerpoint/2010/main" xmlns="" val="38777380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140968"/>
            <a:ext cx="9144000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el 7"/>
          <p:cNvSpPr txBox="1">
            <a:spLocks/>
          </p:cNvSpPr>
          <p:nvPr/>
        </p:nvSpPr>
        <p:spPr bwMode="gray">
          <a:xfrm>
            <a:off x="442800" y="188941"/>
            <a:ext cx="6110287" cy="6336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2300"/>
              </a:lnSpc>
              <a:spcBef>
                <a:spcPct val="0"/>
              </a:spcBef>
              <a:buNone/>
              <a:defRPr sz="2200" b="1" kern="1200">
                <a:solidFill>
                  <a:srgbClr val="1A171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	</a:t>
            </a:r>
            <a:endParaRPr lang="en-US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C44C8F-2E2C-4826-917D-1392BE546337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196" name="Picture 4" descr="Viel Natur rund um die Emscher: So sieht das Hochwasserrückhaltebecken in Ickern von oben aus.">
            <a:hlinkClick r:id="rId3" tooltip="Viel Natur rund um die Emscher: So sieht das Hochwasserrückhaltebecken in Ickern von oben aus.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34538" y="-26008013"/>
            <a:ext cx="59436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 CuadroTexto"/>
          <p:cNvSpPr txBox="1"/>
          <p:nvPr/>
        </p:nvSpPr>
        <p:spPr>
          <a:xfrm>
            <a:off x="733873" y="332656"/>
            <a:ext cx="83026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Agenda (progress)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1416968"/>
            <a:ext cx="79248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z="2400" dirty="0" smtClean="0"/>
              <a:t> DESSIN Project Overview</a:t>
            </a:r>
          </a:p>
          <a:p>
            <a:pPr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z="2400" dirty="0" smtClean="0"/>
              <a:t> Introduction to the framework</a:t>
            </a:r>
          </a:p>
          <a:p>
            <a:pPr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z="2400" dirty="0" smtClean="0"/>
              <a:t> Practical steps for the application of the framework</a:t>
            </a:r>
          </a:p>
          <a:p>
            <a:pPr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z="2400" dirty="0" smtClean="0"/>
              <a:t> First Q&amp;A (on the conceptual setup)</a:t>
            </a:r>
          </a:p>
          <a:p>
            <a:pPr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z="2400" dirty="0" smtClean="0"/>
              <a:t> Overview of practical applications</a:t>
            </a:r>
          </a:p>
          <a:p>
            <a:pPr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z="2400" dirty="0" smtClean="0"/>
              <a:t> Application of the framework on the </a:t>
            </a:r>
            <a:r>
              <a:rPr lang="en-US" sz="2400" dirty="0" err="1" smtClean="0"/>
              <a:t>Emscher</a:t>
            </a:r>
            <a:r>
              <a:rPr lang="en-US" sz="2400" dirty="0" smtClean="0"/>
              <a:t> River case study</a:t>
            </a:r>
          </a:p>
          <a:p>
            <a:pPr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z="2400" dirty="0" smtClean="0"/>
              <a:t> Second Q&amp;A (on practical application issues)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8133864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40 CuadroTexto"/>
          <p:cNvSpPr txBox="1"/>
          <p:nvPr/>
        </p:nvSpPr>
        <p:spPr>
          <a:xfrm>
            <a:off x="571472" y="365755"/>
            <a:ext cx="6952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First Q&amp;A: Conceptual setup of the framework 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340768"/>
            <a:ext cx="4276725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7200" y="1416968"/>
            <a:ext cx="7924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Further </a:t>
            </a:r>
            <a:r>
              <a:rPr lang="de-DE" sz="2400" b="1" dirty="0" err="1" smtClean="0"/>
              <a:t>questions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welcome</a:t>
            </a:r>
            <a:r>
              <a:rPr lang="de-DE" sz="2400" b="1" dirty="0" smtClean="0"/>
              <a:t>!</a:t>
            </a:r>
          </a:p>
          <a:p>
            <a:endParaRPr lang="de-DE" dirty="0" smtClean="0"/>
          </a:p>
          <a:p>
            <a:r>
              <a:rPr lang="de-DE" sz="2400" dirty="0" err="1" smtClean="0"/>
              <a:t>Please</a:t>
            </a:r>
            <a:r>
              <a:rPr lang="de-DE" sz="2400" dirty="0" smtClean="0"/>
              <a:t> </a:t>
            </a:r>
            <a:r>
              <a:rPr lang="de-DE" sz="2400" dirty="0" err="1" smtClean="0"/>
              <a:t>ask</a:t>
            </a:r>
            <a:r>
              <a:rPr lang="de-DE" sz="2400" dirty="0" smtClean="0"/>
              <a:t> </a:t>
            </a:r>
            <a:r>
              <a:rPr lang="de-DE" sz="2400" dirty="0" err="1" smtClean="0"/>
              <a:t>your</a:t>
            </a:r>
            <a:r>
              <a:rPr lang="de-DE" sz="2400" dirty="0" smtClean="0"/>
              <a:t> </a:t>
            </a:r>
            <a:r>
              <a:rPr lang="de-DE" sz="2400" dirty="0" err="1" smtClean="0"/>
              <a:t>questions</a:t>
            </a:r>
            <a:r>
              <a:rPr lang="de-DE" sz="2400" dirty="0" smtClean="0"/>
              <a:t> </a:t>
            </a:r>
            <a:r>
              <a:rPr lang="de-DE" sz="2400" dirty="0" err="1" smtClean="0"/>
              <a:t>by</a:t>
            </a:r>
            <a:r>
              <a:rPr lang="de-DE" sz="2400" dirty="0" smtClean="0"/>
              <a:t>:</a:t>
            </a:r>
          </a:p>
          <a:p>
            <a:pPr marL="457200" indent="-457200">
              <a:buAutoNum type="arabicPeriod"/>
            </a:pPr>
            <a:r>
              <a:rPr lang="de-DE" sz="2400" dirty="0" err="1" smtClean="0"/>
              <a:t>Raising</a:t>
            </a:r>
            <a:r>
              <a:rPr lang="de-DE" sz="2400" dirty="0" smtClean="0"/>
              <a:t> </a:t>
            </a:r>
            <a:r>
              <a:rPr lang="de-DE" sz="2400" dirty="0" err="1" smtClean="0"/>
              <a:t>your</a:t>
            </a:r>
            <a:r>
              <a:rPr lang="de-DE" sz="2400" dirty="0" smtClean="0"/>
              <a:t> </a:t>
            </a:r>
            <a:r>
              <a:rPr lang="de-DE" sz="2400" dirty="0" err="1" smtClean="0"/>
              <a:t>hand</a:t>
            </a:r>
            <a:endParaRPr lang="de-DE" sz="2400" dirty="0" smtClean="0"/>
          </a:p>
          <a:p>
            <a:pPr marL="457200" indent="-457200">
              <a:buAutoNum type="arabicPeriod"/>
            </a:pPr>
            <a:r>
              <a:rPr lang="de-DE" sz="2400" dirty="0" err="1" smtClean="0"/>
              <a:t>Entering</a:t>
            </a:r>
            <a:r>
              <a:rPr lang="de-DE" sz="2400" dirty="0" smtClean="0"/>
              <a:t> </a:t>
            </a:r>
            <a:r>
              <a:rPr lang="de-DE" sz="2400" dirty="0" err="1" smtClean="0"/>
              <a:t>your</a:t>
            </a:r>
            <a:r>
              <a:rPr lang="de-DE" sz="2400" dirty="0" smtClean="0"/>
              <a:t> </a:t>
            </a:r>
            <a:r>
              <a:rPr lang="de-DE" sz="2400" dirty="0" err="1" smtClean="0"/>
              <a:t>question</a:t>
            </a:r>
            <a:endParaRPr lang="de-DE" sz="2400" dirty="0" smtClean="0"/>
          </a:p>
          <a:p>
            <a:pPr marL="457200" indent="-457200"/>
            <a:r>
              <a:rPr lang="de-DE" sz="2400" dirty="0" smtClean="0"/>
              <a:t>in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text</a:t>
            </a:r>
            <a:r>
              <a:rPr lang="de-DE" sz="2400" dirty="0" smtClean="0"/>
              <a:t> box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563888" y="2708920"/>
            <a:ext cx="1584176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067944" y="3212976"/>
            <a:ext cx="1440160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777380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 7"/>
          <p:cNvSpPr txBox="1">
            <a:spLocks/>
          </p:cNvSpPr>
          <p:nvPr/>
        </p:nvSpPr>
        <p:spPr bwMode="gray">
          <a:xfrm>
            <a:off x="442800" y="188941"/>
            <a:ext cx="6110287" cy="6336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2300"/>
              </a:lnSpc>
              <a:spcBef>
                <a:spcPct val="0"/>
              </a:spcBef>
              <a:buNone/>
              <a:defRPr sz="2200" b="1" kern="1200">
                <a:solidFill>
                  <a:srgbClr val="1A171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C44C8F-2E2C-4826-917D-1392BE546337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8196" name="Picture 4" descr="Viel Natur rund um die Emscher: So sieht das Hochwasserrückhaltebecken in Ickern von oben aus.">
            <a:hlinkClick r:id="rId3" tooltip="Viel Natur rund um die Emscher: So sieht das Hochwasserrückhaltebecken in Ickern von oben aus.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34538" y="-26008013"/>
            <a:ext cx="59436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 CuadroTexto"/>
          <p:cNvSpPr txBox="1"/>
          <p:nvPr/>
        </p:nvSpPr>
        <p:spPr>
          <a:xfrm>
            <a:off x="733873" y="332656"/>
            <a:ext cx="83026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Agenda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1416968"/>
            <a:ext cx="79248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de-DE" sz="2400" dirty="0" smtClean="0"/>
              <a:t> DESSIN Project </a:t>
            </a:r>
            <a:r>
              <a:rPr lang="de-DE" sz="2400" dirty="0" err="1" smtClean="0"/>
              <a:t>Overview</a:t>
            </a:r>
            <a:endParaRPr lang="de-DE" sz="2400" dirty="0" smtClean="0"/>
          </a:p>
          <a:p>
            <a:pPr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de-DE" sz="2400" dirty="0" smtClean="0"/>
              <a:t> </a:t>
            </a:r>
            <a:r>
              <a:rPr lang="de-DE" sz="2400" dirty="0" err="1" smtClean="0"/>
              <a:t>Introduction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framework</a:t>
            </a:r>
            <a:endParaRPr lang="de-DE" sz="2400" dirty="0" smtClean="0"/>
          </a:p>
          <a:p>
            <a:pPr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de-DE" sz="2400" dirty="0" smtClean="0"/>
              <a:t> </a:t>
            </a:r>
            <a:r>
              <a:rPr lang="de-DE" sz="2400" dirty="0" err="1" smtClean="0"/>
              <a:t>Practical</a:t>
            </a:r>
            <a:r>
              <a:rPr lang="de-DE" sz="2400" dirty="0" smtClean="0"/>
              <a:t> </a:t>
            </a:r>
            <a:r>
              <a:rPr lang="de-DE" sz="2400" dirty="0" err="1" smtClean="0"/>
              <a:t>steps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application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framework</a:t>
            </a:r>
            <a:endParaRPr lang="de-DE" sz="2400" dirty="0" smtClean="0"/>
          </a:p>
          <a:p>
            <a:pPr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de-DE" sz="2400" dirty="0" smtClean="0"/>
              <a:t> First Q&amp;A (on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conceptual</a:t>
            </a:r>
            <a:r>
              <a:rPr lang="de-DE" sz="2400" dirty="0" smtClean="0"/>
              <a:t> </a:t>
            </a:r>
            <a:r>
              <a:rPr lang="de-DE" sz="2400" dirty="0" err="1" smtClean="0"/>
              <a:t>setup</a:t>
            </a:r>
            <a:r>
              <a:rPr lang="de-DE" sz="2400" dirty="0" smtClean="0"/>
              <a:t>)</a:t>
            </a:r>
          </a:p>
          <a:p>
            <a:pPr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de-DE" sz="2400" dirty="0" smtClean="0"/>
              <a:t> </a:t>
            </a:r>
            <a:r>
              <a:rPr lang="de-DE" sz="2400" dirty="0" err="1" smtClean="0"/>
              <a:t>Overview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practical</a:t>
            </a:r>
            <a:r>
              <a:rPr lang="de-DE" sz="2400" dirty="0" smtClean="0"/>
              <a:t> </a:t>
            </a:r>
            <a:r>
              <a:rPr lang="de-DE" sz="2400" dirty="0" err="1" smtClean="0"/>
              <a:t>applications</a:t>
            </a:r>
            <a:endParaRPr lang="de-DE" sz="2400" dirty="0" smtClean="0"/>
          </a:p>
          <a:p>
            <a:pPr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de-DE" sz="2400" dirty="0" smtClean="0"/>
              <a:t> </a:t>
            </a:r>
            <a:r>
              <a:rPr lang="de-DE" sz="2400" dirty="0" err="1" smtClean="0"/>
              <a:t>Application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framework</a:t>
            </a:r>
            <a:r>
              <a:rPr lang="de-DE" sz="2400" dirty="0" smtClean="0"/>
              <a:t> on </a:t>
            </a:r>
            <a:r>
              <a:rPr lang="de-DE" sz="2400" dirty="0" err="1" smtClean="0"/>
              <a:t>the</a:t>
            </a:r>
            <a:r>
              <a:rPr lang="de-DE" sz="2400" dirty="0" smtClean="0"/>
              <a:t> Emscher River </a:t>
            </a:r>
            <a:r>
              <a:rPr lang="de-DE" sz="2400" dirty="0" err="1" smtClean="0"/>
              <a:t>case</a:t>
            </a:r>
            <a:r>
              <a:rPr lang="de-DE" sz="2400" dirty="0" smtClean="0"/>
              <a:t> </a:t>
            </a:r>
            <a:r>
              <a:rPr lang="de-DE" sz="2400" dirty="0" err="1" smtClean="0"/>
              <a:t>study</a:t>
            </a:r>
            <a:endParaRPr lang="de-DE" sz="2400" dirty="0" smtClean="0"/>
          </a:p>
          <a:p>
            <a:pPr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de-DE" sz="2400" dirty="0" smtClean="0"/>
              <a:t> Second Q&amp;A (on </a:t>
            </a:r>
            <a:r>
              <a:rPr lang="de-DE" sz="2400" dirty="0" err="1" smtClean="0"/>
              <a:t>practical</a:t>
            </a:r>
            <a:r>
              <a:rPr lang="de-DE" sz="2400" dirty="0" smtClean="0"/>
              <a:t> </a:t>
            </a:r>
            <a:r>
              <a:rPr lang="de-DE" sz="2400" dirty="0" err="1" smtClean="0"/>
              <a:t>application</a:t>
            </a:r>
            <a:r>
              <a:rPr lang="de-DE" sz="2400" dirty="0" smtClean="0"/>
              <a:t> </a:t>
            </a:r>
            <a:r>
              <a:rPr lang="de-DE" sz="2400" dirty="0" err="1" smtClean="0"/>
              <a:t>issues</a:t>
            </a:r>
            <a:r>
              <a:rPr lang="de-DE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8133864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89040"/>
            <a:ext cx="9144000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el 7"/>
          <p:cNvSpPr txBox="1">
            <a:spLocks/>
          </p:cNvSpPr>
          <p:nvPr/>
        </p:nvSpPr>
        <p:spPr bwMode="gray">
          <a:xfrm>
            <a:off x="442800" y="188941"/>
            <a:ext cx="6110287" cy="6336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2300"/>
              </a:lnSpc>
              <a:spcBef>
                <a:spcPct val="0"/>
              </a:spcBef>
              <a:buNone/>
              <a:defRPr sz="2200" b="1" kern="1200">
                <a:solidFill>
                  <a:srgbClr val="1A171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	</a:t>
            </a:r>
            <a:endParaRPr lang="en-US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C44C8F-2E2C-4826-917D-1392BE546337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8196" name="Picture 4" descr="Viel Natur rund um die Emscher: So sieht das Hochwasserrückhaltebecken in Ickern von oben aus.">
            <a:hlinkClick r:id="rId3" tooltip="Viel Natur rund um die Emscher: So sieht das Hochwasserrückhaltebecken in Ickern von oben aus.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34538" y="-26008013"/>
            <a:ext cx="59436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 CuadroTexto"/>
          <p:cNvSpPr txBox="1"/>
          <p:nvPr/>
        </p:nvSpPr>
        <p:spPr>
          <a:xfrm>
            <a:off x="733873" y="332656"/>
            <a:ext cx="83026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Agenda (progress)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1416968"/>
            <a:ext cx="79248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z="2400" dirty="0" smtClean="0"/>
              <a:t> DESSIN Project Overview</a:t>
            </a:r>
          </a:p>
          <a:p>
            <a:pPr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z="2400" dirty="0" smtClean="0"/>
              <a:t> Introduction to the framework</a:t>
            </a:r>
          </a:p>
          <a:p>
            <a:pPr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z="2400" dirty="0" smtClean="0"/>
              <a:t> Practical steps for the application of the framework</a:t>
            </a:r>
          </a:p>
          <a:p>
            <a:pPr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z="2400" dirty="0" smtClean="0"/>
              <a:t> First Q&amp;A (on the conceptual setup)</a:t>
            </a:r>
          </a:p>
          <a:p>
            <a:pPr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z="2400" dirty="0" smtClean="0"/>
              <a:t> Overview of practical applications</a:t>
            </a:r>
          </a:p>
          <a:p>
            <a:pPr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z="2400" dirty="0" smtClean="0"/>
              <a:t> Application of the framework on the </a:t>
            </a:r>
            <a:r>
              <a:rPr lang="en-US" sz="2400" dirty="0" err="1" smtClean="0"/>
              <a:t>Emscher</a:t>
            </a:r>
            <a:r>
              <a:rPr lang="en-US" sz="2400" dirty="0" smtClean="0"/>
              <a:t> River case study</a:t>
            </a:r>
          </a:p>
          <a:p>
            <a:pPr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z="2400" dirty="0" smtClean="0"/>
              <a:t> Second Q&amp;A (on practical application issues)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8133864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N:\bereich\10+\10-sf+\10-sf-alle\1. Projekte\1.41_DESSIN\00_Projekthandbuch\12_Präsentationen\General project descriptions\Mature site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" b="134"/>
          <a:stretch/>
        </p:blipFill>
        <p:spPr bwMode="auto">
          <a:xfrm>
            <a:off x="97757" y="1308330"/>
            <a:ext cx="8938739" cy="46880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368" y="3691879"/>
            <a:ext cx="864096" cy="199567"/>
          </a:xfrm>
          <a:prstGeom prst="rect">
            <a:avLst/>
          </a:prstGeom>
        </p:spPr>
      </p:pic>
      <p:pic>
        <p:nvPicPr>
          <p:cNvPr id="10" name="Grafik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29" y="5589240"/>
            <a:ext cx="521639" cy="456434"/>
          </a:xfrm>
          <a:prstGeom prst="rect">
            <a:avLst/>
          </a:prstGeom>
        </p:spPr>
      </p:pic>
      <p:sp>
        <p:nvSpPr>
          <p:cNvPr id="6" name="1 CuadroTexto"/>
          <p:cNvSpPr txBox="1"/>
          <p:nvPr/>
        </p:nvSpPr>
        <p:spPr>
          <a:xfrm>
            <a:off x="571500" y="323850"/>
            <a:ext cx="73128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Applying the </a:t>
            </a:r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DESSIN ESS Framework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in case studies</a:t>
            </a:r>
          </a:p>
        </p:txBody>
      </p:sp>
    </p:spTree>
    <p:extLst>
      <p:ext uri="{BB962C8B-B14F-4D97-AF65-F5344CB8AC3E}">
        <p14:creationId xmlns="" xmlns:p14="http://schemas.microsoft.com/office/powerpoint/2010/main" val="11124719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/>
        </p:nvSpPr>
        <p:spPr>
          <a:xfrm>
            <a:off x="467544" y="1052736"/>
            <a:ext cx="86764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Titel 7"/>
          <p:cNvSpPr txBox="1">
            <a:spLocks/>
          </p:cNvSpPr>
          <p:nvPr/>
        </p:nvSpPr>
        <p:spPr bwMode="gray">
          <a:xfrm>
            <a:off x="442800" y="188941"/>
            <a:ext cx="6110287" cy="6336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2300"/>
              </a:lnSpc>
              <a:spcBef>
                <a:spcPct val="0"/>
              </a:spcBef>
              <a:buNone/>
              <a:defRPr sz="2200" b="1" kern="1200">
                <a:solidFill>
                  <a:srgbClr val="1A171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C44C8F-2E2C-4826-917D-1392BE546337}" type="slidenum">
              <a:rPr lang="de-DE" smtClean="0"/>
              <a:pPr/>
              <a:t>22</a:t>
            </a:fld>
            <a:endParaRPr lang="de-DE" dirty="0"/>
          </a:p>
        </p:txBody>
      </p:sp>
      <p:pic>
        <p:nvPicPr>
          <p:cNvPr id="8196" name="Picture 4" descr="Viel Natur rund um die Emscher: So sieht das Hochwasserrückhaltebecken in Ickern von oben aus.">
            <a:hlinkClick r:id="rId3" tooltip="Viel Natur rund um die Emscher: So sieht das Hochwasserrückhaltebecken in Ickern von oben aus.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4538" y="-26008013"/>
            <a:ext cx="5943600" cy="396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feld 25"/>
          <p:cNvSpPr txBox="1"/>
          <p:nvPr/>
        </p:nvSpPr>
        <p:spPr>
          <a:xfrm>
            <a:off x="7445945" y="2208632"/>
            <a:ext cx="1251293" cy="56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110000"/>
              </a:lnSpc>
            </a:pPr>
            <a:r>
              <a:rPr lang="de-DE" sz="1600" b="1" i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Degradation </a:t>
            </a:r>
          </a:p>
          <a:p>
            <a:pPr>
              <a:lnSpc>
                <a:spcPct val="110000"/>
              </a:lnSpc>
            </a:pPr>
            <a:r>
              <a:rPr lang="de-DE" sz="1600" b="1" i="1" dirty="0" err="1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of</a:t>
            </a:r>
            <a:r>
              <a:rPr lang="de-DE" sz="1600" b="1" i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de-DE" sz="1600" b="1" i="1" dirty="0" err="1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pollution</a:t>
            </a:r>
            <a:r>
              <a:rPr lang="de-DE" sz="1600" b="1" i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de-DE" sz="1600" b="1" i="1" dirty="0" err="1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by</a:t>
            </a:r>
            <a:r>
              <a:rPr lang="de-DE" sz="1600" b="1" i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  </a:t>
            </a:r>
            <a:r>
              <a:rPr lang="de-DE" sz="1600" b="1" i="1" dirty="0" err="1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microorganisms</a:t>
            </a:r>
            <a:endParaRPr lang="de-DE" sz="1600" b="1" i="1" dirty="0" smtClean="0">
              <a:solidFill>
                <a:schemeClr val="accent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7477521" y="4202167"/>
            <a:ext cx="1190956" cy="616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</a:pPr>
            <a:r>
              <a:rPr lang="de-DE" sz="1600" b="1" i="1" dirty="0" err="1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Experiential</a:t>
            </a:r>
            <a:r>
              <a:rPr lang="de-DE" sz="1600" b="1" i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de-DE" sz="1600" b="1" i="1" dirty="0" err="1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use</a:t>
            </a:r>
            <a:r>
              <a:rPr lang="de-DE" sz="1600" b="1" i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/</a:t>
            </a:r>
            <a:br>
              <a:rPr lang="de-DE" sz="1600" b="1" i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</a:br>
            <a:r>
              <a:rPr lang="de-DE" sz="1600" b="1" i="1" dirty="0" err="1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Recreation</a:t>
            </a:r>
            <a:endParaRPr lang="de-DE" sz="1600" b="1" i="1" dirty="0" smtClean="0">
              <a:solidFill>
                <a:schemeClr val="accent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31" name="1 CuadroTexto"/>
          <p:cNvSpPr txBox="1"/>
          <p:nvPr/>
        </p:nvSpPr>
        <p:spPr>
          <a:xfrm>
            <a:off x="571500" y="323850"/>
            <a:ext cx="62763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Case study 1: Aarhus (Denmark)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25996" y="1468542"/>
            <a:ext cx="3707431" cy="360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</a:pPr>
            <a:r>
              <a:rPr lang="de-DE" sz="1600" b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River </a:t>
            </a:r>
            <a:r>
              <a:rPr lang="de-DE" sz="1600" b="1" dirty="0" err="1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restoration</a:t>
            </a:r>
            <a:r>
              <a:rPr lang="de-DE" sz="1600" b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 &amp; RTC </a:t>
            </a:r>
            <a:r>
              <a:rPr lang="de-DE" sz="1600" b="1" dirty="0" err="1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of</a:t>
            </a:r>
            <a:r>
              <a:rPr lang="de-DE" sz="1600" b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combined</a:t>
            </a:r>
            <a:r>
              <a:rPr lang="de-DE" sz="1600" b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sewer</a:t>
            </a:r>
            <a:r>
              <a:rPr lang="de-DE" sz="1600" b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overflows</a:t>
            </a:r>
            <a:r>
              <a:rPr lang="de-DE" sz="1600" b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8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0192"/>
          <a:stretch/>
        </p:blipFill>
        <p:spPr bwMode="auto">
          <a:xfrm>
            <a:off x="90179" y="1845384"/>
            <a:ext cx="2039392" cy="176454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2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13" r="17564"/>
          <a:stretch/>
        </p:blipFill>
        <p:spPr bwMode="auto">
          <a:xfrm>
            <a:off x="2267744" y="1797598"/>
            <a:ext cx="2032000" cy="181432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4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457" t="26301" r="1667" b="11410"/>
          <a:stretch/>
        </p:blipFill>
        <p:spPr bwMode="auto">
          <a:xfrm>
            <a:off x="90178" y="3746604"/>
            <a:ext cx="4209565" cy="2490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0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816" y="3853479"/>
            <a:ext cx="2319466" cy="173952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0" name="Picture 6" descr="ECOLI_comp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65" r="16733" b="8477"/>
          <a:stretch/>
        </p:blipFill>
        <p:spPr bwMode="auto">
          <a:xfrm>
            <a:off x="5018379" y="1873501"/>
            <a:ext cx="2308903" cy="170694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32" name="1 CuadroTexto"/>
          <p:cNvSpPr txBox="1"/>
          <p:nvPr/>
        </p:nvSpPr>
        <p:spPr>
          <a:xfrm>
            <a:off x="276728" y="927740"/>
            <a:ext cx="88317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B0F0"/>
                </a:solidFill>
                <a:latin typeface="+mj-lt"/>
                <a:cs typeface="+mn-cs"/>
              </a:rPr>
              <a:t>RESPONSE					IMPACT I + II</a:t>
            </a:r>
            <a:endParaRPr lang="en-US" sz="2400" b="1" dirty="0">
              <a:solidFill>
                <a:srgbClr val="00B0F0"/>
              </a:solidFill>
              <a:latin typeface="+mj-lt"/>
              <a:cs typeface="+mn-cs"/>
            </a:endParaRPr>
          </a:p>
        </p:txBody>
      </p:sp>
      <p:sp>
        <p:nvSpPr>
          <p:cNvPr id="3" name="Pfeil nach rechts 2"/>
          <p:cNvSpPr/>
          <p:nvPr/>
        </p:nvSpPr>
        <p:spPr>
          <a:xfrm>
            <a:off x="4427984" y="3501008"/>
            <a:ext cx="576064" cy="4207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feil nach rechts 32"/>
          <p:cNvSpPr/>
          <p:nvPr/>
        </p:nvSpPr>
        <p:spPr>
          <a:xfrm>
            <a:off x="1979712" y="2348880"/>
            <a:ext cx="576064" cy="42071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02956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/>
        </p:nvSpPr>
        <p:spPr>
          <a:xfrm>
            <a:off x="467544" y="1052736"/>
            <a:ext cx="86764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Titel 7"/>
          <p:cNvSpPr txBox="1">
            <a:spLocks/>
          </p:cNvSpPr>
          <p:nvPr/>
        </p:nvSpPr>
        <p:spPr bwMode="gray">
          <a:xfrm>
            <a:off x="442800" y="188941"/>
            <a:ext cx="6110287" cy="6336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2300"/>
              </a:lnSpc>
              <a:spcBef>
                <a:spcPct val="0"/>
              </a:spcBef>
              <a:buNone/>
              <a:defRPr sz="2200" b="1" kern="1200">
                <a:solidFill>
                  <a:srgbClr val="1A171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C44C8F-2E2C-4826-917D-1392BE546337}" type="slidenum">
              <a:rPr lang="de-DE" smtClean="0"/>
              <a:pPr/>
              <a:t>23</a:t>
            </a:fld>
            <a:endParaRPr lang="de-DE" dirty="0"/>
          </a:p>
        </p:txBody>
      </p:sp>
      <p:pic>
        <p:nvPicPr>
          <p:cNvPr id="15" name="Bild 1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466" t="23844" r="32759" b="22982"/>
          <a:stretch/>
        </p:blipFill>
        <p:spPr>
          <a:xfrm>
            <a:off x="5371210" y="5496189"/>
            <a:ext cx="1903228" cy="12546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35" y="1484784"/>
            <a:ext cx="2013585" cy="12629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6" name="Picture 4" descr="Viel Natur rund um die Emscher: So sieht das Hochwasserrückhaltebecken in Ickern von oben aus.">
            <a:hlinkClick r:id="rId6" tooltip="Viel Natur rund um die Emscher: So sieht das Hochwasserrückhaltebecken in Ickern von oben aus.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4538" y="-26008013"/>
            <a:ext cx="5943600" cy="396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583" y="4169389"/>
            <a:ext cx="2021764" cy="13478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7092280" y="4347755"/>
            <a:ext cx="1524000" cy="282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</a:pPr>
            <a:r>
              <a:rPr lang="de-DE" sz="1600" b="1" i="1" dirty="0" err="1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Flood</a:t>
            </a:r>
            <a:r>
              <a:rPr lang="de-DE" sz="1600" b="1" i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de-DE" sz="1600" b="1" i="1" dirty="0" err="1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protection</a:t>
            </a:r>
            <a:endParaRPr lang="de-DE" sz="1600" b="1" i="1" dirty="0" smtClean="0">
              <a:solidFill>
                <a:schemeClr val="accent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7387759" y="5651163"/>
            <a:ext cx="152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</a:pPr>
            <a:r>
              <a:rPr lang="de-DE" sz="1600" b="1" i="1" dirty="0" err="1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Recreation</a:t>
            </a:r>
            <a:endParaRPr lang="de-DE" sz="1600" b="1" i="1" dirty="0" smtClean="0">
              <a:solidFill>
                <a:schemeClr val="accent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7554281" y="1559403"/>
            <a:ext cx="1190956" cy="616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</a:pPr>
            <a:r>
              <a:rPr lang="de-DE" sz="1600" b="1" i="1" dirty="0" err="1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Biodiversity</a:t>
            </a:r>
            <a:r>
              <a:rPr lang="de-DE" sz="1600" b="1" i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/</a:t>
            </a: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</a:pPr>
            <a:r>
              <a:rPr lang="de-DE" sz="1600" b="1" i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Habitats</a:t>
            </a:r>
          </a:p>
        </p:txBody>
      </p:sp>
      <p:sp>
        <p:nvSpPr>
          <p:cNvPr id="31" name="1 CuadroTexto"/>
          <p:cNvSpPr txBox="1"/>
          <p:nvPr/>
        </p:nvSpPr>
        <p:spPr>
          <a:xfrm>
            <a:off x="571500" y="323850"/>
            <a:ext cx="62763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Case study 2: Emscher (Germany)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720553" y="1340322"/>
            <a:ext cx="1797745" cy="360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</a:pPr>
            <a:r>
              <a:rPr lang="de-DE" sz="1600" b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River </a:t>
            </a:r>
            <a:r>
              <a:rPr lang="de-DE" sz="1600" b="1" dirty="0" err="1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restoration</a:t>
            </a:r>
            <a:endParaRPr lang="de-DE" sz="1600" b="1" dirty="0" smtClean="0">
              <a:solidFill>
                <a:schemeClr val="accent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4" name="1 CuadroTexto"/>
          <p:cNvSpPr txBox="1"/>
          <p:nvPr/>
        </p:nvSpPr>
        <p:spPr>
          <a:xfrm>
            <a:off x="276728" y="927740"/>
            <a:ext cx="88317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B0F0"/>
                </a:solidFill>
                <a:latin typeface="+mj-lt"/>
                <a:cs typeface="+mn-cs"/>
              </a:rPr>
              <a:t>RESPONSE					IMPACT I + II</a:t>
            </a:r>
            <a:endParaRPr lang="en-US" sz="2400" b="1" dirty="0">
              <a:solidFill>
                <a:srgbClr val="00B0F0"/>
              </a:solidFill>
              <a:latin typeface="+mj-lt"/>
              <a:cs typeface="+mn-cs"/>
            </a:endParaRPr>
          </a:p>
        </p:txBody>
      </p:sp>
      <p:pic>
        <p:nvPicPr>
          <p:cNvPr id="20" name="Bild 60" descr="CD 851_MG_8718.jpg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892" t="25497" r="15120" b="8400"/>
          <a:stretch/>
        </p:blipFill>
        <p:spPr>
          <a:xfrm>
            <a:off x="5296623" y="2825689"/>
            <a:ext cx="2011681" cy="13233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Textfeld 25"/>
          <p:cNvSpPr txBox="1"/>
          <p:nvPr/>
        </p:nvSpPr>
        <p:spPr>
          <a:xfrm>
            <a:off x="7385549" y="2942784"/>
            <a:ext cx="1251293" cy="56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110000"/>
              </a:lnSpc>
            </a:pPr>
            <a:r>
              <a:rPr lang="de-DE" sz="1600" b="1" i="1" dirty="0" err="1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Self-purification</a:t>
            </a:r>
            <a:r>
              <a:rPr lang="de-DE" sz="1600" b="1" i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/</a:t>
            </a:r>
          </a:p>
          <a:p>
            <a:pPr>
              <a:lnSpc>
                <a:spcPct val="110000"/>
              </a:lnSpc>
            </a:pPr>
            <a:r>
              <a:rPr lang="de-DE" sz="1600" b="1" i="1" dirty="0" err="1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N</a:t>
            </a:r>
            <a:r>
              <a:rPr lang="de-DE" sz="1600" b="1" i="1" dirty="0" err="1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utrient</a:t>
            </a:r>
            <a:r>
              <a:rPr lang="de-DE" sz="1600" b="1" i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de-DE" sz="1600" b="1" i="1" dirty="0" err="1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retention</a:t>
            </a:r>
            <a:endParaRPr lang="de-DE" sz="1600" b="1" i="1" dirty="0" smtClean="0">
              <a:solidFill>
                <a:schemeClr val="accent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67" t="49882" r="51126" b="5060"/>
          <a:stretch/>
        </p:blipFill>
        <p:spPr bwMode="auto">
          <a:xfrm>
            <a:off x="25954" y="1707739"/>
            <a:ext cx="3249902" cy="222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874" t="49882" r="5518" b="5060"/>
          <a:stretch/>
        </p:blipFill>
        <p:spPr bwMode="auto">
          <a:xfrm>
            <a:off x="-5527" y="3943799"/>
            <a:ext cx="3249903" cy="222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Pfeil nach rechts 32"/>
          <p:cNvSpPr/>
          <p:nvPr/>
        </p:nvSpPr>
        <p:spPr>
          <a:xfrm>
            <a:off x="4211960" y="3429000"/>
            <a:ext cx="576064" cy="4207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feil nach rechts 33"/>
          <p:cNvSpPr/>
          <p:nvPr/>
        </p:nvSpPr>
        <p:spPr>
          <a:xfrm rot="5400000">
            <a:off x="1311152" y="3789040"/>
            <a:ext cx="576064" cy="42071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16664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/>
        </p:nvSpPr>
        <p:spPr>
          <a:xfrm>
            <a:off x="467544" y="1052736"/>
            <a:ext cx="86764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Titel 7"/>
          <p:cNvSpPr txBox="1">
            <a:spLocks/>
          </p:cNvSpPr>
          <p:nvPr/>
        </p:nvSpPr>
        <p:spPr bwMode="gray">
          <a:xfrm>
            <a:off x="442800" y="188941"/>
            <a:ext cx="6110287" cy="6336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2300"/>
              </a:lnSpc>
              <a:spcBef>
                <a:spcPct val="0"/>
              </a:spcBef>
              <a:buNone/>
              <a:defRPr sz="2200" b="1" kern="1200">
                <a:solidFill>
                  <a:srgbClr val="1A171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C44C8F-2E2C-4826-917D-1392BE546337}" type="slidenum">
              <a:rPr lang="de-DE" smtClean="0"/>
              <a:pPr/>
              <a:t>24</a:t>
            </a:fld>
            <a:endParaRPr lang="de-DE" dirty="0"/>
          </a:p>
        </p:txBody>
      </p:sp>
      <p:pic>
        <p:nvPicPr>
          <p:cNvPr id="8196" name="Picture 4" descr="Viel Natur rund um die Emscher: So sieht das Hochwasserrückhaltebecken in Ickern von oben aus.">
            <a:hlinkClick r:id="rId3" tooltip="Viel Natur rund um die Emscher: So sieht das Hochwasserrückhaltebecken in Ickern von oben aus.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4538" y="-26008013"/>
            <a:ext cx="5943600" cy="396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feld 28"/>
          <p:cNvSpPr txBox="1"/>
          <p:nvPr/>
        </p:nvSpPr>
        <p:spPr>
          <a:xfrm>
            <a:off x="5558304" y="1447470"/>
            <a:ext cx="3190160" cy="1315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 sz="1600" b="1" i="1" dirty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Enhancing water </a:t>
            </a:r>
            <a:r>
              <a:rPr lang="en-US" sz="1600" b="1" i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infiltration</a:t>
            </a: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 sz="1600" b="1" i="1" dirty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Increasing groundwater </a:t>
            </a:r>
            <a:r>
              <a:rPr lang="en-US" sz="1600" b="1" i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resources</a:t>
            </a: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 sz="1600" b="1" i="1" dirty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Improving groundwater quality</a:t>
            </a: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</a:pPr>
            <a:endParaRPr lang="en-US" sz="1600" b="1" i="1" dirty="0">
              <a:solidFill>
                <a:schemeClr val="accent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</a:pPr>
            <a:endParaRPr lang="en-US" sz="1600" b="1" i="1" dirty="0">
              <a:solidFill>
                <a:schemeClr val="accent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31" name="1 CuadroTexto"/>
          <p:cNvSpPr txBox="1"/>
          <p:nvPr/>
        </p:nvSpPr>
        <p:spPr>
          <a:xfrm>
            <a:off x="571500" y="323850"/>
            <a:ext cx="62763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Case study 3: Llobregat (Spain)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1475656" y="1744551"/>
            <a:ext cx="1797745" cy="360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</a:pPr>
            <a:r>
              <a:rPr lang="de-DE" sz="1600" b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Infiltration </a:t>
            </a:r>
            <a:r>
              <a:rPr lang="de-DE" sz="1600" b="1" dirty="0" err="1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ponds</a:t>
            </a:r>
            <a:endParaRPr lang="de-DE" sz="1600" b="1" dirty="0" smtClean="0">
              <a:solidFill>
                <a:schemeClr val="accent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37" name="1 CuadroTexto"/>
          <p:cNvSpPr txBox="1"/>
          <p:nvPr/>
        </p:nvSpPr>
        <p:spPr>
          <a:xfrm>
            <a:off x="5748530" y="5034193"/>
            <a:ext cx="2198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B0F0"/>
                </a:solidFill>
                <a:latin typeface="+mj-lt"/>
                <a:cs typeface="+mn-cs"/>
              </a:rPr>
              <a:t>BENEFICIARIES</a:t>
            </a:r>
            <a:endParaRPr lang="en-US" sz="2400" b="1" dirty="0">
              <a:solidFill>
                <a:srgbClr val="00B0F0"/>
              </a:solidFill>
              <a:latin typeface="+mj-lt"/>
              <a:cs typeface="+mn-cs"/>
            </a:endParaRPr>
          </a:p>
        </p:txBody>
      </p:sp>
      <p:pic>
        <p:nvPicPr>
          <p:cNvPr id="3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" y="2296094"/>
            <a:ext cx="4254051" cy="242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Imagen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79" t="9913" r="51368" b="48387"/>
          <a:stretch/>
        </p:blipFill>
        <p:spPr bwMode="auto">
          <a:xfrm>
            <a:off x="4937170" y="2658502"/>
            <a:ext cx="4143164" cy="213488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36" name="Pfeil nach rechts 35"/>
          <p:cNvSpPr/>
          <p:nvPr/>
        </p:nvSpPr>
        <p:spPr>
          <a:xfrm>
            <a:off x="4283968" y="3501008"/>
            <a:ext cx="576064" cy="4207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1 CuadroTexto"/>
          <p:cNvSpPr txBox="1"/>
          <p:nvPr/>
        </p:nvSpPr>
        <p:spPr>
          <a:xfrm>
            <a:off x="276728" y="927740"/>
            <a:ext cx="88317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B0F0"/>
                </a:solidFill>
                <a:latin typeface="+mj-lt"/>
                <a:cs typeface="+mn-cs"/>
              </a:rPr>
              <a:t>RESPONSE					IMPACT I + II</a:t>
            </a:r>
            <a:endParaRPr lang="en-US" sz="2400" b="1" dirty="0">
              <a:solidFill>
                <a:srgbClr val="00B0F0"/>
              </a:solidFill>
              <a:latin typeface="+mj-lt"/>
              <a:cs typeface="+mn-cs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5405243" y="5445224"/>
            <a:ext cx="319016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pPr marL="71755" marR="71755">
              <a:lnSpc>
                <a:spcPct val="115000"/>
              </a:lnSpc>
              <a:spcAft>
                <a:spcPts val="0"/>
              </a:spcAft>
            </a:pPr>
            <a:r>
              <a:rPr lang="en-GB" sz="1600" b="1" dirty="0">
                <a:solidFill>
                  <a:srgbClr val="7ABC32"/>
                </a:solidFill>
                <a:latin typeface="Calibri"/>
                <a:ea typeface="Times New Roman"/>
                <a:cs typeface="Calibri"/>
              </a:rPr>
              <a:t>Industries using </a:t>
            </a:r>
            <a:r>
              <a:rPr lang="en-GB" sz="1600" b="1" dirty="0" smtClean="0">
                <a:solidFill>
                  <a:srgbClr val="7ABC32"/>
                </a:solidFill>
                <a:latin typeface="Calibri"/>
                <a:ea typeface="Times New Roman"/>
                <a:cs typeface="Calibri"/>
              </a:rPr>
              <a:t>groundwater</a:t>
            </a:r>
          </a:p>
          <a:p>
            <a:pPr marL="71755" marR="71755">
              <a:lnSpc>
                <a:spcPct val="115000"/>
              </a:lnSpc>
              <a:spcAft>
                <a:spcPts val="0"/>
              </a:spcAft>
            </a:pPr>
            <a:r>
              <a:rPr lang="en-GB" sz="1600" b="1" dirty="0">
                <a:solidFill>
                  <a:srgbClr val="7ABC32"/>
                </a:solidFill>
                <a:latin typeface="Calibri"/>
                <a:ea typeface="Times New Roman"/>
                <a:cs typeface="Calibri"/>
              </a:rPr>
              <a:t>Drinking water </a:t>
            </a:r>
            <a:r>
              <a:rPr lang="en-GB" sz="1600" b="1" dirty="0" smtClean="0">
                <a:solidFill>
                  <a:srgbClr val="7ABC32"/>
                </a:solidFill>
                <a:latin typeface="Calibri"/>
                <a:ea typeface="Times New Roman"/>
                <a:cs typeface="Calibri"/>
              </a:rPr>
              <a:t>operators</a:t>
            </a:r>
            <a:endParaRPr lang="en-US" sz="1600" b="1" i="1" dirty="0">
              <a:solidFill>
                <a:schemeClr val="accent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11955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077"/>
          <a:stretch/>
        </p:blipFill>
        <p:spPr bwMode="auto">
          <a:xfrm>
            <a:off x="661735" y="908720"/>
            <a:ext cx="7295239" cy="591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040190" y="6015884"/>
            <a:ext cx="615880" cy="205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200"/>
              </a:spcBef>
              <a:spcAft>
                <a:spcPts val="400"/>
              </a:spcAft>
            </a:pPr>
            <a:r>
              <a:rPr lang="de-DE" sz="1600" dirty="0" smtClean="0">
                <a:solidFill>
                  <a:srgbClr val="00B0F0"/>
                </a:solidFill>
                <a:latin typeface="Gill Sans MT Condensed" panose="020B0506020104020203" pitchFamily="34" charset="0"/>
                <a:cs typeface="Arial" pitchFamily="34" charset="0"/>
              </a:rPr>
              <a:t>LLOBREGAT</a:t>
            </a:r>
          </a:p>
        </p:txBody>
      </p:sp>
      <p:sp>
        <p:nvSpPr>
          <p:cNvPr id="4" name="Rechteck 3"/>
          <p:cNvSpPr/>
          <p:nvPr/>
        </p:nvSpPr>
        <p:spPr>
          <a:xfrm>
            <a:off x="661734" y="890611"/>
            <a:ext cx="3972405" cy="320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7166942" y="6542654"/>
            <a:ext cx="790032" cy="2561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Textfeld 9"/>
          <p:cNvSpPr txBox="1"/>
          <p:nvPr/>
        </p:nvSpPr>
        <p:spPr>
          <a:xfrm>
            <a:off x="1090624" y="1551484"/>
            <a:ext cx="2342896" cy="624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400" b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Filtration &amp; </a:t>
            </a:r>
            <a:r>
              <a:rPr lang="de-DE" sz="1400" b="1" dirty="0" err="1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treatment</a:t>
            </a:r>
            <a:endParaRPr lang="de-DE" sz="1400" b="1" dirty="0" smtClean="0">
              <a:solidFill>
                <a:schemeClr val="accent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400" b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in </a:t>
            </a:r>
            <a:r>
              <a:rPr lang="de-DE" sz="1400" b="1" dirty="0" err="1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combined</a:t>
            </a:r>
            <a:r>
              <a:rPr lang="de-DE" sz="1400" b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de-DE" sz="1400" b="1" dirty="0" err="1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sewer</a:t>
            </a:r>
            <a:r>
              <a:rPr lang="de-DE" sz="1400" b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de-DE" sz="1400" b="1" dirty="0" err="1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overflows</a:t>
            </a:r>
            <a:r>
              <a:rPr lang="de-DE" sz="1400" b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148064" y="2680344"/>
            <a:ext cx="3240360" cy="504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400" b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RTC </a:t>
            </a:r>
            <a:r>
              <a:rPr lang="de-DE" sz="1400" b="1" dirty="0" err="1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of</a:t>
            </a:r>
            <a:r>
              <a:rPr lang="de-DE" sz="1400" b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de-DE" sz="1400" b="1" dirty="0" err="1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sewer</a:t>
            </a:r>
            <a:r>
              <a:rPr lang="de-DE" sz="1400" b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de-DE" sz="1400" b="1" dirty="0" err="1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network</a:t>
            </a:r>
            <a:r>
              <a:rPr lang="de-DE" sz="1400" b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400" b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&amp; </a:t>
            </a:r>
            <a:r>
              <a:rPr lang="de-DE" sz="1400" b="1" dirty="0" err="1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treatment</a:t>
            </a:r>
            <a:r>
              <a:rPr lang="de-DE" sz="1400" b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 in </a:t>
            </a:r>
            <a:r>
              <a:rPr lang="de-DE" sz="1400" b="1" dirty="0" err="1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combined</a:t>
            </a:r>
            <a:r>
              <a:rPr lang="de-DE" sz="1400" b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de-DE" sz="1400" b="1" dirty="0" err="1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sewer</a:t>
            </a:r>
            <a:r>
              <a:rPr lang="de-DE" sz="1400" b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de-DE" sz="1400" b="1" dirty="0" err="1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overflows</a:t>
            </a:r>
            <a:r>
              <a:rPr lang="de-DE" sz="1400" b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444635" y="6058318"/>
            <a:ext cx="1406858" cy="624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400" b="1" dirty="0" err="1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Sewer</a:t>
            </a:r>
            <a:r>
              <a:rPr lang="de-DE" sz="1400" b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de-DE" sz="1400" b="1" dirty="0" err="1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mining</a:t>
            </a:r>
            <a:r>
              <a:rPr lang="de-DE" sz="1400" b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 &amp;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400" b="1" dirty="0" err="1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water</a:t>
            </a:r>
            <a:r>
              <a:rPr lang="de-DE" sz="1400" b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de-DE" sz="1400" b="1" dirty="0" err="1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reuse</a:t>
            </a:r>
            <a:endParaRPr lang="de-DE" sz="1400" b="1" dirty="0" smtClean="0">
              <a:solidFill>
                <a:schemeClr val="accent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933671" y="2674184"/>
            <a:ext cx="2198169" cy="413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400" b="1" dirty="0" err="1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Aquifer</a:t>
            </a:r>
            <a:r>
              <a:rPr lang="de-DE" sz="1400" b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de-DE" sz="1400" b="1" dirty="0" err="1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storage</a:t>
            </a:r>
            <a:r>
              <a:rPr lang="de-DE" sz="1400" b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de-DE" sz="1400" b="1" dirty="0" err="1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and</a:t>
            </a:r>
            <a:r>
              <a:rPr lang="de-DE" sz="1400" b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de-DE" sz="1400" b="1" dirty="0" err="1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recovery</a:t>
            </a:r>
            <a:endParaRPr lang="de-DE" sz="1400" b="1" dirty="0" smtClean="0">
              <a:solidFill>
                <a:schemeClr val="accent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83568" y="6058318"/>
            <a:ext cx="2198169" cy="765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400" b="1" dirty="0" err="1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Aquifer</a:t>
            </a:r>
            <a:r>
              <a:rPr lang="de-DE" sz="1400" b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de-DE" sz="1400" b="1" dirty="0" err="1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storage</a:t>
            </a:r>
            <a:r>
              <a:rPr lang="de-DE" sz="1400" b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de-DE" sz="1400" b="1" dirty="0" err="1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and</a:t>
            </a:r>
            <a:r>
              <a:rPr lang="de-DE" sz="1400" b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de-DE" sz="1400" b="1" dirty="0" err="1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recovery</a:t>
            </a:r>
            <a:endParaRPr lang="de-DE" sz="1400" b="1" dirty="0" smtClean="0">
              <a:solidFill>
                <a:schemeClr val="accent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de-DE" sz="1400" b="1" dirty="0">
              <a:solidFill>
                <a:schemeClr val="accent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de-DE" sz="1400" b="1" dirty="0" smtClean="0">
              <a:solidFill>
                <a:schemeClr val="accent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4" name="1 CuadroTexto"/>
          <p:cNvSpPr txBox="1"/>
          <p:nvPr/>
        </p:nvSpPr>
        <p:spPr>
          <a:xfrm>
            <a:off x="571500" y="323850"/>
            <a:ext cx="73128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Applying the </a:t>
            </a:r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DESSIN ESS Framework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in case studies</a:t>
            </a:r>
          </a:p>
        </p:txBody>
      </p:sp>
    </p:spTree>
    <p:extLst>
      <p:ext uri="{BB962C8B-B14F-4D97-AF65-F5344CB8AC3E}">
        <p14:creationId xmlns="" xmlns:p14="http://schemas.microsoft.com/office/powerpoint/2010/main" val="20907947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365104"/>
            <a:ext cx="9144000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el 7"/>
          <p:cNvSpPr txBox="1">
            <a:spLocks/>
          </p:cNvSpPr>
          <p:nvPr/>
        </p:nvSpPr>
        <p:spPr bwMode="gray">
          <a:xfrm>
            <a:off x="442800" y="188941"/>
            <a:ext cx="6110287" cy="6336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2300"/>
              </a:lnSpc>
              <a:spcBef>
                <a:spcPct val="0"/>
              </a:spcBef>
              <a:buNone/>
              <a:defRPr sz="2200" b="1" kern="1200">
                <a:solidFill>
                  <a:srgbClr val="1A171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	</a:t>
            </a:r>
            <a:endParaRPr lang="en-US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C44C8F-2E2C-4826-917D-1392BE546337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196" name="Picture 4" descr="Viel Natur rund um die Emscher: So sieht das Hochwasserrückhaltebecken in Ickern von oben aus.">
            <a:hlinkClick r:id="rId3" tooltip="Viel Natur rund um die Emscher: So sieht das Hochwasserrückhaltebecken in Ickern von oben aus.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34538" y="-26008013"/>
            <a:ext cx="59436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 CuadroTexto"/>
          <p:cNvSpPr txBox="1"/>
          <p:nvPr/>
        </p:nvSpPr>
        <p:spPr>
          <a:xfrm>
            <a:off x="733873" y="332656"/>
            <a:ext cx="83026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Agenda (progress)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1416968"/>
            <a:ext cx="79248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z="2400" dirty="0" smtClean="0"/>
              <a:t> DESSIN Project Overview</a:t>
            </a:r>
          </a:p>
          <a:p>
            <a:pPr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z="2400" dirty="0" smtClean="0"/>
              <a:t> Introduction to the framework</a:t>
            </a:r>
          </a:p>
          <a:p>
            <a:pPr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z="2400" dirty="0" smtClean="0"/>
              <a:t> Practical steps for the application of the framework</a:t>
            </a:r>
          </a:p>
          <a:p>
            <a:pPr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z="2400" dirty="0" smtClean="0"/>
              <a:t> First Q&amp;A (on the conceptual setup)</a:t>
            </a:r>
          </a:p>
          <a:p>
            <a:pPr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z="2400" dirty="0" smtClean="0"/>
              <a:t> Overview of practical applications</a:t>
            </a:r>
          </a:p>
          <a:p>
            <a:pPr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z="2400" dirty="0" smtClean="0"/>
              <a:t> Application of the framework on the </a:t>
            </a:r>
            <a:r>
              <a:rPr lang="en-US" sz="2400" dirty="0" err="1" smtClean="0"/>
              <a:t>Emscher</a:t>
            </a:r>
            <a:r>
              <a:rPr lang="en-US" sz="2400" dirty="0" smtClean="0"/>
              <a:t> River case study</a:t>
            </a:r>
          </a:p>
          <a:p>
            <a:pPr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z="2400" dirty="0" smtClean="0"/>
              <a:t> Second Q&amp;A (on practical application issues)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8133864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bgerundetes Rechteck 7"/>
          <p:cNvSpPr/>
          <p:nvPr/>
        </p:nvSpPr>
        <p:spPr>
          <a:xfrm>
            <a:off x="511206" y="892830"/>
            <a:ext cx="3052682" cy="1993983"/>
          </a:xfrm>
          <a:prstGeom prst="round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de-DE" sz="16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RESPONSE</a:t>
            </a:r>
            <a:endParaRPr lang="de-DE" sz="11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n-GB" sz="1100" b="1" dirty="0">
                <a:solidFill>
                  <a:prstClr val="white">
                    <a:lumMod val="50000"/>
                  </a:prstClr>
                </a:solidFill>
                <a:latin typeface="Calibri"/>
                <a:ea typeface="Calibri"/>
                <a:cs typeface="Times New Roman"/>
              </a:rPr>
              <a:t> </a:t>
            </a:r>
            <a:endParaRPr lang="de-DE" sz="1100" dirty="0">
              <a:solidFill>
                <a:prstClr val="white">
                  <a:lumMod val="50000"/>
                </a:prstClr>
              </a:solidFill>
              <a:latin typeface="Calibri"/>
              <a:ea typeface="Calibri"/>
              <a:cs typeface="Times New Roman"/>
            </a:endParaRPr>
          </a:p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n-GB" sz="1100" b="1" dirty="0">
                <a:solidFill>
                  <a:prstClr val="white">
                    <a:lumMod val="50000"/>
                  </a:prstClr>
                </a:solidFill>
                <a:latin typeface="Calibri"/>
                <a:ea typeface="Calibri"/>
                <a:cs typeface="Times New Roman"/>
              </a:rPr>
              <a:t> </a:t>
            </a:r>
            <a:endParaRPr lang="de-DE" sz="1100" dirty="0">
              <a:solidFill>
                <a:prstClr val="white">
                  <a:lumMod val="50000"/>
                </a:prstClr>
              </a:solidFill>
              <a:latin typeface="Calibri"/>
              <a:ea typeface="Calibri"/>
              <a:cs typeface="Times New Roman"/>
            </a:endParaRPr>
          </a:p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n-GB" sz="1100" b="1" dirty="0">
                <a:solidFill>
                  <a:prstClr val="white">
                    <a:lumMod val="50000"/>
                  </a:prstClr>
                </a:solidFill>
                <a:latin typeface="Calibri"/>
                <a:ea typeface="Calibri"/>
                <a:cs typeface="Times New Roman"/>
              </a:rPr>
              <a:t> </a:t>
            </a:r>
            <a:endParaRPr lang="de-DE" sz="1100" dirty="0">
              <a:solidFill>
                <a:prstClr val="white">
                  <a:lumMod val="50000"/>
                </a:prstClr>
              </a:solidFill>
              <a:latin typeface="Calibri"/>
              <a:ea typeface="Calibri"/>
              <a:cs typeface="Times New Roman"/>
            </a:endParaRPr>
          </a:p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n-GB" sz="1100" b="1" dirty="0">
                <a:solidFill>
                  <a:prstClr val="white">
                    <a:lumMod val="50000"/>
                  </a:prstClr>
                </a:solidFill>
                <a:latin typeface="Calibri"/>
                <a:ea typeface="Calibri"/>
                <a:cs typeface="Times New Roman"/>
              </a:rPr>
              <a:t> </a:t>
            </a:r>
            <a:endParaRPr lang="de-DE" sz="1100" dirty="0">
              <a:solidFill>
                <a:prstClr val="white">
                  <a:lumMod val="50000"/>
                </a:prstClr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3761910" y="948237"/>
            <a:ext cx="2394266" cy="19939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de-DE" sz="16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DRIVERS</a:t>
            </a:r>
            <a:endParaRPr lang="de-DE" sz="11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n-GB" sz="11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 </a:t>
            </a:r>
            <a:endParaRPr lang="de-DE" sz="11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6300192" y="952220"/>
            <a:ext cx="2664296" cy="1993983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de-DE" sz="16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PRESSURES</a:t>
            </a:r>
            <a:endParaRPr lang="de-DE" sz="11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n-GB" sz="11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 </a:t>
            </a:r>
            <a:endParaRPr lang="de-DE" sz="11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n-GB" sz="11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 </a:t>
            </a:r>
            <a:endParaRPr lang="de-DE" sz="11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n-GB" sz="11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 </a:t>
            </a:r>
            <a:endParaRPr lang="de-DE" sz="11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n-GB" sz="11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 </a:t>
            </a:r>
            <a:endParaRPr lang="de-DE" sz="11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Abgerundetes Rechteck 13"/>
          <p:cNvSpPr/>
          <p:nvPr/>
        </p:nvSpPr>
        <p:spPr>
          <a:xfrm>
            <a:off x="6300192" y="3068960"/>
            <a:ext cx="2736304" cy="3062538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de-DE" sz="16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STATE</a:t>
            </a:r>
            <a:endParaRPr lang="de-DE" sz="11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n-GB" sz="11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 </a:t>
            </a:r>
            <a:endParaRPr lang="de-DE" sz="11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n-GB" sz="11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 </a:t>
            </a:r>
            <a:endParaRPr lang="de-DE" sz="11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n-GB" sz="11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 </a:t>
            </a:r>
            <a:endParaRPr lang="de-DE" sz="11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n-GB" sz="11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 </a:t>
            </a:r>
            <a:endParaRPr lang="de-DE" sz="11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Abgerundetes Rechteck 14"/>
          <p:cNvSpPr/>
          <p:nvPr/>
        </p:nvSpPr>
        <p:spPr>
          <a:xfrm>
            <a:off x="3761910" y="3068960"/>
            <a:ext cx="2394266" cy="3062538"/>
          </a:xfrm>
          <a:prstGeom prst="round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endParaRPr lang="de-DE" sz="1600" b="1" dirty="0" smtClean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endParaRPr lang="de-DE" sz="1600" b="1" dirty="0" smtClean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de-DE" sz="1600" b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IMPACT </a:t>
            </a:r>
            <a:r>
              <a:rPr lang="de-DE" sz="16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I - PROVISION</a:t>
            </a:r>
            <a:endParaRPr lang="de-DE" sz="11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n-GB" sz="11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 </a:t>
            </a:r>
            <a:endParaRPr lang="de-DE" sz="11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n-GB" sz="11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 </a:t>
            </a:r>
            <a:endParaRPr lang="de-DE" sz="11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n-GB" sz="11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 </a:t>
            </a:r>
            <a:endParaRPr lang="de-DE" sz="11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n-GB" sz="11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 </a:t>
            </a:r>
            <a:endParaRPr lang="de-DE" sz="11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5 CuadroTexto"/>
          <p:cNvSpPr txBox="1"/>
          <p:nvPr/>
        </p:nvSpPr>
        <p:spPr>
          <a:xfrm>
            <a:off x="3851920" y="1484784"/>
            <a:ext cx="15394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cs typeface="Arial" pitchFamily="34" charset="0"/>
              </a:rPr>
              <a:t>not affected</a:t>
            </a:r>
          </a:p>
        </p:txBody>
      </p:sp>
      <p:sp>
        <p:nvSpPr>
          <p:cNvPr id="18" name="5 CuadroTexto"/>
          <p:cNvSpPr txBox="1"/>
          <p:nvPr/>
        </p:nvSpPr>
        <p:spPr>
          <a:xfrm>
            <a:off x="6300192" y="1412769"/>
            <a:ext cx="216024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cs typeface="Arial" pitchFamily="34" charset="0"/>
              </a:rPr>
              <a:t>Point 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source:</a:t>
            </a:r>
          </a:p>
          <a:p>
            <a:pPr>
              <a:defRPr/>
            </a:pPr>
            <a:endParaRPr lang="en-US" sz="1400" dirty="0">
              <a:solidFill>
                <a:prstClr val="black"/>
              </a:solidFill>
              <a:latin typeface="Calibri"/>
              <a:cs typeface="Arial" pitchFamily="34" charset="0"/>
            </a:endParaRPr>
          </a:p>
          <a:p>
            <a:pPr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cs typeface="Arial" pitchFamily="34" charset="0"/>
              </a:rPr>
              <a:t>- Urban wastewater </a:t>
            </a:r>
            <a:r>
              <a:rPr lang="en-US" sz="14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↓</a:t>
            </a:r>
          </a:p>
          <a:p>
            <a:pPr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cs typeface="Arial" pitchFamily="34" charset="0"/>
              </a:rPr>
              <a:t>- Storm overflows     </a:t>
            </a:r>
            <a:r>
              <a:rPr lang="en-US" sz="14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↓</a:t>
            </a:r>
          </a:p>
          <a:p>
            <a:pPr>
              <a:defRPr/>
            </a:pPr>
            <a:endParaRPr lang="en-US" sz="1400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1" name="5 CuadroTexto"/>
          <p:cNvSpPr txBox="1"/>
          <p:nvPr/>
        </p:nvSpPr>
        <p:spPr>
          <a:xfrm>
            <a:off x="6300192" y="3573016"/>
            <a:ext cx="273630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Physicochemical:</a:t>
            </a:r>
          </a:p>
          <a:p>
            <a:pPr>
              <a:defRPr/>
            </a:pPr>
            <a:endParaRPr lang="en-US" sz="1400" dirty="0">
              <a:solidFill>
                <a:prstClr val="black"/>
              </a:solidFill>
              <a:latin typeface="Calibri"/>
              <a:cs typeface="Arial" pitchFamily="34" charset="0"/>
            </a:endParaRPr>
          </a:p>
          <a:p>
            <a:pPr>
              <a:defRPr/>
            </a:pPr>
            <a:r>
              <a:rPr lang="en-US" sz="14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- Transparency </a:t>
            </a:r>
            <a:r>
              <a:rPr lang="en-US" sz="14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↑ </a:t>
            </a:r>
            <a:endParaRPr lang="en-US" sz="1400" b="1" dirty="0" smtClean="0">
              <a:solidFill>
                <a:prstClr val="black"/>
              </a:solidFill>
              <a:latin typeface="Calibri"/>
              <a:cs typeface="Arial" pitchFamily="34" charset="0"/>
            </a:endParaRPr>
          </a:p>
          <a:p>
            <a:pPr>
              <a:defRPr/>
            </a:pPr>
            <a:r>
              <a:rPr lang="en-US" sz="14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- </a:t>
            </a:r>
            <a:r>
              <a:rPr lang="en-US" sz="1400" dirty="0">
                <a:solidFill>
                  <a:prstClr val="black"/>
                </a:solidFill>
                <a:latin typeface="Calibri"/>
                <a:cs typeface="Arial" pitchFamily="34" charset="0"/>
              </a:rPr>
              <a:t>Nutrient conditions </a:t>
            </a:r>
            <a:r>
              <a:rPr lang="en-US" sz="14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↓</a:t>
            </a:r>
            <a:endParaRPr lang="en-US" sz="1400" dirty="0">
              <a:solidFill>
                <a:prstClr val="black"/>
              </a:solidFill>
              <a:latin typeface="Calibri"/>
              <a:cs typeface="Arial" pitchFamily="34" charset="0"/>
            </a:endParaRPr>
          </a:p>
          <a:p>
            <a:pPr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cs typeface="Arial" pitchFamily="34" charset="0"/>
              </a:rPr>
              <a:t>- hazardous substances </a:t>
            </a:r>
            <a:r>
              <a:rPr lang="en-US" sz="14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↓</a:t>
            </a:r>
          </a:p>
          <a:p>
            <a:pPr>
              <a:defRPr/>
            </a:pPr>
            <a:endParaRPr lang="en-US" sz="1400" dirty="0">
              <a:solidFill>
                <a:prstClr val="black"/>
              </a:solidFill>
              <a:latin typeface="Calibri"/>
              <a:cs typeface="Arial" pitchFamily="34" charset="0"/>
            </a:endParaRPr>
          </a:p>
          <a:p>
            <a:pPr>
              <a:defRPr/>
            </a:pPr>
            <a:r>
              <a:rPr lang="en-US" sz="1400" dirty="0" err="1" smtClean="0">
                <a:solidFill>
                  <a:prstClr val="black"/>
                </a:solidFill>
                <a:latin typeface="Calibri"/>
                <a:cs typeface="Arial" pitchFamily="34" charset="0"/>
              </a:rPr>
              <a:t>Hydromorphology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/ Hydrology:</a:t>
            </a:r>
          </a:p>
          <a:p>
            <a:pPr>
              <a:defRPr/>
            </a:pPr>
            <a:endParaRPr lang="en-US" sz="1400" dirty="0">
              <a:solidFill>
                <a:prstClr val="black"/>
              </a:solidFill>
              <a:latin typeface="Calibri"/>
              <a:cs typeface="Arial" pitchFamily="34" charset="0"/>
            </a:endParaRPr>
          </a:p>
          <a:p>
            <a:pPr>
              <a:defRPr/>
            </a:pPr>
            <a:r>
              <a:rPr lang="en-US" sz="14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- Water flow quantity/dynamics </a:t>
            </a:r>
            <a:r>
              <a:rPr lang="en-US" sz="1400" b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↓</a:t>
            </a:r>
            <a:endParaRPr lang="en-US" sz="1400" dirty="0">
              <a:solidFill>
                <a:prstClr val="black"/>
              </a:solidFill>
              <a:latin typeface="Calibri"/>
              <a:cs typeface="Arial" pitchFamily="34" charset="0"/>
            </a:endParaRPr>
          </a:p>
          <a:p>
            <a:pPr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cs typeface="Arial" pitchFamily="34" charset="0"/>
              </a:rPr>
              <a:t>- Water residence time </a:t>
            </a:r>
            <a:r>
              <a:rPr lang="en-US" sz="14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↑</a:t>
            </a:r>
          </a:p>
          <a:p>
            <a:pPr>
              <a:defRPr/>
            </a:pPr>
            <a:endParaRPr lang="en-US" sz="1400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2" name="5 CuadroTexto"/>
          <p:cNvSpPr txBox="1"/>
          <p:nvPr/>
        </p:nvSpPr>
        <p:spPr>
          <a:xfrm>
            <a:off x="3761910" y="4365104"/>
            <a:ext cx="239426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Intermediate ESS:</a:t>
            </a:r>
          </a:p>
          <a:p>
            <a:pPr marL="285750" indent="-285750">
              <a:buFontTx/>
              <a:buChar char="-"/>
              <a:defRPr/>
            </a:pPr>
            <a:r>
              <a:rPr lang="en-US" sz="14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Self-purification  </a:t>
            </a:r>
            <a:r>
              <a:rPr lang="en-US" sz="1400" b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↑</a:t>
            </a:r>
            <a:endParaRPr lang="en-US" sz="1400" dirty="0">
              <a:solidFill>
                <a:prstClr val="black"/>
              </a:solidFill>
              <a:latin typeface="Calibri"/>
              <a:cs typeface="Arial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n-US" sz="14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Biodiversity </a:t>
            </a:r>
            <a:r>
              <a:rPr lang="en-US" sz="1400" b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↑</a:t>
            </a:r>
          </a:p>
          <a:p>
            <a:pPr marL="285750" indent="-285750">
              <a:buFontTx/>
              <a:buChar char="-"/>
              <a:defRPr/>
            </a:pPr>
            <a:endParaRPr lang="en-US" sz="1400" dirty="0">
              <a:solidFill>
                <a:prstClr val="black"/>
              </a:solidFill>
              <a:latin typeface="Calibri"/>
              <a:cs typeface="Arial" pitchFamily="34" charset="0"/>
            </a:endParaRPr>
          </a:p>
          <a:p>
            <a:pPr>
              <a:defRPr/>
            </a:pPr>
            <a:r>
              <a:rPr lang="en-US" sz="1400" b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Final ESS:</a:t>
            </a:r>
          </a:p>
          <a:p>
            <a:pPr marL="285750" indent="-285750">
              <a:buFontTx/>
              <a:buChar char="-"/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cs typeface="Arial" pitchFamily="34" charset="0"/>
              </a:rPr>
              <a:t>C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ultural </a:t>
            </a:r>
            <a:r>
              <a:rPr lang="en-US" sz="1400" dirty="0">
                <a:solidFill>
                  <a:prstClr val="black"/>
                </a:solidFill>
                <a:latin typeface="Calibri"/>
                <a:cs typeface="Arial" pitchFamily="34" charset="0"/>
              </a:rPr>
              <a:t>services </a:t>
            </a:r>
            <a:r>
              <a:rPr lang="en-US" sz="1400" b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↑</a:t>
            </a:r>
          </a:p>
          <a:p>
            <a:pPr marL="285750" indent="-285750">
              <a:buFontTx/>
              <a:buChar char="-"/>
              <a:defRPr/>
            </a:pPr>
            <a:endParaRPr lang="en-US" sz="1400" dirty="0">
              <a:solidFill>
                <a:prstClr val="black"/>
              </a:solidFill>
              <a:latin typeface="Calibri"/>
              <a:cs typeface="Arial" pitchFamily="34" charset="0"/>
            </a:endParaRPr>
          </a:p>
          <a:p>
            <a:pPr>
              <a:defRPr/>
            </a:pPr>
            <a:endParaRPr lang="en-US" sz="1400" b="1" dirty="0">
              <a:solidFill>
                <a:srgbClr val="FF0000"/>
              </a:solidFill>
              <a:latin typeface="Calibri"/>
              <a:cs typeface="Arial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133" y="1270828"/>
            <a:ext cx="2409035" cy="15344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" name="Abgerundetes Rechteck 23"/>
          <p:cNvSpPr/>
          <p:nvPr/>
        </p:nvSpPr>
        <p:spPr>
          <a:xfrm>
            <a:off x="511206" y="3008274"/>
            <a:ext cx="3052682" cy="165618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de-DE" sz="16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IMPACT II – USE &amp; BENEFIT</a:t>
            </a:r>
            <a:endParaRPr lang="de-DE" sz="11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n-GB" sz="11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 </a:t>
            </a:r>
            <a:endParaRPr lang="de-DE" sz="11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n-GB" sz="11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 </a:t>
            </a:r>
            <a:endParaRPr lang="de-DE" sz="11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n-GB" sz="11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 </a:t>
            </a:r>
            <a:endParaRPr lang="de-DE" sz="11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n-GB" sz="11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 </a:t>
            </a:r>
            <a:endParaRPr lang="de-DE" sz="11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25" name="5 CuadroTexto"/>
          <p:cNvSpPr txBox="1"/>
          <p:nvPr/>
        </p:nvSpPr>
        <p:spPr>
          <a:xfrm>
            <a:off x="565211" y="3512331"/>
            <a:ext cx="299867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FESS</a:t>
            </a:r>
            <a:r>
              <a:rPr lang="en-US" sz="1400" dirty="0">
                <a:solidFill>
                  <a:prstClr val="black"/>
                </a:solidFill>
                <a:latin typeface="Calibri"/>
                <a:cs typeface="Arial" pitchFamily="34" charset="0"/>
              </a:rPr>
              <a:t> Cultural ESS:</a:t>
            </a:r>
          </a:p>
          <a:p>
            <a:pPr>
              <a:defRPr/>
            </a:pPr>
            <a:r>
              <a:rPr lang="en-US" sz="14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- Offer </a:t>
            </a:r>
            <a:r>
              <a:rPr lang="en-US" sz="1400" b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↑</a:t>
            </a:r>
            <a:endParaRPr lang="en-US" sz="1400" dirty="0" smtClean="0">
              <a:solidFill>
                <a:prstClr val="black"/>
              </a:solidFill>
              <a:latin typeface="Calibri"/>
              <a:cs typeface="Arial" pitchFamily="34" charset="0"/>
            </a:endParaRPr>
          </a:p>
          <a:p>
            <a:pPr>
              <a:defRPr/>
            </a:pPr>
            <a:r>
              <a:rPr lang="en-US" sz="14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   (regarding </a:t>
            </a:r>
            <a:r>
              <a:rPr lang="en-US" sz="1400" dirty="0">
                <a:solidFill>
                  <a:prstClr val="black"/>
                </a:solidFill>
                <a:latin typeface="Calibri"/>
                <a:cs typeface="Arial" pitchFamily="34" charset="0"/>
              </a:rPr>
              <a:t>WTP for 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recreation</a:t>
            </a:r>
            <a:r>
              <a:rPr lang="en-US" sz="1400" dirty="0">
                <a:solidFill>
                  <a:prstClr val="black"/>
                </a:solidFill>
                <a:latin typeface="Calibri"/>
                <a:cs typeface="Arial" pitchFamily="34" charset="0"/>
              </a:rPr>
              <a:t>, 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GEP)</a:t>
            </a:r>
          </a:p>
          <a:p>
            <a:pPr>
              <a:defRPr/>
            </a:pPr>
            <a:r>
              <a:rPr lang="en-US" sz="14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- Use </a:t>
            </a:r>
            <a:r>
              <a:rPr lang="en-US" sz="14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↑</a:t>
            </a:r>
          </a:p>
          <a:p>
            <a:pPr>
              <a:defRPr/>
            </a:pPr>
            <a:endParaRPr lang="en-US" sz="1400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6" name="Abgerundetes Rechteck 25"/>
          <p:cNvSpPr/>
          <p:nvPr/>
        </p:nvSpPr>
        <p:spPr>
          <a:xfrm>
            <a:off x="494890" y="4791582"/>
            <a:ext cx="3068997" cy="1339916"/>
          </a:xfrm>
          <a:prstGeom prst="round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de-DE" sz="16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SUSTAINABILITY ASSESSMENT</a:t>
            </a:r>
            <a:endParaRPr lang="de-DE" sz="11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n-GB" sz="11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 </a:t>
            </a:r>
            <a:endParaRPr lang="de-DE" sz="11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n-GB" sz="11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 </a:t>
            </a:r>
            <a:endParaRPr lang="de-DE" sz="11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n-GB" sz="11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 </a:t>
            </a:r>
            <a:endParaRPr lang="de-DE" sz="11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n-GB" sz="11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 </a:t>
            </a:r>
            <a:endParaRPr lang="de-DE" sz="11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27" name="5 CuadroTexto"/>
          <p:cNvSpPr txBox="1"/>
          <p:nvPr/>
        </p:nvSpPr>
        <p:spPr>
          <a:xfrm>
            <a:off x="569193" y="5205978"/>
            <a:ext cx="22682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cs typeface="Arial" pitchFamily="34" charset="0"/>
              </a:rPr>
              <a:t>- lifetime</a:t>
            </a:r>
          </a:p>
          <a:p>
            <a:pPr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cs typeface="Arial" pitchFamily="34" charset="0"/>
              </a:rPr>
              <a:t>- energy consumption</a:t>
            </a:r>
          </a:p>
          <a:p>
            <a:pPr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cs typeface="Arial" pitchFamily="34" charset="0"/>
              </a:rPr>
              <a:t>- investment &amp; maintenance 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costs</a:t>
            </a:r>
            <a:endParaRPr lang="en-US" sz="1400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pic>
        <p:nvPicPr>
          <p:cNvPr id="1026" name="Picture 2" descr="Conceptual approach of the DESSIN ESS Evaluation Framework_cookbookv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385" y="2094844"/>
            <a:ext cx="2003831" cy="175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1 CuadroTexto"/>
          <p:cNvSpPr txBox="1"/>
          <p:nvPr/>
        </p:nvSpPr>
        <p:spPr>
          <a:xfrm>
            <a:off x="571500" y="323850"/>
            <a:ext cx="62763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Example: RTC of sewer network (Emscher)</a:t>
            </a:r>
          </a:p>
        </p:txBody>
      </p:sp>
    </p:spTree>
    <p:extLst>
      <p:ext uri="{BB962C8B-B14F-4D97-AF65-F5344CB8AC3E}">
        <p14:creationId xmlns="" xmlns:p14="http://schemas.microsoft.com/office/powerpoint/2010/main" val="42129182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301208"/>
            <a:ext cx="9144000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el 7"/>
          <p:cNvSpPr txBox="1">
            <a:spLocks/>
          </p:cNvSpPr>
          <p:nvPr/>
        </p:nvSpPr>
        <p:spPr bwMode="gray">
          <a:xfrm>
            <a:off x="442800" y="188941"/>
            <a:ext cx="6110287" cy="6336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2300"/>
              </a:lnSpc>
              <a:spcBef>
                <a:spcPct val="0"/>
              </a:spcBef>
              <a:buNone/>
              <a:defRPr sz="2200" b="1" kern="1200">
                <a:solidFill>
                  <a:srgbClr val="1A171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	</a:t>
            </a:r>
            <a:endParaRPr lang="en-US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C44C8F-2E2C-4826-917D-1392BE546337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8196" name="Picture 4" descr="Viel Natur rund um die Emscher: So sieht das Hochwasserrückhaltebecken in Ickern von oben aus.">
            <a:hlinkClick r:id="rId3" tooltip="Viel Natur rund um die Emscher: So sieht das Hochwasserrückhaltebecken in Ickern von oben aus.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34538" y="-26008013"/>
            <a:ext cx="59436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 CuadroTexto"/>
          <p:cNvSpPr txBox="1"/>
          <p:nvPr/>
        </p:nvSpPr>
        <p:spPr>
          <a:xfrm>
            <a:off x="733873" y="332656"/>
            <a:ext cx="83026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Agenda (progress)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1416968"/>
            <a:ext cx="79248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z="2400" dirty="0" smtClean="0"/>
              <a:t> DESSIN Project Overview</a:t>
            </a:r>
          </a:p>
          <a:p>
            <a:pPr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z="2400" dirty="0" smtClean="0"/>
              <a:t> Introduction to the framework</a:t>
            </a:r>
          </a:p>
          <a:p>
            <a:pPr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z="2400" dirty="0" smtClean="0"/>
              <a:t> Practical steps for the application of the framework</a:t>
            </a:r>
          </a:p>
          <a:p>
            <a:pPr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z="2400" dirty="0" smtClean="0"/>
              <a:t> First Q&amp;A (on the conceptual setup)</a:t>
            </a:r>
          </a:p>
          <a:p>
            <a:pPr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z="2400" dirty="0" smtClean="0"/>
              <a:t> Overview of practical applications</a:t>
            </a:r>
          </a:p>
          <a:p>
            <a:pPr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z="2400" dirty="0" smtClean="0"/>
              <a:t> Application of the framework on the </a:t>
            </a:r>
            <a:r>
              <a:rPr lang="en-US" sz="2400" dirty="0" err="1" smtClean="0"/>
              <a:t>Emscher</a:t>
            </a:r>
            <a:r>
              <a:rPr lang="en-US" sz="2400" dirty="0" smtClean="0"/>
              <a:t> River case study</a:t>
            </a:r>
          </a:p>
          <a:p>
            <a:pPr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z="2400" dirty="0" smtClean="0"/>
              <a:t> Second Q&amp;A (on practical application issues)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8133864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40 CuadroTexto"/>
          <p:cNvSpPr txBox="1"/>
          <p:nvPr/>
        </p:nvSpPr>
        <p:spPr>
          <a:xfrm>
            <a:off x="571472" y="365755"/>
            <a:ext cx="6952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First Q&amp;A: Conceptual setup of the framework 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340768"/>
            <a:ext cx="4276725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7200" y="1416968"/>
            <a:ext cx="7924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Further </a:t>
            </a:r>
            <a:r>
              <a:rPr lang="de-DE" sz="2400" b="1" dirty="0" err="1" smtClean="0"/>
              <a:t>questions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welcome</a:t>
            </a:r>
            <a:r>
              <a:rPr lang="de-DE" sz="2400" b="1" dirty="0" smtClean="0"/>
              <a:t>!</a:t>
            </a:r>
          </a:p>
          <a:p>
            <a:endParaRPr lang="de-DE" dirty="0" smtClean="0"/>
          </a:p>
          <a:p>
            <a:r>
              <a:rPr lang="de-DE" sz="2400" dirty="0" err="1" smtClean="0"/>
              <a:t>Please</a:t>
            </a:r>
            <a:r>
              <a:rPr lang="de-DE" sz="2400" dirty="0" smtClean="0"/>
              <a:t> </a:t>
            </a:r>
            <a:r>
              <a:rPr lang="de-DE" sz="2400" dirty="0" err="1" smtClean="0"/>
              <a:t>ask</a:t>
            </a:r>
            <a:r>
              <a:rPr lang="de-DE" sz="2400" dirty="0" smtClean="0"/>
              <a:t> </a:t>
            </a:r>
            <a:r>
              <a:rPr lang="de-DE" sz="2400" dirty="0" err="1" smtClean="0"/>
              <a:t>your</a:t>
            </a:r>
            <a:r>
              <a:rPr lang="de-DE" sz="2400" dirty="0" smtClean="0"/>
              <a:t> </a:t>
            </a:r>
            <a:r>
              <a:rPr lang="de-DE" sz="2400" dirty="0" err="1" smtClean="0"/>
              <a:t>questions</a:t>
            </a:r>
            <a:r>
              <a:rPr lang="de-DE" sz="2400" dirty="0" smtClean="0"/>
              <a:t> </a:t>
            </a:r>
            <a:r>
              <a:rPr lang="de-DE" sz="2400" dirty="0" err="1" smtClean="0"/>
              <a:t>by</a:t>
            </a:r>
            <a:r>
              <a:rPr lang="de-DE" sz="2400" dirty="0" smtClean="0"/>
              <a:t>:</a:t>
            </a:r>
          </a:p>
          <a:p>
            <a:pPr marL="457200" indent="-457200">
              <a:buAutoNum type="arabicPeriod"/>
            </a:pPr>
            <a:r>
              <a:rPr lang="de-DE" sz="2400" dirty="0" err="1" smtClean="0"/>
              <a:t>Raising</a:t>
            </a:r>
            <a:r>
              <a:rPr lang="de-DE" sz="2400" dirty="0" smtClean="0"/>
              <a:t> </a:t>
            </a:r>
            <a:r>
              <a:rPr lang="de-DE" sz="2400" dirty="0" err="1" smtClean="0"/>
              <a:t>your</a:t>
            </a:r>
            <a:r>
              <a:rPr lang="de-DE" sz="2400" dirty="0" smtClean="0"/>
              <a:t> </a:t>
            </a:r>
            <a:r>
              <a:rPr lang="de-DE" sz="2400" dirty="0" err="1" smtClean="0"/>
              <a:t>hand</a:t>
            </a:r>
            <a:endParaRPr lang="de-DE" sz="2400" dirty="0" smtClean="0"/>
          </a:p>
          <a:p>
            <a:pPr marL="457200" indent="-457200">
              <a:buAutoNum type="arabicPeriod"/>
            </a:pPr>
            <a:r>
              <a:rPr lang="de-DE" sz="2400" dirty="0" err="1" smtClean="0"/>
              <a:t>Entering</a:t>
            </a:r>
            <a:r>
              <a:rPr lang="de-DE" sz="2400" dirty="0" smtClean="0"/>
              <a:t> </a:t>
            </a:r>
            <a:r>
              <a:rPr lang="de-DE" sz="2400" dirty="0" err="1" smtClean="0"/>
              <a:t>your</a:t>
            </a:r>
            <a:r>
              <a:rPr lang="de-DE" sz="2400" dirty="0" smtClean="0"/>
              <a:t> </a:t>
            </a:r>
            <a:r>
              <a:rPr lang="de-DE" sz="2400" dirty="0" err="1" smtClean="0"/>
              <a:t>question</a:t>
            </a:r>
            <a:endParaRPr lang="de-DE" sz="2400" dirty="0" smtClean="0"/>
          </a:p>
          <a:p>
            <a:pPr marL="457200" indent="-457200"/>
            <a:r>
              <a:rPr lang="de-DE" sz="2400" dirty="0" smtClean="0"/>
              <a:t>in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text</a:t>
            </a:r>
            <a:r>
              <a:rPr lang="de-DE" sz="2400" dirty="0" smtClean="0"/>
              <a:t> box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563888" y="2708920"/>
            <a:ext cx="1584176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067944" y="3212976"/>
            <a:ext cx="1440160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777380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 7"/>
          <p:cNvSpPr txBox="1">
            <a:spLocks/>
          </p:cNvSpPr>
          <p:nvPr/>
        </p:nvSpPr>
        <p:spPr bwMode="gray">
          <a:xfrm>
            <a:off x="442800" y="188941"/>
            <a:ext cx="6110287" cy="6336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2300"/>
              </a:lnSpc>
              <a:spcBef>
                <a:spcPct val="0"/>
              </a:spcBef>
              <a:buNone/>
              <a:defRPr sz="2200" b="1" kern="1200">
                <a:solidFill>
                  <a:srgbClr val="1A171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C44C8F-2E2C-4826-917D-1392BE546337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8196" name="Picture 4" descr="Viel Natur rund um die Emscher: So sieht das Hochwasserrückhaltebecken in Ickern von oben aus.">
            <a:hlinkClick r:id="rId3" tooltip="Viel Natur rund um die Emscher: So sieht das Hochwasserrückhaltebecken in Ickern von oben aus.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34538" y="-26008013"/>
            <a:ext cx="59436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 CuadroTexto"/>
          <p:cNvSpPr txBox="1"/>
          <p:nvPr/>
        </p:nvSpPr>
        <p:spPr>
          <a:xfrm>
            <a:off x="733873" y="332656"/>
            <a:ext cx="83026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Housekeeping rules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7275" y="1340768"/>
            <a:ext cx="4276725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09600" y="1416968"/>
            <a:ext cx="79248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400" dirty="0" smtClean="0"/>
              <a:t> Check </a:t>
            </a:r>
            <a:r>
              <a:rPr lang="de-DE" sz="2400" dirty="0" err="1" smtClean="0"/>
              <a:t>your</a:t>
            </a:r>
            <a:r>
              <a:rPr lang="de-DE" sz="2400" dirty="0" smtClean="0"/>
              <a:t> </a:t>
            </a:r>
            <a:r>
              <a:rPr lang="de-DE" sz="2400" dirty="0" err="1" smtClean="0"/>
              <a:t>audio</a:t>
            </a:r>
            <a:r>
              <a:rPr lang="de-DE" sz="2400" dirty="0" smtClean="0"/>
              <a:t> </a:t>
            </a:r>
            <a:r>
              <a:rPr lang="de-DE" sz="2400" dirty="0" err="1" smtClean="0"/>
              <a:t>settings</a:t>
            </a:r>
            <a:r>
              <a:rPr lang="de-DE" sz="2400" dirty="0" smtClean="0"/>
              <a:t> </a:t>
            </a:r>
          </a:p>
          <a:p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make</a:t>
            </a:r>
            <a:r>
              <a:rPr lang="de-DE" sz="2400" dirty="0" smtClean="0"/>
              <a:t> </a:t>
            </a:r>
            <a:r>
              <a:rPr lang="de-DE" sz="2400" dirty="0" err="1" smtClean="0"/>
              <a:t>sure</a:t>
            </a:r>
            <a:r>
              <a:rPr lang="de-DE" sz="2400" dirty="0" smtClean="0"/>
              <a:t> </a:t>
            </a:r>
            <a:r>
              <a:rPr lang="de-DE" sz="2400" dirty="0" err="1" smtClean="0"/>
              <a:t>your</a:t>
            </a:r>
            <a:r>
              <a:rPr lang="de-DE" sz="2400" dirty="0" smtClean="0"/>
              <a:t> </a:t>
            </a:r>
            <a:r>
              <a:rPr lang="de-DE" sz="2400" dirty="0" err="1" smtClean="0"/>
              <a:t>microphone</a:t>
            </a:r>
            <a:endParaRPr lang="de-DE" sz="2400" dirty="0" smtClean="0"/>
          </a:p>
          <a:p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speakers</a:t>
            </a:r>
            <a:r>
              <a:rPr lang="de-DE" sz="2400" dirty="0" smtClean="0"/>
              <a:t> </a:t>
            </a:r>
            <a:r>
              <a:rPr lang="de-DE" sz="2400" dirty="0" err="1" smtClean="0"/>
              <a:t>are</a:t>
            </a:r>
            <a:r>
              <a:rPr lang="de-DE" sz="2400" dirty="0" smtClean="0"/>
              <a:t> </a:t>
            </a:r>
            <a:r>
              <a:rPr lang="de-DE" sz="2400" dirty="0" err="1" smtClean="0"/>
              <a:t>ready</a:t>
            </a:r>
            <a:endParaRPr lang="de-DE" sz="2400" dirty="0" smtClean="0"/>
          </a:p>
          <a:p>
            <a:endParaRPr lang="de-DE" sz="2400" dirty="0" smtClean="0"/>
          </a:p>
          <a:p>
            <a:pPr>
              <a:buFont typeface="Arial" pitchFamily="34" charset="0"/>
              <a:buChar char="•"/>
            </a:pPr>
            <a:r>
              <a:rPr lang="de-DE" sz="2400" dirty="0" smtClean="0"/>
              <a:t> </a:t>
            </a:r>
            <a:r>
              <a:rPr lang="de-DE" sz="2400" dirty="0" err="1" smtClean="0"/>
              <a:t>Please</a:t>
            </a:r>
            <a:r>
              <a:rPr lang="de-DE" sz="2400" dirty="0" smtClean="0"/>
              <a:t> mute </a:t>
            </a:r>
            <a:r>
              <a:rPr lang="de-DE" sz="2400" dirty="0" err="1" smtClean="0"/>
              <a:t>your</a:t>
            </a:r>
            <a:r>
              <a:rPr lang="de-DE" sz="2400" dirty="0" smtClean="0"/>
              <a:t> </a:t>
            </a:r>
            <a:r>
              <a:rPr lang="de-DE" sz="2400" dirty="0" err="1" smtClean="0"/>
              <a:t>microphone</a:t>
            </a:r>
            <a:r>
              <a:rPr lang="de-DE" sz="2400" dirty="0" smtClean="0"/>
              <a:t> </a:t>
            </a:r>
          </a:p>
          <a:p>
            <a:r>
              <a:rPr lang="de-DE" sz="2400" dirty="0" err="1" smtClean="0"/>
              <a:t>when</a:t>
            </a:r>
            <a:r>
              <a:rPr lang="de-DE" sz="2400" dirty="0" smtClean="0"/>
              <a:t> not </a:t>
            </a:r>
            <a:r>
              <a:rPr lang="de-DE" sz="2400" dirty="0" err="1" smtClean="0"/>
              <a:t>speaking</a:t>
            </a:r>
            <a:endParaRPr lang="de-DE" sz="2400" dirty="0" smtClean="0"/>
          </a:p>
          <a:p>
            <a:endParaRPr lang="de-DE" sz="2400" dirty="0" smtClean="0"/>
          </a:p>
          <a:p>
            <a:pPr>
              <a:buFont typeface="Arial" pitchFamily="34" charset="0"/>
              <a:buChar char="•"/>
            </a:pPr>
            <a:r>
              <a:rPr lang="de-DE" sz="2400" dirty="0" smtClean="0"/>
              <a:t> Enter </a:t>
            </a:r>
            <a:r>
              <a:rPr lang="de-DE" sz="2400" dirty="0" err="1" smtClean="0"/>
              <a:t>your</a:t>
            </a:r>
            <a:r>
              <a:rPr lang="de-DE" sz="2400" dirty="0" smtClean="0"/>
              <a:t> </a:t>
            </a:r>
            <a:r>
              <a:rPr lang="de-DE" sz="2400" dirty="0" err="1" smtClean="0"/>
              <a:t>questions</a:t>
            </a:r>
            <a:endParaRPr lang="de-DE" sz="2400" dirty="0" smtClean="0"/>
          </a:p>
          <a:p>
            <a:r>
              <a:rPr lang="de-DE" sz="2400" dirty="0" err="1" smtClean="0"/>
              <a:t>at</a:t>
            </a:r>
            <a:r>
              <a:rPr lang="de-DE" sz="2400" dirty="0" smtClean="0"/>
              <a:t> </a:t>
            </a:r>
            <a:r>
              <a:rPr lang="de-DE" sz="2400" dirty="0" err="1" smtClean="0"/>
              <a:t>any</a:t>
            </a:r>
            <a:r>
              <a:rPr lang="de-DE" sz="2400" dirty="0" smtClean="0"/>
              <a:t> time </a:t>
            </a:r>
            <a:r>
              <a:rPr lang="de-DE" sz="2400" dirty="0" err="1" smtClean="0"/>
              <a:t>during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presentation</a:t>
            </a:r>
            <a:endParaRPr lang="de-DE" sz="2400" dirty="0" smtClean="0"/>
          </a:p>
          <a:p>
            <a:r>
              <a:rPr lang="de-DE" sz="2400" dirty="0" smtClean="0"/>
              <a:t>(</a:t>
            </a:r>
            <a:r>
              <a:rPr lang="de-DE" sz="2400" dirty="0" err="1" smtClean="0"/>
              <a:t>these</a:t>
            </a:r>
            <a:r>
              <a:rPr lang="de-DE" sz="2400" dirty="0" smtClean="0"/>
              <a:t> will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sorted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</a:p>
          <a:p>
            <a:r>
              <a:rPr lang="de-DE" sz="2400" dirty="0" err="1" smtClean="0"/>
              <a:t>addressed</a:t>
            </a:r>
            <a:r>
              <a:rPr lang="de-DE" sz="2400" dirty="0" smtClean="0"/>
              <a:t> </a:t>
            </a:r>
            <a:r>
              <a:rPr lang="de-DE" sz="2400" dirty="0" err="1" smtClean="0"/>
              <a:t>during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Q&amp;A)</a:t>
            </a:r>
          </a:p>
          <a:p>
            <a:endParaRPr lang="de-DE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779912" y="4221088"/>
            <a:ext cx="1728192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572000" y="1772816"/>
            <a:ext cx="2304256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788024" y="2420888"/>
            <a:ext cx="36004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133864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ußzeilenplatzhalter 15"/>
          <p:cNvSpPr>
            <a:spLocks noGrp="1"/>
          </p:cNvSpPr>
          <p:nvPr>
            <p:ph type="ftr" sz="quarter" idx="3"/>
          </p:nvPr>
        </p:nvSpPr>
        <p:spPr bwMode="gray"/>
        <p:txBody>
          <a:bodyPr/>
          <a:lstStyle/>
          <a:p>
            <a:endParaRPr lang="de-DE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459" y="2034557"/>
            <a:ext cx="5864029" cy="3626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0625"/>
          <a:stretch/>
        </p:blipFill>
        <p:spPr bwMode="auto">
          <a:xfrm>
            <a:off x="186722" y="1785935"/>
            <a:ext cx="2350982" cy="14270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66" y="4272157"/>
            <a:ext cx="2369895" cy="16771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itel 7"/>
          <p:cNvSpPr txBox="1">
            <a:spLocks/>
          </p:cNvSpPr>
          <p:nvPr/>
        </p:nvSpPr>
        <p:spPr bwMode="gray">
          <a:xfrm>
            <a:off x="105258" y="3528484"/>
            <a:ext cx="2738550" cy="6336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ts val="2300"/>
              </a:lnSpc>
              <a:spcBef>
                <a:spcPct val="0"/>
              </a:spcBef>
              <a:buNone/>
              <a:defRPr sz="2200" b="1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sz="18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Newsletter &amp; Annual </a:t>
            </a:r>
            <a:r>
              <a:rPr lang="de-DE" sz="18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report</a:t>
            </a:r>
            <a:r>
              <a:rPr lang="de-DE" sz="18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:</a:t>
            </a:r>
            <a:endParaRPr lang="de-DE" sz="1100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49453" y="1235937"/>
            <a:ext cx="2397708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u="sng" dirty="0">
                <a:solidFill>
                  <a:srgbClr val="00B0F0"/>
                </a:solidFill>
                <a:latin typeface="Calibri" panose="020F0502020204030204" pitchFamily="34" charset="0"/>
                <a:hlinkClick r:id="rId6"/>
              </a:rPr>
              <a:t>www.dessin-project.eu</a:t>
            </a:r>
            <a:endParaRPr lang="en-US" b="1" u="sng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itel 7"/>
          <p:cNvSpPr txBox="1">
            <a:spLocks/>
          </p:cNvSpPr>
          <p:nvPr/>
        </p:nvSpPr>
        <p:spPr bwMode="gray">
          <a:xfrm>
            <a:off x="118120" y="791802"/>
            <a:ext cx="2738550" cy="6336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ts val="2300"/>
              </a:lnSpc>
              <a:spcBef>
                <a:spcPct val="0"/>
              </a:spcBef>
              <a:buNone/>
              <a:defRPr sz="2200" b="1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sz="18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Website:</a:t>
            </a:r>
            <a:endParaRPr lang="de-DE" sz="1100" b="0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itel 7"/>
          <p:cNvSpPr txBox="1">
            <a:spLocks/>
          </p:cNvSpPr>
          <p:nvPr/>
        </p:nvSpPr>
        <p:spPr bwMode="gray">
          <a:xfrm>
            <a:off x="3236014" y="1261616"/>
            <a:ext cx="2738550" cy="6336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ts val="2300"/>
              </a:lnSpc>
              <a:spcBef>
                <a:spcPct val="0"/>
              </a:spcBef>
              <a:buNone/>
              <a:defRPr sz="2200" b="1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sz="18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Project </a:t>
            </a:r>
            <a:r>
              <a:rPr lang="de-DE" sz="18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consortium</a:t>
            </a:r>
            <a:r>
              <a:rPr lang="de-DE" sz="18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:</a:t>
            </a:r>
            <a:endParaRPr lang="de-DE" sz="1100" b="0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88438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605006"/>
            <a:ext cx="830262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Man</a:t>
            </a:r>
            <a:r>
              <a:rPr lang="de-DE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y </a:t>
            </a:r>
            <a:r>
              <a:rPr lang="de-DE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thanks</a:t>
            </a:r>
            <a:r>
              <a:rPr lang="de-DE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 </a:t>
            </a:r>
            <a:r>
              <a:rPr lang="de-DE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for</a:t>
            </a:r>
            <a:r>
              <a:rPr lang="de-DE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 </a:t>
            </a:r>
            <a:r>
              <a:rPr lang="de-DE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your</a:t>
            </a:r>
            <a:r>
              <a:rPr lang="de-DE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 </a:t>
            </a:r>
            <a:r>
              <a:rPr lang="de-DE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attention</a:t>
            </a:r>
            <a:r>
              <a:rPr lang="de-DE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!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Further </a:t>
            </a:r>
            <a:r>
              <a:rPr lang="de-DE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questions</a:t>
            </a:r>
            <a:r>
              <a:rPr lang="de-DE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? </a:t>
            </a:r>
            <a:r>
              <a:rPr lang="de-DE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Please</a:t>
            </a:r>
            <a:r>
              <a:rPr lang="de-DE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 send </a:t>
            </a:r>
            <a:r>
              <a:rPr lang="de-DE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them</a:t>
            </a:r>
            <a:r>
              <a:rPr lang="de-DE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 via email </a:t>
            </a:r>
            <a:r>
              <a:rPr lang="de-DE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to</a:t>
            </a:r>
            <a:r>
              <a:rPr lang="de-DE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: </a:t>
            </a:r>
            <a:r>
              <a:rPr lang="de-DE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gerardo</a:t>
            </a:r>
            <a:r>
              <a:rPr lang="de-DE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[</a:t>
            </a:r>
            <a:r>
              <a:rPr lang="de-DE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dot</a:t>
            </a:r>
            <a:r>
              <a:rPr lang="de-DE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]</a:t>
            </a:r>
            <a:r>
              <a:rPr lang="de-DE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anzaldua</a:t>
            </a:r>
            <a:r>
              <a:rPr lang="de-DE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[</a:t>
            </a:r>
            <a:r>
              <a:rPr lang="de-DE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at</a:t>
            </a:r>
            <a:r>
              <a:rPr lang="de-DE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]</a:t>
            </a:r>
            <a:r>
              <a:rPr lang="de-DE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ecologic</a:t>
            </a:r>
            <a:r>
              <a:rPr lang="de-DE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[</a:t>
            </a:r>
            <a:r>
              <a:rPr lang="de-DE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dot</a:t>
            </a:r>
            <a:r>
              <a:rPr lang="de-DE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]</a:t>
            </a:r>
            <a:r>
              <a:rPr lang="de-DE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eu</a:t>
            </a:r>
            <a:endParaRPr lang="de-DE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gerner</a:t>
            </a:r>
            <a:r>
              <a:rPr lang="de-DE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[</a:t>
            </a:r>
            <a:r>
              <a:rPr lang="de-DE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dot</a:t>
            </a:r>
            <a:r>
              <a:rPr lang="de-DE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]</a:t>
            </a:r>
            <a:r>
              <a:rPr lang="de-DE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nadine</a:t>
            </a:r>
            <a:r>
              <a:rPr lang="de-DE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[</a:t>
            </a:r>
            <a:r>
              <a:rPr lang="de-DE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at</a:t>
            </a:r>
            <a:r>
              <a:rPr lang="de-DE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]</a:t>
            </a:r>
            <a:r>
              <a:rPr lang="de-DE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eglv</a:t>
            </a:r>
            <a:r>
              <a:rPr lang="de-DE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[</a:t>
            </a:r>
            <a:r>
              <a:rPr lang="de-DE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dot</a:t>
            </a:r>
            <a:r>
              <a:rPr lang="de-DE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]de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89600"/>
            <a:ext cx="9144000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el 7"/>
          <p:cNvSpPr txBox="1">
            <a:spLocks/>
          </p:cNvSpPr>
          <p:nvPr/>
        </p:nvSpPr>
        <p:spPr bwMode="gray">
          <a:xfrm>
            <a:off x="442800" y="188941"/>
            <a:ext cx="6110287" cy="6336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2300"/>
              </a:lnSpc>
              <a:spcBef>
                <a:spcPct val="0"/>
              </a:spcBef>
              <a:buNone/>
              <a:defRPr sz="2200" b="1" kern="1200">
                <a:solidFill>
                  <a:srgbClr val="1A171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	</a:t>
            </a:r>
            <a:endParaRPr lang="en-US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C44C8F-2E2C-4826-917D-1392BE54633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196" name="Picture 4" descr="Viel Natur rund um die Emscher: So sieht das Hochwasserrückhaltebecken in Ickern von oben aus.">
            <a:hlinkClick r:id="rId3" tooltip="Viel Natur rund um die Emscher: So sieht das Hochwasserrückhaltebecken in Ickern von oben aus.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34538" y="-26008013"/>
            <a:ext cx="59436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 CuadroTexto"/>
          <p:cNvSpPr txBox="1"/>
          <p:nvPr/>
        </p:nvSpPr>
        <p:spPr>
          <a:xfrm>
            <a:off x="733873" y="332656"/>
            <a:ext cx="83026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Agenda (progress)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1416968"/>
            <a:ext cx="79248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z="2400" smtClean="0"/>
              <a:t> DESSIN Project Overview</a:t>
            </a:r>
          </a:p>
          <a:p>
            <a:pPr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z="2400" smtClean="0"/>
              <a:t> Introduction to the framework</a:t>
            </a:r>
          </a:p>
          <a:p>
            <a:pPr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z="2400" smtClean="0"/>
              <a:t> Practical steps for the application of the framework</a:t>
            </a:r>
          </a:p>
          <a:p>
            <a:pPr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z="2400" smtClean="0"/>
              <a:t> First Q&amp;A (on the conceptual setup)</a:t>
            </a:r>
          </a:p>
          <a:p>
            <a:pPr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z="2400" smtClean="0"/>
              <a:t> Overview of practical applications</a:t>
            </a:r>
          </a:p>
          <a:p>
            <a:pPr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z="2400" smtClean="0"/>
              <a:t> Application of the framework on the Emscher River case study</a:t>
            </a:r>
          </a:p>
          <a:p>
            <a:pPr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z="2400" smtClean="0"/>
              <a:t> Second Q&amp;A (on practical application issues)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xmlns="" val="8133864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 7"/>
          <p:cNvSpPr txBox="1">
            <a:spLocks/>
          </p:cNvSpPr>
          <p:nvPr/>
        </p:nvSpPr>
        <p:spPr bwMode="gray">
          <a:xfrm>
            <a:off x="442800" y="188941"/>
            <a:ext cx="6110287" cy="6336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2300"/>
              </a:lnSpc>
              <a:spcBef>
                <a:spcPct val="0"/>
              </a:spcBef>
              <a:buNone/>
              <a:defRPr sz="2200" b="1" kern="1200">
                <a:solidFill>
                  <a:srgbClr val="1A171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C44C8F-2E2C-4826-917D-1392BE546337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8196" name="Picture 4" descr="Viel Natur rund um die Emscher: So sieht das Hochwasserrückhaltebecken in Ickern von oben aus.">
            <a:hlinkClick r:id="rId3" tooltip="Viel Natur rund um die Emscher: So sieht das Hochwasserrückhaltebecken in Ickern von oben aus.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34538" y="-26008013"/>
            <a:ext cx="59436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 CuadroTexto"/>
          <p:cNvSpPr txBox="1"/>
          <p:nvPr/>
        </p:nvSpPr>
        <p:spPr>
          <a:xfrm>
            <a:off x="733873" y="332656"/>
            <a:ext cx="83026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DESSIN: Project Overview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 l="30712" t="12142" r="18731" b="65388"/>
          <a:stretch>
            <a:fillRect/>
          </a:stretch>
        </p:blipFill>
        <p:spPr bwMode="auto">
          <a:xfrm>
            <a:off x="1403648" y="4221088"/>
            <a:ext cx="604867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7 CuadroTexto"/>
          <p:cNvSpPr txBox="1"/>
          <p:nvPr/>
        </p:nvSpPr>
        <p:spPr>
          <a:xfrm>
            <a:off x="555512" y="1196752"/>
            <a:ext cx="8032976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/>
              <a:t> </a:t>
            </a:r>
            <a:r>
              <a:rPr lang="en-US" sz="2000" b="1" u="sng" dirty="0" smtClean="0"/>
              <a:t>D</a:t>
            </a:r>
            <a:r>
              <a:rPr lang="en-US" sz="2000" b="1" dirty="0" smtClean="0"/>
              <a:t>emonstrate </a:t>
            </a:r>
            <a:r>
              <a:rPr lang="en-US" sz="2000" b="1" u="sng" dirty="0" smtClean="0"/>
              <a:t>E</a:t>
            </a:r>
            <a:r>
              <a:rPr lang="en-US" sz="2000" b="1" dirty="0" smtClean="0"/>
              <a:t>co</a:t>
            </a:r>
            <a:r>
              <a:rPr lang="en-US" sz="2000" b="1" u="sng" dirty="0" smtClean="0"/>
              <a:t>s</a:t>
            </a:r>
            <a:r>
              <a:rPr lang="en-US" sz="2000" b="1" dirty="0" smtClean="0"/>
              <a:t>ystem </a:t>
            </a:r>
            <a:r>
              <a:rPr lang="en-US" sz="2000" b="1" u="sng" dirty="0" smtClean="0"/>
              <a:t>S</a:t>
            </a:r>
            <a:r>
              <a:rPr lang="en-US" sz="2000" b="1" dirty="0" smtClean="0"/>
              <a:t>ervices </a:t>
            </a:r>
            <a:r>
              <a:rPr lang="en-US" sz="2000" b="1" dirty="0" smtClean="0"/>
              <a:t>Enabling </a:t>
            </a:r>
            <a:r>
              <a:rPr lang="en-US" sz="2000" b="1" u="sng" dirty="0" smtClean="0"/>
              <a:t>In</a:t>
            </a:r>
            <a:r>
              <a:rPr lang="en-US" sz="2000" b="1" dirty="0" smtClean="0"/>
              <a:t>novation </a:t>
            </a:r>
            <a:r>
              <a:rPr lang="en-US" sz="2000" b="1" dirty="0" smtClean="0"/>
              <a:t>in </a:t>
            </a:r>
            <a:r>
              <a:rPr lang="en-US" sz="2000" b="1" dirty="0" smtClean="0"/>
              <a:t> 	the </a:t>
            </a:r>
            <a:r>
              <a:rPr lang="en-US" sz="2000" b="1" dirty="0" smtClean="0"/>
              <a:t>Water Sector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/>
              <a:t> Funded through the 7th </a:t>
            </a:r>
            <a:r>
              <a:rPr lang="en-US" sz="2000" b="1" dirty="0" smtClean="0"/>
              <a:t>Framework </a:t>
            </a:r>
            <a:r>
              <a:rPr lang="en-US" sz="2000" b="1" dirty="0" err="1" smtClean="0"/>
              <a:t>Programme</a:t>
            </a:r>
            <a:r>
              <a:rPr lang="en-US" sz="2000" b="1" dirty="0" smtClean="0"/>
              <a:t> </a:t>
            </a:r>
            <a:r>
              <a:rPr lang="en-US" sz="2000" b="1" dirty="0" smtClean="0"/>
              <a:t>of the EU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/>
              <a:t> Time frame: Jan. 2014 – Dec. 2017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/>
              <a:t> Project lead: </a:t>
            </a:r>
            <a:r>
              <a:rPr lang="de-DE" sz="2000" b="1" dirty="0" smtClean="0"/>
              <a:t>IWW Rheinisch-Westfälisches </a:t>
            </a:r>
            <a:r>
              <a:rPr lang="de-DE" sz="2000" b="1" dirty="0" smtClean="0"/>
              <a:t>Institut </a:t>
            </a:r>
            <a:r>
              <a:rPr lang="de-DE" sz="2000" b="1" dirty="0" smtClean="0"/>
              <a:t>für </a:t>
            </a:r>
            <a:r>
              <a:rPr lang="de-DE" sz="2000" b="1" dirty="0" smtClean="0"/>
              <a:t>	Wasserforschung</a:t>
            </a:r>
            <a:endParaRPr lang="en-US" sz="2000" b="1" dirty="0" smtClean="0"/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/>
              <a:t> 20 partners from 7 EU countries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/>
              <a:t> Structured into 5 Work Areas</a:t>
            </a:r>
            <a:endParaRPr 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8133864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 7"/>
          <p:cNvSpPr txBox="1">
            <a:spLocks/>
          </p:cNvSpPr>
          <p:nvPr/>
        </p:nvSpPr>
        <p:spPr bwMode="gray">
          <a:xfrm>
            <a:off x="442800" y="188941"/>
            <a:ext cx="6110287" cy="6336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2300"/>
              </a:lnSpc>
              <a:spcBef>
                <a:spcPct val="0"/>
              </a:spcBef>
              <a:buNone/>
              <a:defRPr sz="2200" b="1" kern="1200">
                <a:solidFill>
                  <a:srgbClr val="1A171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C44C8F-2E2C-4826-917D-1392BE546337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8196" name="Picture 4" descr="Viel Natur rund um die Emscher: So sieht das Hochwasserrückhaltebecken in Ickern von oben aus.">
            <a:hlinkClick r:id="rId3" tooltip="Viel Natur rund um die Emscher: So sieht das Hochwasserrückhaltebecken in Ickern von oben aus.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34538" y="-26008013"/>
            <a:ext cx="59436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7 CuadroTexto"/>
          <p:cNvSpPr txBox="1"/>
          <p:nvPr/>
        </p:nvSpPr>
        <p:spPr>
          <a:xfrm>
            <a:off x="395536" y="1196752"/>
            <a:ext cx="8352928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  </a:t>
            </a:r>
            <a:r>
              <a:rPr lang="en-US" sz="2400" b="1" dirty="0" smtClean="0"/>
              <a:t>Objective</a:t>
            </a:r>
            <a:r>
              <a:rPr lang="en-US" sz="2400" dirty="0" smtClean="0"/>
              <a:t>: to develop “</a:t>
            </a:r>
            <a:r>
              <a:rPr lang="en-US" sz="2400" i="1" dirty="0" smtClean="0"/>
              <a:t>a new framework to facilitate decision-making that holds the ESS concept at the forefront</a:t>
            </a:r>
            <a:r>
              <a:rPr lang="en-US" sz="2400" dirty="0" smtClean="0"/>
              <a:t>.”</a:t>
            </a:r>
          </a:p>
          <a:p>
            <a:pPr lvl="1">
              <a:spcAft>
                <a:spcPts val="600"/>
              </a:spcAft>
            </a:pPr>
            <a:endParaRPr lang="de-DE" sz="2400" dirty="0" smtClean="0"/>
          </a:p>
          <a:p>
            <a:pPr lvl="1">
              <a:spcAft>
                <a:spcPts val="600"/>
              </a:spcAft>
            </a:pPr>
            <a:r>
              <a:rPr lang="de-DE" sz="2400" dirty="0" err="1" smtClean="0"/>
              <a:t>Based</a:t>
            </a:r>
            <a:r>
              <a:rPr lang="de-DE" sz="2400" dirty="0" smtClean="0"/>
              <a:t> on </a:t>
            </a:r>
            <a:r>
              <a:rPr lang="de-DE" sz="2400" dirty="0" err="1" smtClean="0"/>
              <a:t>three</a:t>
            </a:r>
            <a:r>
              <a:rPr lang="de-DE" sz="2400" dirty="0" smtClean="0"/>
              <a:t> </a:t>
            </a:r>
            <a:r>
              <a:rPr lang="de-DE" sz="2400" dirty="0" err="1" smtClean="0"/>
              <a:t>main</a:t>
            </a:r>
            <a:r>
              <a:rPr lang="de-DE" sz="2400" dirty="0" smtClean="0"/>
              <a:t> </a:t>
            </a:r>
            <a:r>
              <a:rPr lang="de-DE" sz="2400" dirty="0" err="1" smtClean="0"/>
              <a:t>aims</a:t>
            </a:r>
            <a:r>
              <a:rPr lang="de-DE" sz="2400" dirty="0" smtClean="0"/>
              <a:t>: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 Potentiating the state-of-the-art in ESS research and adopting a vision of application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 Providing concrete guidance for business, practitioners and policy makers in enabling change to happen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Testing and fine-tuning the “</a:t>
            </a:r>
            <a:r>
              <a:rPr lang="en-US" sz="2400" i="1" dirty="0" smtClean="0"/>
              <a:t>new framework</a:t>
            </a:r>
            <a:r>
              <a:rPr lang="en-US" sz="2400" dirty="0" smtClean="0"/>
              <a:t>” in several case studies </a:t>
            </a:r>
            <a:endParaRPr lang="de-DE" sz="2400" dirty="0" smtClean="0"/>
          </a:p>
        </p:txBody>
      </p:sp>
      <p:sp>
        <p:nvSpPr>
          <p:cNvPr id="7" name="1 CuadroTexto"/>
          <p:cNvSpPr txBox="1"/>
          <p:nvPr/>
        </p:nvSpPr>
        <p:spPr>
          <a:xfrm>
            <a:off x="733873" y="313492"/>
            <a:ext cx="83026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Introduction of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Work Area 1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33864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988840"/>
            <a:ext cx="9144000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el 7"/>
          <p:cNvSpPr txBox="1">
            <a:spLocks/>
          </p:cNvSpPr>
          <p:nvPr/>
        </p:nvSpPr>
        <p:spPr bwMode="gray">
          <a:xfrm>
            <a:off x="442800" y="188941"/>
            <a:ext cx="6110287" cy="6336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2300"/>
              </a:lnSpc>
              <a:spcBef>
                <a:spcPct val="0"/>
              </a:spcBef>
              <a:buNone/>
              <a:defRPr sz="2200" b="1" kern="1200">
                <a:solidFill>
                  <a:srgbClr val="1A171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	</a:t>
            </a:r>
            <a:endParaRPr lang="en-US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C44C8F-2E2C-4826-917D-1392BE54633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196" name="Picture 4" descr="Viel Natur rund um die Emscher: So sieht das Hochwasserrückhaltebecken in Ickern von oben aus.">
            <a:hlinkClick r:id="rId3" tooltip="Viel Natur rund um die Emscher: So sieht das Hochwasserrückhaltebecken in Ickern von oben aus.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34538" y="-26008013"/>
            <a:ext cx="59436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 CuadroTexto"/>
          <p:cNvSpPr txBox="1"/>
          <p:nvPr/>
        </p:nvSpPr>
        <p:spPr>
          <a:xfrm>
            <a:off x="733873" y="332656"/>
            <a:ext cx="83026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Agenda (progress)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1416968"/>
            <a:ext cx="79248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z="2400" dirty="0" smtClean="0"/>
              <a:t> DESSIN Project Overview</a:t>
            </a:r>
          </a:p>
          <a:p>
            <a:pPr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z="2400" dirty="0" smtClean="0"/>
              <a:t> Introduction to the framework</a:t>
            </a:r>
          </a:p>
          <a:p>
            <a:pPr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z="2400" dirty="0" smtClean="0"/>
              <a:t> Practical steps for the application of the framework</a:t>
            </a:r>
          </a:p>
          <a:p>
            <a:pPr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z="2400" dirty="0" smtClean="0"/>
              <a:t> First Q&amp;A (on the conceptual setup)</a:t>
            </a:r>
          </a:p>
          <a:p>
            <a:pPr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z="2400" dirty="0" smtClean="0"/>
              <a:t> Overview of practical applications</a:t>
            </a:r>
          </a:p>
          <a:p>
            <a:pPr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z="2400" dirty="0" smtClean="0"/>
              <a:t> Application of the framework on the </a:t>
            </a:r>
            <a:r>
              <a:rPr lang="en-US" sz="2400" dirty="0" err="1" smtClean="0"/>
              <a:t>Emscher</a:t>
            </a:r>
            <a:r>
              <a:rPr lang="en-US" sz="2400" dirty="0" smtClean="0"/>
              <a:t> River case study</a:t>
            </a:r>
          </a:p>
          <a:p>
            <a:pPr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z="2400" dirty="0" smtClean="0"/>
              <a:t> Second Q&amp;A (on practical application issues)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8133864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40 CuadroTexto"/>
          <p:cNvSpPr txBox="1"/>
          <p:nvPr/>
        </p:nvSpPr>
        <p:spPr>
          <a:xfrm>
            <a:off x="571472" y="404664"/>
            <a:ext cx="7096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Components and foundations of the DESSIN ESS Evaluation Framework 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580" y="1409839"/>
            <a:ext cx="7560840" cy="4251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777380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40 CuadroTexto"/>
          <p:cNvSpPr txBox="1"/>
          <p:nvPr/>
        </p:nvSpPr>
        <p:spPr>
          <a:xfrm>
            <a:off x="571472" y="365755"/>
            <a:ext cx="7024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Conceptual approach of the DESSIN ESS Evaluation Framework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04256" y="573325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/>
              <a:t>(based on </a:t>
            </a:r>
            <a:r>
              <a:rPr lang="en-US" sz="1200" dirty="0" err="1" smtClean="0"/>
              <a:t>Müller</a:t>
            </a:r>
            <a:r>
              <a:rPr lang="en-US" sz="1200" dirty="0" smtClean="0"/>
              <a:t> and </a:t>
            </a:r>
            <a:r>
              <a:rPr lang="en-US" sz="1200" dirty="0" err="1" smtClean="0"/>
              <a:t>Burkhard</a:t>
            </a:r>
            <a:r>
              <a:rPr lang="en-US" sz="1200" dirty="0" smtClean="0"/>
              <a:t>, 2012, Van </a:t>
            </a:r>
            <a:r>
              <a:rPr lang="en-US" sz="1200" dirty="0" err="1" smtClean="0"/>
              <a:t>Oudenhoven</a:t>
            </a:r>
            <a:r>
              <a:rPr lang="en-US" sz="1200" dirty="0" smtClean="0"/>
              <a:t> et al., 2012 and Haines-Young and </a:t>
            </a:r>
            <a:r>
              <a:rPr lang="en-US" sz="1200" dirty="0" err="1" smtClean="0"/>
              <a:t>Potschin</a:t>
            </a:r>
            <a:r>
              <a:rPr lang="en-US" sz="1200" dirty="0" smtClean="0"/>
              <a:t>, 2010; 2013).</a:t>
            </a:r>
            <a:endParaRPr lang="en-US" sz="1200" dirty="0" err="1" smtClean="0"/>
          </a:p>
        </p:txBody>
      </p:sp>
      <p:pic>
        <p:nvPicPr>
          <p:cNvPr id="6" name="Picture 5" descr="Conceptual approach of the DESSIN ESS Evaluation Framework_cookbookv0.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1116352"/>
            <a:ext cx="5040561" cy="449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77380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1415</Words>
  <Application>Microsoft Office PowerPoint</Application>
  <PresentationFormat>On-screen Show (4:3)</PresentationFormat>
  <Paragraphs>373</Paragraphs>
  <Slides>31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Tema de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LiftingPC37</dc:creator>
  <cp:lastModifiedBy>gerardo.anzaldua</cp:lastModifiedBy>
  <cp:revision>335</cp:revision>
  <dcterms:created xsi:type="dcterms:W3CDTF">2014-01-20T15:25:56Z</dcterms:created>
  <dcterms:modified xsi:type="dcterms:W3CDTF">2016-09-15T00:24:05Z</dcterms:modified>
</cp:coreProperties>
</file>