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8" r:id="rId5"/>
    <p:sldId id="273" r:id="rId6"/>
    <p:sldId id="269" r:id="rId7"/>
    <p:sldId id="270" r:id="rId8"/>
    <p:sldId id="264" r:id="rId9"/>
    <p:sldId id="274" r:id="rId10"/>
    <p:sldId id="272" r:id="rId11"/>
    <p:sldId id="271" r:id="rId12"/>
    <p:sldId id="25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001_CETaqua_Dessin_PortadaPPT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001_CETaqua_Dessin_Contra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001_CETaqua_Dessin_PagPPT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443711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Llobregat Demo Site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472" y="4937178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Showcase actions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6" y="5301208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F. Gómez, L. Ventura, M. Hernández</a:t>
            </a:r>
            <a:endParaRPr lang="en-GB" sz="16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Cetaqua</a:t>
            </a:r>
            <a:endParaRPr lang="en-GB" sz="12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Dissemination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eporting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9" y="1212127"/>
            <a:ext cx="8863549" cy="377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281917"/>
              </p:ext>
            </p:extLst>
          </p:nvPr>
        </p:nvGraphicFramePr>
        <p:xfrm>
          <a:off x="760813" y="1084375"/>
          <a:ext cx="7555603" cy="5008921"/>
        </p:xfrm>
        <a:graphic>
          <a:graphicData uri="http://schemas.openxmlformats.org/drawingml/2006/table">
            <a:tbl>
              <a:tblPr/>
              <a:tblGrid>
                <a:gridCol w="190078"/>
                <a:gridCol w="422396"/>
                <a:gridCol w="1956221"/>
                <a:gridCol w="1182707"/>
                <a:gridCol w="168958"/>
                <a:gridCol w="633594"/>
                <a:gridCol w="1668463"/>
                <a:gridCol w="1182707"/>
                <a:gridCol w="150479"/>
              </a:tblGrid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3669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Summary of External Activities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F2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Summary Publications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F2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497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Codes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effectLst/>
                          <a:latin typeface="Calibri" panose="020F0502020204030204" pitchFamily="34" charset="0"/>
                        </a:rPr>
                        <a:t>Type of activity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effectLst/>
                          <a:latin typeface="Calibri" panose="020F0502020204030204" pitchFamily="34" charset="0"/>
                        </a:rPr>
                        <a:t>Authomatic account 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Codes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effectLst/>
                          <a:latin typeface="Calibri" panose="020F0502020204030204" pitchFamily="34" charset="0"/>
                        </a:rPr>
                        <a:t>Type of publication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effectLst/>
                          <a:latin typeface="Calibri" panose="020F0502020204030204" pitchFamily="34" charset="0"/>
                        </a:rPr>
                        <a:t>Authomatic account 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effectLst/>
                          <a:latin typeface="Calibri" panose="020F0502020204030204" pitchFamily="34" charset="0"/>
                        </a:rPr>
                        <a:t>Conferences attended (without contribution)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Scientific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A1.1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Local/regional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General public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825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A1.2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National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Press releases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A1.3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European/international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Posters presented</a:t>
                      </a:r>
                      <a:endParaRPr lang="en-US" sz="900" b="1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A2.1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Local/regional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A2.2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National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A2.3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European/international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Project presentations</a:t>
                      </a:r>
                      <a:endParaRPr lang="en-US" sz="900" b="1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A3.1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Local/regional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A3.2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National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A3.3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European/international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Workshops</a:t>
                      </a:r>
                      <a:endParaRPr lang="en-US" sz="900" b="1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A4.1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Local/regional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A4.2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National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A4.3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European/international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Site visits</a:t>
                      </a:r>
                      <a:endParaRPr lang="en-US" sz="900" b="1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A5.1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Local/regional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A5.2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National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A5.3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European/international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Trophies and awards</a:t>
                      </a:r>
                      <a:endParaRPr lang="en-US" sz="900" b="1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A6.1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Local/regional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A6.2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National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825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A6.3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European/international level</a:t>
                      </a:r>
                      <a:endParaRPr lang="en-US" sz="900" b="0" i="0" u="none" strike="noStrike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015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1" marR="7321" marT="73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4" name="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Dissemination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eporting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57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79512" y="97143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NOTICE BOARD </a:t>
            </a:r>
            <a:r>
              <a:rPr lang="en-US" dirty="0" smtClean="0"/>
              <a:t>located at the </a:t>
            </a:r>
            <a:r>
              <a:rPr lang="en-US" b="1" dirty="0" smtClean="0"/>
              <a:t>DESSIN</a:t>
            </a:r>
            <a:r>
              <a:rPr lang="en-US" dirty="0" smtClean="0"/>
              <a:t> well at Sant Joan Despí DWTP since December 2015</a:t>
            </a:r>
            <a:endParaRPr lang="ca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Notice Board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34" y="1484784"/>
            <a:ext cx="2972622" cy="446172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3204761" cy="2139178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240360" cy="21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6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332656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Digital Totem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2520280" cy="336037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2592288" cy="346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1560" y="908720"/>
            <a:ext cx="69847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DIGITAL TOTEM </a:t>
            </a:r>
            <a:r>
              <a:rPr lang="en-US" dirty="0" smtClean="0"/>
              <a:t>was installed at the hall of the DWTP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Several projects and pilots, including </a:t>
            </a:r>
            <a:r>
              <a:rPr lang="en-US" b="1" dirty="0" smtClean="0"/>
              <a:t>DESSIN</a:t>
            </a:r>
            <a:r>
              <a:rPr lang="en-US" dirty="0" smtClean="0"/>
              <a:t>, will be shown daily (beginning April 2016)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3275856" y="3717032"/>
            <a:ext cx="1584176" cy="50405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96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070180"/>
              </p:ext>
            </p:extLst>
          </p:nvPr>
        </p:nvGraphicFramePr>
        <p:xfrm>
          <a:off x="216449" y="981151"/>
          <a:ext cx="8568951" cy="1557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927"/>
                <a:gridCol w="785038"/>
                <a:gridCol w="2869586"/>
                <a:gridCol w="3493320"/>
                <a:gridCol w="720080"/>
              </a:tblGrid>
              <a:tr h="2404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Date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</a:rPr>
                        <a:t>Co-organiser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Meeting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Visitor profile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N</a:t>
                      </a:r>
                      <a:r>
                        <a:rPr lang="es-ES" sz="1100" b="1" u="none" strike="noStrike" smtClean="0">
                          <a:effectLst/>
                        </a:rPr>
                        <a:t>umber </a:t>
                      </a:r>
                      <a:r>
                        <a:rPr lang="es-ES" sz="1100" b="1" u="none" strike="noStrike" dirty="0">
                          <a:effectLst/>
                        </a:rPr>
                        <a:t>of visitors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14/11/2014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EIP Water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Technical visit to WWTP and DESSIN project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Commercial &amp; Technicians of private water companies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18/12/2014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CUADLL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Networking </a:t>
                      </a:r>
                      <a:r>
                        <a:rPr lang="fr-FR" sz="1100" u="none" strike="noStrike" dirty="0" err="1">
                          <a:effectLst/>
                        </a:rPr>
                        <a:t>visit</a:t>
                      </a:r>
                      <a:r>
                        <a:rPr lang="fr-FR" sz="1100" u="none" strike="noStrike" dirty="0">
                          <a:effectLst/>
                        </a:rPr>
                        <a:t> (</a:t>
                      </a:r>
                      <a:r>
                        <a:rPr lang="fr-FR" sz="1100" u="none" strike="noStrike" dirty="0" err="1">
                          <a:effectLst/>
                        </a:rPr>
                        <a:t>Catalonia</a:t>
                      </a:r>
                      <a:r>
                        <a:rPr lang="fr-FR" sz="1100" u="none" strike="noStrike" dirty="0">
                          <a:effectLst/>
                        </a:rPr>
                        <a:t> - Pyrénées Orientales)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Manager &amp; Technician </a:t>
                      </a:r>
                      <a:r>
                        <a:rPr lang="en-US" sz="1100" u="none" strike="noStrike" dirty="0">
                          <a:effectLst/>
                        </a:rPr>
                        <a:t>of public entities of water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05/03/2015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ECOLOGIC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WP13 visit to mature site and demo site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smtClean="0">
                          <a:effectLst/>
                        </a:rPr>
                        <a:t>Project </a:t>
                      </a:r>
                      <a:r>
                        <a:rPr lang="es-ES" sz="1100" u="none" strike="noStrike" dirty="0">
                          <a:effectLst/>
                        </a:rPr>
                        <a:t>partners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13/03/2015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Second</a:t>
                      </a:r>
                      <a:r>
                        <a:rPr lang="es-ES" sz="1100" u="none" strike="noStrike" dirty="0">
                          <a:effectLst/>
                        </a:rPr>
                        <a:t> Local </a:t>
                      </a:r>
                      <a:r>
                        <a:rPr lang="es-ES" sz="1100" u="none" strike="noStrike" dirty="0" err="1">
                          <a:effectLst/>
                        </a:rPr>
                        <a:t>stakeholder</a:t>
                      </a:r>
                      <a:r>
                        <a:rPr lang="es-ES" sz="1100" u="none" strike="noStrike" dirty="0">
                          <a:effectLst/>
                        </a:rPr>
                        <a:t> workshop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Water Administration and </a:t>
                      </a:r>
                      <a:r>
                        <a:rPr lang="en-US" sz="1100" u="none" strike="noStrike" dirty="0" smtClean="0">
                          <a:effectLst/>
                        </a:rPr>
                        <a:t>Health </a:t>
                      </a:r>
                      <a:r>
                        <a:rPr lang="en-US" sz="1100" u="none" strike="noStrike" dirty="0">
                          <a:effectLst/>
                        </a:rPr>
                        <a:t>Administration managers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473">
                <a:tc gridSpan="4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42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5" marR="8375" marT="837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Visits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at DWTP of Sant Joan Despí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2" descr="T:\Projectes CETaqua\01 Projects\DESSIN\05 Communication\05 Pictures\General\20150313_Visita ACA i sanitat vestib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44" y="2924944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:\Projectes CETaqua\01 Projects\DESSIN\05 Communication\02 Dissemination Activities\141104_EIP Workshop Barcelona TAG\Fotos visita\IMG_3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Projectes CETaqua\01 Projects\DESSIN\05 Communication\05 Pictures\General\20150218_Gerard van den Berg visita ETAP vis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336370" cy="200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7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06781"/>
              </p:ext>
            </p:extLst>
          </p:nvPr>
        </p:nvGraphicFramePr>
        <p:xfrm>
          <a:off x="251520" y="3212976"/>
          <a:ext cx="5942584" cy="2567730"/>
        </p:xfrm>
        <a:graphic>
          <a:graphicData uri="http://schemas.openxmlformats.org/drawingml/2006/table">
            <a:tbl>
              <a:tblPr/>
              <a:tblGrid>
                <a:gridCol w="1518824"/>
                <a:gridCol w="2167643"/>
                <a:gridCol w="752039"/>
                <a:gridCol w="752039"/>
                <a:gridCol w="752039"/>
              </a:tblGrid>
              <a:tr h="2567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 RECORDS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2011-2012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2012-2013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2013-2014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visits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567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visitors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567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visitors per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567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students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E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Cicles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formatius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visits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67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visitors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67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visitors per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67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7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visitors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7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visitors per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www.aiguesdebarcelona.cat/documents/2950762/0/agbar+visita+escolar004.JPG.png/bae03d1b-b0eb-4290-b553-2bfc4c17b04c?t=143394066554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6"/>
          <a:stretch/>
        </p:blipFill>
        <p:spPr bwMode="auto">
          <a:xfrm>
            <a:off x="6300192" y="4077072"/>
            <a:ext cx="2736304" cy="167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iguesdebarcelona.cat/documents/2950762/0/aul3.png/bfc3eb0a-4139-4a6a-9833-ea4a4eedbcc0?t=143394204759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/>
          <a:stretch/>
        </p:blipFill>
        <p:spPr bwMode="auto">
          <a:xfrm>
            <a:off x="6300192" y="2420889"/>
            <a:ext cx="273739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Visits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at DWTP of Sant Joan Despí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048961"/>
            <a:ext cx="87849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Sant Joan Despí DWTP hosts visits of students from schools, high schools and institutions.</a:t>
            </a:r>
          </a:p>
        </p:txBody>
      </p:sp>
      <p:sp>
        <p:nvSpPr>
          <p:cNvPr id="10" name="9 Flecha doblada"/>
          <p:cNvSpPr/>
          <p:nvPr/>
        </p:nvSpPr>
        <p:spPr>
          <a:xfrm flipV="1">
            <a:off x="755576" y="1700808"/>
            <a:ext cx="648072" cy="648072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403648" y="198884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DESSIN</a:t>
            </a:r>
            <a:r>
              <a:rPr lang="en-US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mtClean="0"/>
              <a:t>to be included in the visit</a:t>
            </a:r>
          </a:p>
        </p:txBody>
      </p:sp>
      <p:sp>
        <p:nvSpPr>
          <p:cNvPr id="14" name="13 Flecha doblada"/>
          <p:cNvSpPr/>
          <p:nvPr/>
        </p:nvSpPr>
        <p:spPr>
          <a:xfrm flipV="1">
            <a:off x="1691680" y="2348880"/>
            <a:ext cx="648072" cy="648072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411760" y="263691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Specific materials to be developed</a:t>
            </a:r>
          </a:p>
        </p:txBody>
      </p:sp>
    </p:spTree>
    <p:extLst>
      <p:ext uri="{BB962C8B-B14F-4D97-AF65-F5344CB8AC3E}">
        <p14:creationId xmlns:p14="http://schemas.microsoft.com/office/powerpoint/2010/main" val="87852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Catalan Water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Partnership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908720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DESSIN</a:t>
            </a:r>
            <a:r>
              <a:rPr lang="en-US" dirty="0" smtClean="0"/>
              <a:t> and the Llobregat Demo </a:t>
            </a:r>
            <a:r>
              <a:rPr lang="en-US" smtClean="0"/>
              <a:t>site were </a:t>
            </a:r>
            <a:r>
              <a:rPr lang="en-US" dirty="0" smtClean="0"/>
              <a:t>presented as invited project at the 3</a:t>
            </a:r>
            <a:r>
              <a:rPr lang="en-US" baseline="30000" dirty="0" smtClean="0"/>
              <a:t>rd</a:t>
            </a:r>
            <a:r>
              <a:rPr lang="en-US" dirty="0" smtClean="0"/>
              <a:t> innovation day of the CWP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1928589"/>
            <a:ext cx="60486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DESSIN</a:t>
            </a:r>
            <a:r>
              <a:rPr lang="en-US" dirty="0" smtClean="0"/>
              <a:t> material was distributed to the audience: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Poster of Llobregat site was exhibited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ANNUAL MAGAZINE </a:t>
            </a:r>
            <a:r>
              <a:rPr lang="en-US" smtClean="0"/>
              <a:t>distributed </a:t>
            </a:r>
            <a:r>
              <a:rPr lang="en-US" dirty="0" smtClean="0"/>
              <a:t>(100 </a:t>
            </a:r>
            <a:r>
              <a:rPr lang="en-US" dirty="0" err="1" smtClean="0"/>
              <a:t>ud</a:t>
            </a:r>
            <a:r>
              <a:rPr lang="en-US" dirty="0" smtClean="0"/>
              <a:t>. printed version)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Survey distributed (ESS valuation)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CWP </a:t>
            </a:r>
            <a:r>
              <a:rPr lang="en-US" dirty="0" err="1" smtClean="0"/>
              <a:t>Neswletter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Attendants</a:t>
            </a:r>
            <a:r>
              <a:rPr lang="en-US"/>
              <a:t>: </a:t>
            </a:r>
            <a:r>
              <a:rPr lang="en-US" smtClean="0"/>
              <a:t>70 (technicians</a:t>
            </a:r>
            <a:r>
              <a:rPr lang="en-US" dirty="0"/>
              <a:t>, managers, SMEs, research…)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aguasresiduales.info/media/images/noticias/portada-g8lrAmLAcQ06sqaEJLL9u5flwrZ2VeWR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0"/>
          <a:stretch/>
        </p:blipFill>
        <p:spPr bwMode="auto">
          <a:xfrm>
            <a:off x="5292080" y="4941168"/>
            <a:ext cx="3721495" cy="15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941168"/>
            <a:ext cx="2717051" cy="1512168"/>
          </a:xfrm>
          <a:prstGeom prst="rect">
            <a:avLst/>
          </a:prstGeom>
        </p:spPr>
      </p:pic>
      <p:pic>
        <p:nvPicPr>
          <p:cNvPr id="2052" name="Picture 4" descr="https://pbs.twimg.com/media/CUm5zgZWsAEnpg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t="26641" r="12606"/>
          <a:stretch/>
        </p:blipFill>
        <p:spPr bwMode="auto">
          <a:xfrm>
            <a:off x="2987824" y="4941168"/>
            <a:ext cx="224913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908720"/>
            <a:ext cx="2419747" cy="38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2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Social media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908720"/>
            <a:ext cx="2809426" cy="23722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717032"/>
            <a:ext cx="3421131" cy="27748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052736"/>
            <a:ext cx="4454482" cy="28755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443" y="3928318"/>
            <a:ext cx="3818253" cy="2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0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Photo session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4016" y="971436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PHOTO SESSION </a:t>
            </a:r>
            <a:r>
              <a:rPr lang="en-US" sz="1600" dirty="0" smtClean="0"/>
              <a:t>of the DESSIN Demo Site at Sant Joan Despí was held at the beginning of March 2016</a:t>
            </a:r>
            <a:endParaRPr lang="ca-ES" sz="16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01007"/>
            <a:ext cx="2696930" cy="180020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20452"/>
            <a:ext cx="2520280" cy="378278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08682"/>
            <a:ext cx="2700300" cy="179907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20788"/>
            <a:ext cx="254269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324129"/>
            <a:ext cx="637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Incoming workshop / plenary project meeting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980728"/>
            <a:ext cx="60486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DESSIN</a:t>
            </a:r>
            <a:r>
              <a:rPr lang="en-US" dirty="0" smtClean="0"/>
              <a:t> project meeting late January 2017: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Llobregat showcase demonstration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Workshop/round tables/ technical sessions with local stakeholders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T:\Projectes CETaqua\01 Projects\DESSIN\05 Communication\05 Pictures\DESSIN_Pou 18_2016\FD8-41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1946556" cy="291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T:\Projectes CETaqua\01 Projects\DESSIN\05 Communication\05 Pictures\DESSIN_Pou 18_2016\FD8-42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1944216" cy="29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:\Projectes CETaqua\01 Projects\DESSIN\05 Communication\05 Pictures\DESSIN_Pou 18_2016\FD8-42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068771" cy="204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oblada"/>
          <p:cNvSpPr/>
          <p:nvPr/>
        </p:nvSpPr>
        <p:spPr>
          <a:xfrm flipV="1">
            <a:off x="827584" y="2276872"/>
            <a:ext cx="504056" cy="504056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31640" y="2348880"/>
            <a:ext cx="698477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/>
              <a:t>Further materials/actions to be developed</a:t>
            </a:r>
          </a:p>
        </p:txBody>
      </p:sp>
      <p:pic>
        <p:nvPicPr>
          <p:cNvPr id="3078" name="Picture 6" descr="T:\Projectes CETaqua\Communication\00 Department Management\05 Events\01 Red\02 Technical events\Jornada visitas pilotos_mayo 2015\Fotos\Sant Joan Despi\IMG_20150529_1239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37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485</Words>
  <Application>Microsoft Office PowerPoint</Application>
  <PresentationFormat>Presentación en pantalla (4:3)</PresentationFormat>
  <Paragraphs>351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LiftingPC37</dc:creator>
  <cp:lastModifiedBy>Marta Hernandez Garcia</cp:lastModifiedBy>
  <cp:revision>59</cp:revision>
  <dcterms:created xsi:type="dcterms:W3CDTF">2014-01-20T15:25:56Z</dcterms:created>
  <dcterms:modified xsi:type="dcterms:W3CDTF">2016-03-16T00:08:44Z</dcterms:modified>
</cp:coreProperties>
</file>